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4"/>
  </p:sldMasterIdLst>
  <p:notesMasterIdLst>
    <p:notesMasterId r:id="rId20"/>
  </p:notesMasterIdLst>
  <p:sldIdLst>
    <p:sldId id="256" r:id="rId5"/>
    <p:sldId id="257" r:id="rId6"/>
    <p:sldId id="258" r:id="rId7"/>
    <p:sldId id="265" r:id="rId8"/>
    <p:sldId id="259" r:id="rId9"/>
    <p:sldId id="260" r:id="rId10"/>
    <p:sldId id="263" r:id="rId11"/>
    <p:sldId id="272" r:id="rId12"/>
    <p:sldId id="264" r:id="rId13"/>
    <p:sldId id="273" r:id="rId14"/>
    <p:sldId id="267" r:id="rId15"/>
    <p:sldId id="266" r:id="rId16"/>
    <p:sldId id="268" r:id="rId17"/>
    <p:sldId id="269" r:id="rId18"/>
    <p:sldId id="271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E1192B-2875-4902-BBB7-498D4813D339}" v="26" dt="2024-03-15T19:00:36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51A6D-ACCD-4D12-A61F-C718733F7A30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9C3CF-6892-4930-8FD4-C5F0329C01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2579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E7ADA0-32A6-433F-ACE4-87A8F05DF1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C804674-7711-4444-8466-1ABEEA4F1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369E18B-0204-422B-A2B0-EEDDDE981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51598B-3422-4EA7-BC9D-8C0B7EEF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799B57-2A7F-49BF-8466-16C82AF14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637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6B0E5B-8B48-4E98-A098-44C0FD744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454A90C-01F5-4324-B91C-36103A486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3645C1-F0FA-4A8F-8F1C-8D8C53DBA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D4070A-167D-490E-B9A8-E7F207905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B4841F-5DB1-43EF-A889-983098EEC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462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986E634-38A9-49EE-B560-DADD7DF96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AA18423-CC86-4C65-9BB5-1B0663665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973F26-2C56-4C11-919B-FD37C9CCE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731FF2-37EC-4862-A01D-0EAB60B2B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A1947C-0094-4517-A51E-E15001CEF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989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42A58D-D4CA-43E5-851C-ADB076F32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F13E8E-B26C-47A3-AFCD-69A78D29A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A9A817-CDAC-4117-81ED-3D9BB97B7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8B521C-AAAD-4360-8184-2B7D05213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1F1F88-7F9E-4630-981C-5ED1EC18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0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E3D04A-C5B1-4721-AC4C-780A3349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C513B65-B52A-4F53-9296-187C70B0F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0B2AC8-C487-4770-8516-B911C073A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2074C2A-5532-40EF-A201-0C92406BB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843857-091E-4C83-88AE-4082BBDA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15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1B1EEC-28D8-4A99-9E71-EE6E11F3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E5F6F5-716E-4890-9019-2E407589BE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0EDB946-9476-421F-95E4-CCDE22F25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AEB35B6-BE43-4974-82AA-F8777A322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2F4C5E1-7517-47D7-9358-49D4566A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FAC64C-27F4-4FD4-A933-209359936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72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B6B0CF-183F-4C1F-830F-233984F04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D02217-CD6F-416A-A7F4-B3A436753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2C4E5C3-B856-4DAA-A20B-5779FB643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DA3089-5F7D-4396-968B-8FAF4D449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AD777DB-133F-45D4-93A5-76F23EFE91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D5E6A82-135C-44FE-923A-B82C286F5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99A354F-9019-43C0-9E15-4A40C7CB8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06D7D10-4A17-4B2B-AD77-94239B63B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60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CF8ED-44FB-436F-A191-93FBE59BF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D264C7-2677-43DE-8BEC-CD969374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E6F3C99-D49B-4236-971D-99090CAEB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4D4442-9624-41D7-9D24-80D5CBE4B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826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DBF0D8C-03E0-4BDA-A467-6ACB56614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D639CF5-33ED-41B2-A5B4-9B2F5DF0D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4AB651-43F4-49D8-9E8A-166E319A9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800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EE4D5E-0143-4F4A-B4B6-9D099EC26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710279-1FFF-4BBB-80CC-33C656DFC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A2168B-2396-44BE-AF88-B9544F30C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B089575-9218-4AA8-83DC-FB030B79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D54C207-68C7-4B70-AA68-4159C326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20D3DC-EEBB-4738-9837-C10F3BC8B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103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0458D2-5B35-40A4-B3E4-B72A8C8B9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72CE8E9-AD7F-4253-B78B-E6737EDAC7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5EED84-163A-494B-A798-02317D5974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EC6DCA2-20C6-4B4D-8A62-C564F204B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0EB41D-BBB9-403D-B6A5-59606D794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D7657F-F688-40DA-B7C8-7B40F8F44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84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80A3E71-6010-4415-A085-77082FB16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54E29A-856C-4003-8D5E-AED68C6E0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20D270-7A15-422E-A79B-F53B127819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305545-D635-4583-A8A9-6C34084C9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94BA7D-F387-40CF-885C-951D2D2B5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81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2CE294D-5184-D6D6-7934-49E63234A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18912"/>
            <a:ext cx="9144000" cy="3071673"/>
          </a:xfrm>
        </p:spPr>
        <p:txBody>
          <a:bodyPr>
            <a:normAutofit fontScale="90000"/>
          </a:bodyPr>
          <a:lstStyle/>
          <a:p>
            <a:r>
              <a:rPr lang="de-DE" b="1" dirty="0"/>
              <a:t>Wissenswertes</a:t>
            </a:r>
            <a:r>
              <a:rPr lang="de-DE" sz="4000" b="1" dirty="0"/>
              <a:t> </a:t>
            </a:r>
            <a:br>
              <a:rPr lang="de-DE" sz="800" b="1" dirty="0"/>
            </a:br>
            <a:br>
              <a:rPr lang="de-DE" sz="800" b="1" dirty="0"/>
            </a:br>
            <a:r>
              <a:rPr lang="de-DE" sz="5400" b="1" dirty="0"/>
              <a:t>zur GKPH – Ausbildung</a:t>
            </a:r>
            <a:br>
              <a:rPr lang="de-DE" sz="4000" b="1" dirty="0"/>
            </a:br>
            <a:br>
              <a:rPr lang="de-DE" sz="4000" b="1" dirty="0"/>
            </a:br>
            <a:br>
              <a:rPr lang="de-DE" sz="800" b="1" dirty="0"/>
            </a:br>
            <a:br>
              <a:rPr lang="de-DE" sz="800" b="1" dirty="0"/>
            </a:br>
            <a:r>
              <a:rPr lang="de-DE" sz="2600" b="1" dirty="0"/>
              <a:t>Generalistisch ausgerichtete Gesundheits- und Krankenpflegehilfe</a:t>
            </a:r>
            <a:br>
              <a:rPr lang="de-DE" sz="800" b="1" dirty="0"/>
            </a:br>
            <a:br>
              <a:rPr lang="de-DE" sz="800" b="1" dirty="0"/>
            </a:br>
            <a:r>
              <a:rPr lang="de-DE" sz="2600" b="1" dirty="0"/>
              <a:t>(Pflegeassistenz)</a:t>
            </a:r>
            <a:endParaRPr lang="de-DE" sz="2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F16E103-8F98-049A-2D00-EEAE99EB0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30" y="435995"/>
            <a:ext cx="120015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503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Examen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de-DE" sz="4000" dirty="0"/>
              <a:t>Die Ausbildung endet mit der erfolgreichen Ableistung des Examens</a:t>
            </a:r>
          </a:p>
          <a:p>
            <a:pPr marL="0" indent="0">
              <a:buNone/>
            </a:pPr>
            <a:endParaRPr lang="de-DE" sz="3700" dirty="0"/>
          </a:p>
          <a:p>
            <a:pPr marL="0" indent="0">
              <a:buNone/>
            </a:pPr>
            <a:r>
              <a:rPr lang="de-DE" sz="3700" dirty="0"/>
              <a:t>Das Examen unterteilt sich in 3 Prüfungen:</a:t>
            </a:r>
          </a:p>
          <a:p>
            <a:pPr marL="0" indent="0">
              <a:buNone/>
            </a:pPr>
            <a:endParaRPr lang="de-DE" sz="1100" dirty="0"/>
          </a:p>
          <a:p>
            <a:r>
              <a:rPr lang="de-DE" sz="3700" b="1" dirty="0"/>
              <a:t>Praktische Prüfung </a:t>
            </a:r>
          </a:p>
          <a:p>
            <a:pPr marL="0" indent="0">
              <a:buNone/>
            </a:pPr>
            <a:r>
              <a:rPr lang="de-DE" sz="3700" dirty="0"/>
              <a:t>   Ablaufplanung u. Durchführung der Versorgung von 1-2 Pflegeempfänger</a:t>
            </a:r>
          </a:p>
          <a:p>
            <a:pPr marL="0" indent="0">
              <a:buNone/>
            </a:pPr>
            <a:endParaRPr lang="de-DE" sz="1300" dirty="0"/>
          </a:p>
          <a:p>
            <a:r>
              <a:rPr lang="de-DE" sz="3700" b="1" dirty="0"/>
              <a:t>Schriftliche Prüfung </a:t>
            </a:r>
          </a:p>
          <a:p>
            <a:pPr marL="0" indent="0">
              <a:buNone/>
            </a:pPr>
            <a:r>
              <a:rPr lang="de-DE" sz="3700" dirty="0"/>
              <a:t>   Drei Klausuren von je 60 Minuten - Lernfelder 7, 11, 12</a:t>
            </a:r>
          </a:p>
          <a:p>
            <a:pPr marL="0" indent="0">
              <a:buNone/>
            </a:pPr>
            <a:endParaRPr lang="de-DE" sz="1100" dirty="0"/>
          </a:p>
          <a:p>
            <a:r>
              <a:rPr lang="de-DE" sz="3700" b="1" dirty="0"/>
              <a:t>Mündliche Prüfung </a:t>
            </a:r>
          </a:p>
          <a:p>
            <a:pPr marL="0" indent="0">
              <a:buNone/>
            </a:pPr>
            <a:r>
              <a:rPr lang="de-DE" sz="3700" dirty="0"/>
              <a:t>   Drei mündliche Prüfungen von je 10 - 15 Minuten - Lernfelder 4, 9, 10</a:t>
            </a:r>
          </a:p>
        </p:txBody>
      </p:sp>
    </p:spTree>
    <p:extLst>
      <p:ext uri="{BB962C8B-B14F-4D97-AF65-F5344CB8AC3E}">
        <p14:creationId xmlns:p14="http://schemas.microsoft.com/office/powerpoint/2010/main" val="62575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Examensnote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de-DE" sz="2600" dirty="0"/>
              <a:t>Zusammensetzung der schriftlichen/ mündlichen/ praktischen Examensnote:</a:t>
            </a:r>
          </a:p>
          <a:p>
            <a:r>
              <a:rPr lang="de-DE" sz="2600" dirty="0"/>
              <a:t>25 Prozent </a:t>
            </a:r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de-DE" sz="2600" dirty="0"/>
              <a:t>Vornote</a:t>
            </a:r>
          </a:p>
          <a:p>
            <a:r>
              <a:rPr lang="de-DE" sz="2600" dirty="0"/>
              <a:t>75 Prozent </a:t>
            </a:r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de-DE" sz="2600" dirty="0"/>
              <a:t> Note des Examens</a:t>
            </a:r>
          </a:p>
          <a:p>
            <a:pPr marL="0" indent="0">
              <a:buNone/>
            </a:pPr>
            <a:endParaRPr lang="de-DE" sz="500" dirty="0"/>
          </a:p>
          <a:p>
            <a:pPr marL="0" indent="0">
              <a:buNone/>
            </a:pPr>
            <a:r>
              <a:rPr lang="de-DE" sz="2600" dirty="0"/>
              <a:t>Vornoten: </a:t>
            </a:r>
          </a:p>
          <a:p>
            <a:r>
              <a:rPr lang="de-DE" sz="2600" dirty="0"/>
              <a:t>Praktische Vornote: Noten der praktischen Einsätze, praktischen Prüfungen</a:t>
            </a:r>
          </a:p>
          <a:p>
            <a:r>
              <a:rPr lang="de-DE" sz="2600" dirty="0"/>
              <a:t>Schriftliche Vornote: Noten aus den Prüfungen in den Lernfeldern 7, 11, 12</a:t>
            </a:r>
            <a:endParaRPr lang="de-DE" sz="2600" dirty="0">
              <a:cs typeface="Calibri"/>
            </a:endParaRPr>
          </a:p>
          <a:p>
            <a:r>
              <a:rPr lang="de-DE" sz="2600" dirty="0"/>
              <a:t>Mündliche Vornote: Noten aus den Prüfungen in den Lernfeldern 4, 9, 10</a:t>
            </a:r>
            <a:endParaRPr lang="de-DE" sz="2600" dirty="0">
              <a:cs typeface="Calibri" panose="020F0502020204030204"/>
            </a:endParaRPr>
          </a:p>
          <a:p>
            <a:pPr marL="0" indent="0">
              <a:buNone/>
            </a:pPr>
            <a:endParaRPr lang="de-DE" sz="500" dirty="0"/>
          </a:p>
          <a:p>
            <a:pPr marL="0" indent="0">
              <a:buNone/>
            </a:pPr>
            <a:r>
              <a:rPr lang="de-DE" sz="2600" dirty="0"/>
              <a:t>Das Examen gilt als bestanden, wenn in keinem der Teilbereiche die erzielte Note schlechter als 4,49 ist.</a:t>
            </a:r>
          </a:p>
        </p:txBody>
      </p:sp>
    </p:spTree>
    <p:extLst>
      <p:ext uri="{BB962C8B-B14F-4D97-AF65-F5344CB8AC3E}">
        <p14:creationId xmlns:p14="http://schemas.microsoft.com/office/powerpoint/2010/main" val="417152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Voraussetzungen zum Examen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de-DE" sz="2600" dirty="0"/>
              <a:t>Nachweis abgeleisteter Stunden in der Theorie und in der Praxis</a:t>
            </a:r>
          </a:p>
          <a:p>
            <a:pPr marL="0" indent="0">
              <a:buNone/>
            </a:pPr>
            <a:r>
              <a:rPr lang="de-DE" sz="2600" dirty="0"/>
              <a:t>   </a:t>
            </a:r>
            <a:r>
              <a:rPr lang="de-DE" sz="2600" b="1" dirty="0">
                <a:highlight>
                  <a:srgbClr val="FF00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→ n</a:t>
            </a:r>
            <a:r>
              <a:rPr lang="de-DE" sz="2600" b="1" dirty="0">
                <a:highlight>
                  <a:srgbClr val="FF0000"/>
                </a:highlight>
              </a:rPr>
              <a:t>icht mehr als 10 Prozent an Fehlzeiten in Theorie und Praxis</a:t>
            </a:r>
          </a:p>
          <a:p>
            <a:pPr lvl="1"/>
            <a:r>
              <a:rPr lang="de-DE" sz="2600" dirty="0"/>
              <a:t>Theorie weniger als 131 Fehlstunden</a:t>
            </a:r>
          </a:p>
          <a:p>
            <a:pPr lvl="1"/>
            <a:r>
              <a:rPr lang="de-DE" sz="2600" dirty="0"/>
              <a:t>Praxis weniger als 192 Fehlstunden</a:t>
            </a:r>
            <a:endParaRPr lang="de-DE" sz="2600" dirty="0">
              <a:cs typeface="Calibri"/>
            </a:endParaRPr>
          </a:p>
          <a:p>
            <a:pPr marL="457200" lvl="1" indent="0">
              <a:buNone/>
            </a:pPr>
            <a:endParaRPr lang="de-DE" sz="1400" dirty="0"/>
          </a:p>
          <a:p>
            <a:r>
              <a:rPr lang="de-DE" sz="2600" dirty="0"/>
              <a:t>Antrag zur Zulassung zum Examen</a:t>
            </a:r>
          </a:p>
          <a:p>
            <a:pPr marL="457200" lvl="1" indent="0">
              <a:buNone/>
            </a:pPr>
            <a:endParaRPr lang="de-DE" sz="1400" dirty="0"/>
          </a:p>
          <a:p>
            <a:r>
              <a:rPr lang="de-DE" sz="2600" dirty="0"/>
              <a:t>Nachweise: </a:t>
            </a:r>
          </a:p>
          <a:p>
            <a:pPr lvl="1"/>
            <a:r>
              <a:rPr lang="de-DE" sz="2600" dirty="0"/>
              <a:t>aktuelles Führungszeugnis</a:t>
            </a:r>
          </a:p>
          <a:p>
            <a:pPr lvl="1"/>
            <a:r>
              <a:rPr lang="de-DE" sz="2600" dirty="0"/>
              <a:t>gültiger Personalausweis zum Zeitpunkt des Examens</a:t>
            </a:r>
          </a:p>
          <a:p>
            <a:pPr lvl="1"/>
            <a:r>
              <a:rPr lang="de-DE" sz="2600" dirty="0"/>
              <a:t>aktueller arbeitsmedizinischer Eignungsnachweis</a:t>
            </a:r>
          </a:p>
        </p:txBody>
      </p:sp>
    </p:spTree>
    <p:extLst>
      <p:ext uri="{BB962C8B-B14F-4D97-AF65-F5344CB8AC3E}">
        <p14:creationId xmlns:p14="http://schemas.microsoft.com/office/powerpoint/2010/main" val="310546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Voraussetzung zum Examen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b="1" dirty="0">
                <a:highlight>
                  <a:srgbClr val="FF0000"/>
                </a:highlight>
              </a:rPr>
              <a:t>Wenn die Voraussetzungen zum Examen nicht erfüllt werden, </a:t>
            </a:r>
          </a:p>
          <a:p>
            <a:pPr marL="0" indent="0" algn="ctr">
              <a:buNone/>
            </a:pPr>
            <a:r>
              <a:rPr lang="de-DE" b="1" dirty="0">
                <a:highlight>
                  <a:srgbClr val="FF0000"/>
                </a:highlight>
              </a:rPr>
              <a:t>kann das Examen nicht erfolgen.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u="sng" dirty="0"/>
              <a:t>Ausnahme: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sz="900" dirty="0"/>
          </a:p>
          <a:p>
            <a:r>
              <a:rPr lang="de-DE" dirty="0"/>
              <a:t>Bei Überschreitung der Fehlzeiten kann ein Härtefallantrag </a:t>
            </a:r>
          </a:p>
          <a:p>
            <a:pPr marL="0" indent="0">
              <a:buNone/>
            </a:pPr>
            <a:r>
              <a:rPr lang="de-DE" dirty="0"/>
              <a:t>   bei der Behörde gestellt werden.</a:t>
            </a:r>
          </a:p>
          <a:p>
            <a:endParaRPr lang="de-DE" sz="900" dirty="0"/>
          </a:p>
          <a:p>
            <a:r>
              <a:rPr lang="de-DE" dirty="0"/>
              <a:t>Wird dem Härtefallantrag nicht zugestimmt, bestimmt die Behörde, </a:t>
            </a:r>
          </a:p>
          <a:p>
            <a:pPr marL="0" indent="0">
              <a:buNone/>
            </a:pPr>
            <a:r>
              <a:rPr lang="de-DE" dirty="0"/>
              <a:t>   was getan werden muss, um eine Zulassung zu erreichen</a:t>
            </a:r>
          </a:p>
          <a:p>
            <a:pPr marL="0" indent="0">
              <a:buNone/>
            </a:pPr>
            <a:r>
              <a:rPr lang="de-DE" dirty="0"/>
              <a:t>   z.B. Verlängerung der Ausbildung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746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118557-BB3C-4E5A-84CB-EFAFC072C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  <a:cs typeface="Calibri Light"/>
              </a:rPr>
              <a:t>Examen: Ablauf der schriftlichen Prüfungen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C3720B-7136-404E-8295-24DD5A933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de-DE" sz="3000" dirty="0">
                <a:cs typeface="Calibri" panose="020F0502020204030204"/>
              </a:rPr>
              <a:t>Examensklausuren in den </a:t>
            </a:r>
            <a:r>
              <a:rPr lang="de-DE" sz="3000" dirty="0">
                <a:highlight>
                  <a:srgbClr val="0000FF"/>
                </a:highlight>
                <a:cs typeface="Calibri" panose="020F0502020204030204"/>
              </a:rPr>
              <a:t>Lernfeldern: 7, 11, 12</a:t>
            </a:r>
          </a:p>
          <a:p>
            <a:pPr marL="0" indent="0">
              <a:buNone/>
            </a:pPr>
            <a:endParaRPr lang="de-DE" dirty="0">
              <a:cs typeface="Calibri" panose="020F0502020204030204"/>
            </a:endParaRPr>
          </a:p>
          <a:p>
            <a:r>
              <a:rPr lang="de-DE" dirty="0">
                <a:cs typeface="Calibri" panose="020F0502020204030204"/>
              </a:rPr>
              <a:t>Welches Lernfeld an welchem Tag drankommt bestimmt die Behörde</a:t>
            </a:r>
          </a:p>
          <a:p>
            <a:pPr marL="0" indent="0">
              <a:buNone/>
            </a:pPr>
            <a:endParaRPr lang="de-DE" sz="1500" dirty="0">
              <a:cs typeface="Calibri" panose="020F0502020204030204"/>
            </a:endParaRPr>
          </a:p>
          <a:p>
            <a:r>
              <a:rPr lang="de-DE" dirty="0">
                <a:cs typeface="Calibri" panose="020F0502020204030204"/>
              </a:rPr>
              <a:t>Tag 1: Examensklausur von 60 Minuten</a:t>
            </a:r>
          </a:p>
          <a:p>
            <a:r>
              <a:rPr lang="de-DE" dirty="0">
                <a:cs typeface="Calibri" panose="020F0502020204030204"/>
              </a:rPr>
              <a:t>Tag 2: Examensklausur von 60 Minuten</a:t>
            </a:r>
          </a:p>
          <a:p>
            <a:r>
              <a:rPr lang="de-DE" dirty="0">
                <a:cs typeface="Calibri" panose="020F0502020204030204"/>
              </a:rPr>
              <a:t>Tag 3: Examensklausur von 60 Minuten</a:t>
            </a:r>
          </a:p>
          <a:p>
            <a:pPr marL="0" indent="0">
              <a:buNone/>
            </a:pPr>
            <a:endParaRPr lang="de-DE" sz="1500" dirty="0">
              <a:cs typeface="Calibri" panose="020F0502020204030204"/>
            </a:endParaRPr>
          </a:p>
          <a:p>
            <a:r>
              <a:rPr lang="de-DE" dirty="0">
                <a:cs typeface="Calibri" panose="020F0502020204030204"/>
              </a:rPr>
              <a:t>Seien sie unbedingt pünktlich in der Schule!</a:t>
            </a:r>
          </a:p>
          <a:p>
            <a:endParaRPr lang="de-DE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58656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DE796F-7E3A-4A3E-B1FB-B0EB3FE12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  <a:cs typeface="Calibri Light"/>
              </a:rPr>
              <a:t>Examen: Ablauf der mündlichen Prüfungen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CD29F7-8BA3-443A-9683-3FDE19431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de-DE" sz="3100" dirty="0">
                <a:cs typeface="Calibri" panose="020F0502020204030204"/>
              </a:rPr>
              <a:t>Sie werden an drei Terminen (drei aufeinanderfolgende Tage) mündlich </a:t>
            </a:r>
          </a:p>
          <a:p>
            <a:pPr marL="0" indent="0">
              <a:buNone/>
            </a:pPr>
            <a:r>
              <a:rPr lang="de-DE" sz="3100" dirty="0">
                <a:cs typeface="Calibri" panose="020F0502020204030204"/>
              </a:rPr>
              <a:t>zu den </a:t>
            </a:r>
            <a:r>
              <a:rPr lang="de-DE" sz="3100" dirty="0">
                <a:highlight>
                  <a:srgbClr val="00FF00"/>
                </a:highlight>
                <a:cs typeface="Calibri" panose="020F0502020204030204"/>
              </a:rPr>
              <a:t>Lernfeldern 4, 9, 10</a:t>
            </a:r>
            <a:r>
              <a:rPr lang="de-DE" sz="3100" dirty="0">
                <a:cs typeface="Calibri" panose="020F0502020204030204"/>
              </a:rPr>
              <a:t> geprüft. </a:t>
            </a:r>
          </a:p>
          <a:p>
            <a:pPr marL="0" indent="0">
              <a:buNone/>
            </a:pPr>
            <a:endParaRPr lang="de-DE" sz="1000" dirty="0">
              <a:cs typeface="Calibri" panose="020F0502020204030204"/>
            </a:endParaRPr>
          </a:p>
          <a:p>
            <a:pPr marL="0" indent="0">
              <a:buNone/>
            </a:pPr>
            <a:r>
              <a:rPr lang="de-DE" sz="3100" dirty="0">
                <a:cs typeface="Calibri" panose="020F0502020204030204"/>
              </a:rPr>
              <a:t>Für die konkreten Termine der Prüfung wird es einen Ablaufplan geben. </a:t>
            </a:r>
          </a:p>
          <a:p>
            <a:pPr marL="0" indent="0">
              <a:buNone/>
            </a:pPr>
            <a:r>
              <a:rPr lang="de-DE" sz="3100" dirty="0">
                <a:cs typeface="Calibri" panose="020F0502020204030204"/>
              </a:rPr>
              <a:t>Auch hier gilt es unbedingt die genannten Uhrzeiten einzuhalten. </a:t>
            </a:r>
          </a:p>
          <a:p>
            <a:pPr marL="0" indent="0">
              <a:buNone/>
            </a:pPr>
            <a:endParaRPr lang="de-DE" sz="1000" dirty="0">
              <a:cs typeface="Calibri" panose="020F0502020204030204"/>
            </a:endParaRPr>
          </a:p>
          <a:p>
            <a:pPr marL="457200" indent="-457200"/>
            <a:r>
              <a:rPr lang="de-DE" sz="3100" dirty="0">
                <a:cs typeface="Calibri" panose="020F0502020204030204"/>
              </a:rPr>
              <a:t>15 Minuten Vorbereitungszeit: Sie ziehen 2 Fälle mit Fragen</a:t>
            </a:r>
          </a:p>
          <a:p>
            <a:pPr marL="0" indent="0">
              <a:buNone/>
            </a:pPr>
            <a:r>
              <a:rPr lang="de-DE" sz="3100" dirty="0">
                <a:cs typeface="Calibri" panose="020F0502020204030204"/>
              </a:rPr>
              <a:t>					 Sie entscheiden sich für </a:t>
            </a:r>
            <a:r>
              <a:rPr lang="de-DE" sz="3100">
                <a:cs typeface="Calibri" panose="020F0502020204030204"/>
              </a:rPr>
              <a:t>einen Fall</a:t>
            </a:r>
            <a:endParaRPr lang="de-DE" sz="3100" dirty="0">
              <a:cs typeface="Calibri" panose="020F0502020204030204"/>
            </a:endParaRPr>
          </a:p>
          <a:p>
            <a:pPr marL="0" indent="0">
              <a:buNone/>
            </a:pPr>
            <a:r>
              <a:rPr lang="de-DE" sz="3100" dirty="0">
                <a:cs typeface="Calibri" panose="020F0502020204030204"/>
              </a:rPr>
              <a:t>					 Sie bereiten sich vor</a:t>
            </a:r>
          </a:p>
          <a:p>
            <a:pPr marL="0" indent="0">
              <a:buNone/>
            </a:pPr>
            <a:endParaRPr lang="de-DE" sz="900" dirty="0">
              <a:cs typeface="Calibri" panose="020F0502020204030204"/>
            </a:endParaRPr>
          </a:p>
          <a:p>
            <a:pPr marL="457200" indent="-457200"/>
            <a:r>
              <a:rPr lang="de-DE" sz="3100" dirty="0">
                <a:cs typeface="Calibri" panose="020F0502020204030204"/>
              </a:rPr>
              <a:t>15 Minuten Prüfungszeit: 	 Sie begeben sich in den Prüfungsraum</a:t>
            </a:r>
          </a:p>
          <a:p>
            <a:pPr marL="0" indent="0">
              <a:buNone/>
            </a:pPr>
            <a:r>
              <a:rPr lang="de-DE" sz="3100" dirty="0">
                <a:cs typeface="Calibri" panose="020F0502020204030204"/>
              </a:rPr>
              <a:t>					 Mündliche Prüfung von 10-15 Minuten</a:t>
            </a:r>
          </a:p>
          <a:p>
            <a:pPr marL="0" indent="0">
              <a:buNone/>
            </a:pPr>
            <a:endParaRPr lang="de-DE" dirty="0">
              <a:cs typeface="Calibri" panose="020F0502020204030204"/>
            </a:endParaRPr>
          </a:p>
          <a:p>
            <a:endParaRPr lang="de-DE" dirty="0">
              <a:cs typeface="Calibri" panose="020F0502020204030204"/>
            </a:endParaRPr>
          </a:p>
          <a:p>
            <a:pPr marL="0" indent="0">
              <a:buNone/>
            </a:pPr>
            <a:endParaRPr lang="de-DE" dirty="0">
              <a:cs typeface="Calibri" panose="020F0502020204030204"/>
            </a:endParaRPr>
          </a:p>
          <a:p>
            <a:pPr marL="0" indent="0">
              <a:buNone/>
            </a:pPr>
            <a:endParaRPr lang="de-DE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32475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Regelung der Ausbildung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Das Ausbildungsprozedere regelt sich in Gesetze und Verordnungen.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Dies sind insbesondere:</a:t>
            </a:r>
          </a:p>
          <a:p>
            <a:pPr marL="0" indent="0">
              <a:buNone/>
            </a:pPr>
            <a:endParaRPr lang="de-DE" sz="1400" b="1" dirty="0"/>
          </a:p>
          <a:p>
            <a:r>
              <a:rPr lang="de-DE" dirty="0"/>
              <a:t>Bremisches Gesetz über die generalistisch ausgerichtete Gesundheits- und Krankenpflegehilfe </a:t>
            </a:r>
            <a:r>
              <a:rPr lang="de-DE" sz="800" dirty="0"/>
              <a:t>(Link: https://www.transparenz.bremen.de/sixcms/detail.php?gsid=bremen2014_tp.c.66975.de&amp;asl=bremen203_tpgesetz.c.55340.de&amp;template=20_gp_ifg_meta_detail_d)</a:t>
            </a:r>
          </a:p>
          <a:p>
            <a:pPr marL="0" indent="0">
              <a:buNone/>
            </a:pPr>
            <a:endParaRPr lang="de-DE" sz="1400" dirty="0"/>
          </a:p>
          <a:p>
            <a:r>
              <a:rPr lang="de-DE" dirty="0"/>
              <a:t>Verordnung über die Ausbildung und Prüfung in der generalistisch ausgerichteten Gesundheits- und Krankenpflegehilfe </a:t>
            </a:r>
            <a:r>
              <a:rPr lang="de-DE" sz="800" dirty="0"/>
              <a:t>(Link: https://www.transparenz.bremen.de/sixcms/detail.php?gsid=bremen2014_tp.c.87195.de&amp;asl=bremen203_tpgesetz.c.55340.de&amp;template=20_gp_ifg_meta_detail_d)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9842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Umfang der Ausbildung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DE" sz="3000" dirty="0"/>
              <a:t>Die 2-jährige GKPH Ausbildung teilt sich auf in: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r>
              <a:rPr lang="de-DE" b="1" u="sng" dirty="0"/>
              <a:t>Theorie:</a:t>
            </a:r>
          </a:p>
          <a:p>
            <a:r>
              <a:rPr lang="de-DE" dirty="0"/>
              <a:t>Theoretische Phasen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de-DE" dirty="0"/>
              <a:t>Theorieblöcke in der Pflegeschule</a:t>
            </a:r>
          </a:p>
          <a:p>
            <a:r>
              <a:rPr lang="de-DE" dirty="0"/>
              <a:t>Die Theoriezeit umfasst </a:t>
            </a:r>
            <a:r>
              <a:rPr lang="de-DE" dirty="0">
                <a:highlight>
                  <a:srgbClr val="FF0000"/>
                </a:highlight>
              </a:rPr>
              <a:t>mindestens 1310 Stunden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r>
              <a:rPr lang="de-DE" b="1" u="sng" dirty="0"/>
              <a:t>Praxis:</a:t>
            </a:r>
          </a:p>
          <a:p>
            <a:r>
              <a:rPr lang="de-DE" dirty="0"/>
              <a:t>Praxisphasen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de-DE" dirty="0"/>
              <a:t>praktische Einsätze im KH/ LZP/ Amb. Pflege </a:t>
            </a:r>
          </a:p>
          <a:p>
            <a:r>
              <a:rPr lang="de-DE" dirty="0"/>
              <a:t>Die Praxiszeit umfasst </a:t>
            </a:r>
            <a:r>
              <a:rPr lang="de-DE" dirty="0">
                <a:highlight>
                  <a:srgbClr val="FF0000"/>
                </a:highlight>
              </a:rPr>
              <a:t>mindestens 1920 Stunden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762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  <a:cs typeface="Calibri Light"/>
              </a:rPr>
              <a:t>Probezeit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DE" sz="3000" dirty="0"/>
              <a:t>Die Probezeit der GKPH-Ausbildung beträgt 4 Monate</a:t>
            </a:r>
          </a:p>
          <a:p>
            <a:pPr marL="0" indent="0">
              <a:buNone/>
            </a:pPr>
            <a:endParaRPr lang="de-DE" sz="1000" dirty="0"/>
          </a:p>
          <a:p>
            <a:pPr marL="0" indent="0">
              <a:buNone/>
            </a:pPr>
            <a:r>
              <a:rPr lang="de-DE" dirty="0"/>
              <a:t>U.a. werden die folgenden Aspekte in der Probezeit beurteilt:</a:t>
            </a:r>
          </a:p>
          <a:p>
            <a:pPr marL="0" indent="0">
              <a:buNone/>
            </a:pPr>
            <a:endParaRPr lang="de-DE" sz="900" dirty="0"/>
          </a:p>
          <a:p>
            <a:r>
              <a:rPr lang="de-DE" dirty="0"/>
              <a:t>Note der Klausur zu den Lernfeldern 1, 2, 3A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de-DE" dirty="0"/>
              <a:t>1. Theorieblock  </a:t>
            </a:r>
            <a:r>
              <a:rPr lang="de-DE" sz="1200" dirty="0"/>
              <a:t>Kurs 24/04 01.04.-17.05.</a:t>
            </a:r>
          </a:p>
          <a:p>
            <a:endParaRPr lang="de-DE" sz="900" dirty="0"/>
          </a:p>
          <a:p>
            <a:r>
              <a:rPr lang="de-DE" dirty="0"/>
              <a:t>Note der PLK 1 (Praktische Leistungskontrolle 1) </a:t>
            </a:r>
          </a:p>
          <a:p>
            <a:pPr marL="0" indent="0">
              <a:buNone/>
            </a:pPr>
            <a:r>
              <a:rPr lang="de-DE" dirty="0"/>
              <a:t>   sowie Eignungsaussage der Praxis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→ 1. Praxiseinsatz  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Kurs 24/04 21.05.-23.06.</a:t>
            </a:r>
            <a:endParaRPr lang="de-DE" sz="1200" dirty="0"/>
          </a:p>
          <a:p>
            <a:pPr marL="0" indent="0">
              <a:buNone/>
            </a:pPr>
            <a:endParaRPr lang="de-DE" sz="900" dirty="0"/>
          </a:p>
          <a:p>
            <a:r>
              <a:rPr lang="de-DE" dirty="0"/>
              <a:t>Note der Klausur zu den Lernfeldern 3A, 4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→ 2. Theorieblock  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Kurs 24/04 24.06.-28.07.</a:t>
            </a:r>
          </a:p>
          <a:p>
            <a:pPr marL="0" indent="0">
              <a:buNone/>
            </a:pPr>
            <a:endParaRPr lang="de-DE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highlight>
                  <a:srgbClr val="FF00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Fehlzeiten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→ entschuldigte/ unentschuldigte Fehlzeiten in Theorie u. Praxis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509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Organisation der theoretischen Ausbildung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Die Inhalte der theoretischen Ausbildung orientieren sich an einen</a:t>
            </a:r>
          </a:p>
          <a:p>
            <a:pPr marL="0" indent="0">
              <a:buNone/>
            </a:pPr>
            <a:r>
              <a:rPr lang="de-DE" dirty="0"/>
              <a:t>Curriculum (Lehrplan).</a:t>
            </a:r>
          </a:p>
          <a:p>
            <a:endParaRPr lang="de-DE" dirty="0"/>
          </a:p>
          <a:p>
            <a:pPr>
              <a:lnSpc>
                <a:spcPct val="100000"/>
              </a:lnSpc>
            </a:pPr>
            <a:r>
              <a:rPr lang="de-DE" dirty="0"/>
              <a:t>Das Curriculum ist aufgeteilt</a:t>
            </a:r>
          </a:p>
          <a:p>
            <a:pPr lvl="1">
              <a:lnSpc>
                <a:spcPct val="100000"/>
              </a:lnSpc>
            </a:pPr>
            <a:r>
              <a:rPr lang="de-DE" sz="2800" dirty="0"/>
              <a:t>in 13 Lernfeldern </a:t>
            </a:r>
          </a:p>
          <a:p>
            <a:pPr lvl="1">
              <a:lnSpc>
                <a:spcPct val="100000"/>
              </a:lnSpc>
            </a:pPr>
            <a:r>
              <a:rPr lang="de-DE" sz="2800" dirty="0"/>
              <a:t>die 9 Wissensgrundlagen zugeordnet sind.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939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Organisation der theoretischen Ausbildung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3300" b="1" dirty="0"/>
              <a:t>Die 9 Wissensgrundlagen:</a:t>
            </a:r>
          </a:p>
          <a:p>
            <a:pPr marL="0" indent="0">
              <a:buNone/>
            </a:pPr>
            <a:endParaRPr lang="de-DE" sz="1600" b="1" dirty="0"/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Ausbildungsorganisation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Pflege (Theorie und Praxis)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Berufskunde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err="1"/>
              <a:t>Mediz</a:t>
            </a:r>
            <a:r>
              <a:rPr lang="de-DE" dirty="0"/>
              <a:t>.-/</a:t>
            </a:r>
            <a:r>
              <a:rPr lang="de-DE" dirty="0" err="1"/>
              <a:t>Naturwiss</a:t>
            </a:r>
            <a:r>
              <a:rPr lang="de-DE" dirty="0"/>
              <a:t>. Grundlagen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Recht/Politik und Wirtschaft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Sozial-/Geisteswissenschaftliche Grundlagen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Lebensgestaltung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Deutsch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Hauswirtschaft</a:t>
            </a:r>
          </a:p>
        </p:txBody>
      </p:sp>
    </p:spTree>
    <p:extLst>
      <p:ext uri="{BB962C8B-B14F-4D97-AF65-F5344CB8AC3E}">
        <p14:creationId xmlns:p14="http://schemas.microsoft.com/office/powerpoint/2010/main" val="1498770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Organisation der theoretischen Ausbildung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/>
              <a:t>Curriculum – 1. Ausbildungsjahr Lernfelder 1-8:</a:t>
            </a:r>
            <a:endParaRPr lang="de-DE" dirty="0">
              <a:highlight>
                <a:srgbClr val="00FF00"/>
              </a:highlight>
            </a:endParaRP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de-DE" sz="1900" dirty="0"/>
              <a:t>Kontakt zu Menschen aufnehmen –  Alltag  in unterschiedlichen Generationen verstehen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de-DE" sz="1900" dirty="0"/>
              <a:t>Menschen in ihrer Orientierung, Beweglichkeit und der Bewältigung des Alltags unterstützen und Sicherheit mit gestalten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de-DE" sz="1900" dirty="0"/>
              <a:t>Aufgaben im Alltag stationärer Pflegeeinrichtungen übernehmen und Menschen mit Hilfebedarf unterstützen (Teil A u. B)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de-DE" sz="1900" dirty="0">
                <a:highlight>
                  <a:srgbClr val="00FF00"/>
                </a:highlight>
              </a:rPr>
              <a:t>Familien und alleinstehende Personen im Alltag und in der Haushaltsführung unterstützen und in dabei auftretenden Notfall- und Krisensituationen angemessen handeln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de-DE" sz="1900" dirty="0">
                <a:cs typeface="Calibri"/>
              </a:rPr>
              <a:t>Menschen aus verschiedenen Kulturen in verschiedenen Arbeitsfeldern der Pflege unterstützen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de-DE" sz="1900" dirty="0">
                <a:cs typeface="Calibri"/>
              </a:rPr>
              <a:t>Tod und Sterben begegnen und Menschen am Lebensende pflegerisch unterstützen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de-DE" sz="1900" dirty="0">
                <a:highlight>
                  <a:srgbClr val="0000FF"/>
                </a:highlight>
                <a:cs typeface="Calibri"/>
              </a:rPr>
              <a:t>Als Pflegeassistent*innen mit anderen Berufsgruppen auf einer chirurgischen Station im Krankenhaus zusammenarbeiten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de-DE" sz="1900" dirty="0">
                <a:cs typeface="Calibri"/>
              </a:rPr>
              <a:t>Das Umfeld von zu pflegenden Menschen sicher gestalten und sie vor Infektionen schützen</a:t>
            </a:r>
          </a:p>
        </p:txBody>
      </p:sp>
    </p:spTree>
    <p:extLst>
      <p:ext uri="{BB962C8B-B14F-4D97-AF65-F5344CB8AC3E}">
        <p14:creationId xmlns:p14="http://schemas.microsoft.com/office/powerpoint/2010/main" val="3677707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Organisation der theoretischen Ausbildung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de-DE" sz="2600" b="1" dirty="0"/>
              <a:t>Curriculum – 2. Ausbildungsjahr Lernfelder 9-13:</a:t>
            </a:r>
            <a:endParaRPr lang="de-DE" sz="2600" dirty="0">
              <a:highlight>
                <a:srgbClr val="00FF00"/>
              </a:highlight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 startAt="9"/>
            </a:pPr>
            <a:r>
              <a:rPr lang="de-DE" sz="1800" dirty="0">
                <a:highlight>
                  <a:srgbClr val="00FF00"/>
                </a:highlight>
              </a:rPr>
              <a:t>Menschen mit Einschränkungen im Bereich der Ernährung unterstützen</a:t>
            </a:r>
            <a:endParaRPr lang="de-DE" sz="1800" dirty="0">
              <a:highlight>
                <a:srgbClr val="00FF00"/>
              </a:highlight>
              <a:cs typeface="Calibri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 startAt="9"/>
            </a:pPr>
            <a:r>
              <a:rPr lang="de-DE" sz="1800" dirty="0">
                <a:highlight>
                  <a:srgbClr val="00FF00"/>
                </a:highlight>
              </a:rPr>
              <a:t>Im Alltag der stationären Pflege oder Tagesbetreuung mitwirken und dabei Menschen mit Demenz in ihrer Lebens- und Tagesgestaltung unterstützen</a:t>
            </a:r>
            <a:endParaRPr lang="de-DE" sz="1800" dirty="0">
              <a:highlight>
                <a:srgbClr val="00FF00"/>
              </a:highlight>
              <a:cs typeface="Calibri" panose="020F0502020204030204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 startAt="9"/>
            </a:pPr>
            <a:r>
              <a:rPr lang="de-DE" sz="1800" dirty="0">
                <a:highlight>
                  <a:srgbClr val="0000FF"/>
                </a:highlight>
              </a:rPr>
              <a:t>Auf internistischen Stationen im Krankenhaus ältere Menschen mit häufig auftretenden Gesund­heits­stö­run­gen pflegerisch unterstützen</a:t>
            </a:r>
            <a:endParaRPr lang="de-DE" sz="1800" dirty="0">
              <a:highlight>
                <a:srgbClr val="0000FF"/>
              </a:highlight>
              <a:cs typeface="Calibri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 startAt="9"/>
            </a:pPr>
            <a:r>
              <a:rPr lang="de-DE" sz="1800" dirty="0">
                <a:highlight>
                  <a:srgbClr val="0000FF"/>
                </a:highlight>
              </a:rPr>
              <a:t>Ältere Menschen in ihrer häuslichen Versorgung begleiten und dort Risiken und Gefahren erkennen</a:t>
            </a:r>
            <a:endParaRPr lang="de-DE" sz="1800" dirty="0">
              <a:highlight>
                <a:srgbClr val="0000FF"/>
              </a:highlight>
              <a:cs typeface="Calibri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 startAt="9"/>
            </a:pPr>
            <a:r>
              <a:rPr lang="de-DE" sz="1800" dirty="0"/>
              <a:t>Menschen mit Einschränkungen der Beweglichkeit und erworbenen/ angeborenen  Behinderungen pflegerisch unterstützen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1800" dirty="0"/>
              <a:t>         							</a:t>
            </a:r>
            <a:r>
              <a:rPr lang="de-DE" sz="1600" dirty="0">
                <a:highlight>
                  <a:srgbClr val="00FF00"/>
                </a:highlight>
              </a:rPr>
              <a:t>LF 4, 9, 10: mündliche Examensprüfung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1600" dirty="0"/>
              <a:t>                            					               	</a:t>
            </a:r>
            <a:r>
              <a:rPr lang="de-DE" sz="1600" dirty="0">
                <a:highlight>
                  <a:srgbClr val="0000FF"/>
                </a:highlight>
              </a:rPr>
              <a:t>LF 7, 11, 12: schriftliche Examensprüfung</a:t>
            </a:r>
          </a:p>
          <a:p>
            <a:pPr marL="0" indent="0">
              <a:lnSpc>
                <a:spcPct val="120000"/>
              </a:lnSpc>
              <a:buNone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614767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Organisation der praktischen Ausbildung</a:t>
            </a:r>
            <a:endParaRPr lang="de-DE" b="1" dirty="0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DE" dirty="0"/>
              <a:t>Für die Organisation der praktischen Ausbildung gibt es keine expliziten gesetzlichen Vorgaben. </a:t>
            </a:r>
          </a:p>
          <a:p>
            <a:pPr marL="0" indent="0">
              <a:lnSpc>
                <a:spcPct val="100000"/>
              </a:lnSpc>
              <a:buNone/>
            </a:pPr>
            <a:endParaRPr lang="de-DE" sz="1400" dirty="0"/>
          </a:p>
          <a:p>
            <a:pPr>
              <a:lnSpc>
                <a:spcPct val="100000"/>
              </a:lnSpc>
            </a:pPr>
            <a:r>
              <a:rPr lang="de-DE" dirty="0"/>
              <a:t>Im Sinne der Ausbildung werden die Auszubildenden in den folgenden Bereichen eingesetzt: </a:t>
            </a:r>
          </a:p>
          <a:p>
            <a:pPr lvl="1">
              <a:lnSpc>
                <a:spcPct val="100000"/>
              </a:lnSpc>
            </a:pPr>
            <a:r>
              <a:rPr lang="de-DE" sz="2800" dirty="0"/>
              <a:t>Krankenhaus</a:t>
            </a:r>
          </a:p>
          <a:p>
            <a:pPr lvl="1">
              <a:lnSpc>
                <a:spcPct val="100000"/>
              </a:lnSpc>
            </a:pPr>
            <a:r>
              <a:rPr lang="de-DE" sz="2800" dirty="0"/>
              <a:t>Stationäre Langzeitversorgung</a:t>
            </a:r>
          </a:p>
          <a:p>
            <a:pPr lvl="1">
              <a:lnSpc>
                <a:spcPct val="100000"/>
              </a:lnSpc>
            </a:pPr>
            <a:r>
              <a:rPr lang="de-DE" sz="2800" dirty="0"/>
              <a:t>Ambulante pflegerische Versorgung </a:t>
            </a:r>
          </a:p>
        </p:txBody>
      </p:sp>
    </p:spTree>
    <p:extLst>
      <p:ext uri="{BB962C8B-B14F-4D97-AF65-F5344CB8AC3E}">
        <p14:creationId xmlns:p14="http://schemas.microsoft.com/office/powerpoint/2010/main" val="384333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1DCAC6B06B074CB66DC8384D199DB2" ma:contentTypeVersion="7" ma:contentTypeDescription="Ein neues Dokument erstellen." ma:contentTypeScope="" ma:versionID="bd55625f375f09fa23276fe20423a0ab">
  <xsd:schema xmlns:xsd="http://www.w3.org/2001/XMLSchema" xmlns:xs="http://www.w3.org/2001/XMLSchema" xmlns:p="http://schemas.microsoft.com/office/2006/metadata/properties" xmlns:ns3="8f1213c2-03df-481e-983d-209c9228e2cc" targetNamespace="http://schemas.microsoft.com/office/2006/metadata/properties" ma:root="true" ma:fieldsID="e9bdf7f9fc9b7bc973284ced0dc93cb5" ns3:_="">
    <xsd:import namespace="8f1213c2-03df-481e-983d-209c9228e2c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1213c2-03df-481e-983d-209c9228e2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304B87-8542-4E67-9B7B-2AEDE50194BF}">
  <ds:schemaRefs>
    <ds:schemaRef ds:uri="http://purl.org/dc/dcmitype/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8f1213c2-03df-481e-983d-209c9228e2cc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2C98BEF-E6A8-4AEB-ACD5-A11E8C8B0C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1213c2-03df-481e-983d-209c9228e2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E15390-7B0C-4831-9DD1-9BA03DB466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1078</Words>
  <Application>Microsoft Office PowerPoint</Application>
  <PresentationFormat>Breitbild</PresentationFormat>
  <Paragraphs>150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</vt:lpstr>
      <vt:lpstr>Wissenswertes   zur GKPH – Ausbildung    Generalistisch ausgerichtete Gesundheits- und Krankenpflegehilfe  (Pflegeassistenz)</vt:lpstr>
      <vt:lpstr>Regelung der Ausbildung</vt:lpstr>
      <vt:lpstr>Umfang der Ausbildung</vt:lpstr>
      <vt:lpstr>Probezeit</vt:lpstr>
      <vt:lpstr>Organisation der theoretischen Ausbildung</vt:lpstr>
      <vt:lpstr>Organisation der theoretischen Ausbildung</vt:lpstr>
      <vt:lpstr>Organisation der theoretischen Ausbildung</vt:lpstr>
      <vt:lpstr>Organisation der theoretischen Ausbildung</vt:lpstr>
      <vt:lpstr>Organisation der praktischen Ausbildung</vt:lpstr>
      <vt:lpstr>Examen</vt:lpstr>
      <vt:lpstr>Examensnote</vt:lpstr>
      <vt:lpstr>Voraussetzungen zum Examen</vt:lpstr>
      <vt:lpstr>Voraussetzung zum Examen</vt:lpstr>
      <vt:lpstr>Examen: Ablauf der schriftlichen Prüfungen</vt:lpstr>
      <vt:lpstr>Examen: Ablauf der mündlichen Prüfungen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GKPH</dc:title>
  <dc:creator>Jörg Rahmann</dc:creator>
  <cp:lastModifiedBy>Joerg Rahmann</cp:lastModifiedBy>
  <cp:revision>218</cp:revision>
  <dcterms:created xsi:type="dcterms:W3CDTF">2019-01-30T14:29:51Z</dcterms:created>
  <dcterms:modified xsi:type="dcterms:W3CDTF">2026-04-07T09:47:12Z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0x0101009E1DCAC6B06B074CB66DC8384D199DB2</vt:lpwstr>
  </property>
</Properties>
</file>