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0" r:id="rId2"/>
  </p:sldIdLst>
  <p:sldSz cx="9144000" cy="6858000" type="screen4x3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000066"/>
    <a:srgbClr val="336600"/>
    <a:srgbClr val="660066"/>
    <a:srgbClr val="0066FF"/>
    <a:srgbClr val="CC6600"/>
    <a:srgbClr val="006600"/>
    <a:srgbClr val="6600CC"/>
    <a:srgbClr val="003300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1092108A-612B-484E-BB23-9644029B603D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8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8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A8E38B5-C29E-4117-AD21-3379B5C3C7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83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8E38B5-C29E-4117-AD21-3379B5C3C73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190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3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1944216"/>
          </a:xfrm>
        </p:spPr>
        <p:txBody>
          <a:bodyPr>
            <a:normAutofit/>
          </a:bodyPr>
          <a:lstStyle>
            <a:lvl1pPr algn="l">
              <a:defRPr sz="2025"/>
            </a:lvl1pPr>
          </a:lstStyle>
          <a:p>
            <a:endParaRPr lang="de-DE" dirty="0"/>
          </a:p>
        </p:txBody>
      </p:sp>
      <p:sp>
        <p:nvSpPr>
          <p:cNvPr id="8" name="Untertitel 4"/>
          <p:cNvSpPr>
            <a:spLocks noGrp="1"/>
          </p:cNvSpPr>
          <p:nvPr>
            <p:ph type="subTitle" idx="1"/>
          </p:nvPr>
        </p:nvSpPr>
        <p:spPr>
          <a:xfrm>
            <a:off x="683568" y="4750296"/>
            <a:ext cx="7776864" cy="1198984"/>
          </a:xfrm>
        </p:spPr>
        <p:txBody>
          <a:bodyPr>
            <a:normAutofit/>
          </a:bodyPr>
          <a:lstStyle>
            <a:lvl1pPr marL="0" indent="0" algn="r">
              <a:buNone/>
              <a:defRPr sz="1125" i="1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043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08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256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8969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9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3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13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92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7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48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26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480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524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9" indent="0">
              <a:buNone/>
              <a:defRPr sz="1125" b="1"/>
            </a:lvl2pPr>
            <a:lvl3pPr marL="514356" indent="0">
              <a:buNone/>
              <a:defRPr sz="1013" b="1"/>
            </a:lvl3pPr>
            <a:lvl4pPr marL="771535" indent="0">
              <a:buNone/>
              <a:defRPr sz="900" b="1"/>
            </a:lvl4pPr>
            <a:lvl5pPr marL="1028713" indent="0">
              <a:buNone/>
              <a:defRPr sz="900" b="1"/>
            </a:lvl5pPr>
            <a:lvl6pPr marL="1285892" indent="0">
              <a:buNone/>
              <a:defRPr sz="900" b="1"/>
            </a:lvl6pPr>
            <a:lvl7pPr marL="1543070" indent="0">
              <a:buNone/>
              <a:defRPr sz="900" b="1"/>
            </a:lvl7pPr>
            <a:lvl8pPr marL="1800248" indent="0">
              <a:buNone/>
              <a:defRPr sz="900" b="1"/>
            </a:lvl8pPr>
            <a:lvl9pPr marL="2057426" indent="0">
              <a:buNone/>
              <a:defRPr sz="9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9" indent="0">
              <a:buNone/>
              <a:defRPr sz="1125" b="1"/>
            </a:lvl2pPr>
            <a:lvl3pPr marL="514356" indent="0">
              <a:buNone/>
              <a:defRPr sz="1013" b="1"/>
            </a:lvl3pPr>
            <a:lvl4pPr marL="771535" indent="0">
              <a:buNone/>
              <a:defRPr sz="900" b="1"/>
            </a:lvl4pPr>
            <a:lvl5pPr marL="1028713" indent="0">
              <a:buNone/>
              <a:defRPr sz="900" b="1"/>
            </a:lvl5pPr>
            <a:lvl6pPr marL="1285892" indent="0">
              <a:buNone/>
              <a:defRPr sz="900" b="1"/>
            </a:lvl6pPr>
            <a:lvl7pPr marL="1543070" indent="0">
              <a:buNone/>
              <a:defRPr sz="900" b="1"/>
            </a:lvl7pPr>
            <a:lvl8pPr marL="1800248" indent="0">
              <a:buNone/>
              <a:defRPr sz="900" b="1"/>
            </a:lvl8pPr>
            <a:lvl9pPr marL="2057426" indent="0">
              <a:buNone/>
              <a:defRPr sz="9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972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316416" y="6492876"/>
            <a:ext cx="514400" cy="365125"/>
          </a:xfrm>
        </p:spPr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936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838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1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9" indent="0">
              <a:buNone/>
              <a:defRPr sz="675"/>
            </a:lvl2pPr>
            <a:lvl3pPr marL="514356" indent="0">
              <a:buNone/>
              <a:defRPr sz="563"/>
            </a:lvl3pPr>
            <a:lvl4pPr marL="771535" indent="0">
              <a:buNone/>
              <a:defRPr sz="506"/>
            </a:lvl4pPr>
            <a:lvl5pPr marL="1028713" indent="0">
              <a:buNone/>
              <a:defRPr sz="506"/>
            </a:lvl5pPr>
            <a:lvl6pPr marL="1285892" indent="0">
              <a:buNone/>
              <a:defRPr sz="506"/>
            </a:lvl6pPr>
            <a:lvl7pPr marL="1543070" indent="0">
              <a:buNone/>
              <a:defRPr sz="506"/>
            </a:lvl7pPr>
            <a:lvl8pPr marL="1800248" indent="0">
              <a:buNone/>
              <a:defRPr sz="506"/>
            </a:lvl8pPr>
            <a:lvl9pPr marL="2057426" indent="0">
              <a:buNone/>
              <a:defRPr sz="506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549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9" indent="0">
              <a:buNone/>
              <a:defRPr sz="1575"/>
            </a:lvl2pPr>
            <a:lvl3pPr marL="514356" indent="0">
              <a:buNone/>
              <a:defRPr sz="1350"/>
            </a:lvl3pPr>
            <a:lvl4pPr marL="771535" indent="0">
              <a:buNone/>
              <a:defRPr sz="1125"/>
            </a:lvl4pPr>
            <a:lvl5pPr marL="1028713" indent="0">
              <a:buNone/>
              <a:defRPr sz="1125"/>
            </a:lvl5pPr>
            <a:lvl6pPr marL="1285892" indent="0">
              <a:buNone/>
              <a:defRPr sz="1125"/>
            </a:lvl6pPr>
            <a:lvl7pPr marL="1543070" indent="0">
              <a:buNone/>
              <a:defRPr sz="1125"/>
            </a:lvl7pPr>
            <a:lvl8pPr marL="1800248" indent="0">
              <a:buNone/>
              <a:defRPr sz="1125"/>
            </a:lvl8pPr>
            <a:lvl9pPr marL="2057426" indent="0">
              <a:buNone/>
              <a:defRPr sz="1125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9" indent="0">
              <a:buNone/>
              <a:defRPr sz="675"/>
            </a:lvl2pPr>
            <a:lvl3pPr marL="514356" indent="0">
              <a:buNone/>
              <a:defRPr sz="563"/>
            </a:lvl3pPr>
            <a:lvl4pPr marL="771535" indent="0">
              <a:buNone/>
              <a:defRPr sz="506"/>
            </a:lvl4pPr>
            <a:lvl5pPr marL="1028713" indent="0">
              <a:buNone/>
              <a:defRPr sz="506"/>
            </a:lvl5pPr>
            <a:lvl6pPr marL="1285892" indent="0">
              <a:buNone/>
              <a:defRPr sz="506"/>
            </a:lvl6pPr>
            <a:lvl7pPr marL="1543070" indent="0">
              <a:buNone/>
              <a:defRPr sz="506"/>
            </a:lvl7pPr>
            <a:lvl8pPr marL="1800248" indent="0">
              <a:buNone/>
              <a:defRPr sz="506"/>
            </a:lvl8pPr>
            <a:lvl9pPr marL="2057426" indent="0">
              <a:buNone/>
              <a:defRPr sz="506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66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925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72400" y="6615354"/>
            <a:ext cx="514400" cy="22245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5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BD600-B53F-4383-8C27-0FA75224348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6690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6" rtl="0" eaLnBrk="1" latinLnBrk="0" hangingPunct="1">
        <a:spcBef>
          <a:spcPct val="0"/>
        </a:spcBef>
        <a:buNone/>
        <a:defRPr sz="2025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4" indent="-192884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14" indent="-160736" algn="l" defTabSz="514356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46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125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303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81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59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9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2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70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mit Pfeil 9"/>
          <p:cNvCxnSpPr>
            <a:endCxn id="3" idx="0"/>
          </p:cNvCxnSpPr>
          <p:nvPr/>
        </p:nvCxnSpPr>
        <p:spPr>
          <a:xfrm>
            <a:off x="944691" y="319718"/>
            <a:ext cx="0" cy="2680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>
            <a:stCxn id="3" idx="3"/>
            <a:endCxn id="58" idx="1"/>
          </p:cNvCxnSpPr>
          <p:nvPr/>
        </p:nvCxnSpPr>
        <p:spPr>
          <a:xfrm flipV="1">
            <a:off x="1664691" y="961416"/>
            <a:ext cx="341369" cy="64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Gewinkelter Verbinder 13"/>
          <p:cNvCxnSpPr>
            <a:cxnSpLocks/>
          </p:cNvCxnSpPr>
          <p:nvPr/>
        </p:nvCxnSpPr>
        <p:spPr>
          <a:xfrm rot="5400000">
            <a:off x="3154486" y="-1674538"/>
            <a:ext cx="866171" cy="659164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5" name="Gerade Verbindung mit Pfeil 234"/>
          <p:cNvCxnSpPr>
            <a:stCxn id="84" idx="3"/>
            <a:endCxn id="137" idx="1"/>
          </p:cNvCxnSpPr>
          <p:nvPr/>
        </p:nvCxnSpPr>
        <p:spPr>
          <a:xfrm flipV="1">
            <a:off x="6962036" y="2580175"/>
            <a:ext cx="260665" cy="44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Gerade Verbindung mit Pfeil 71"/>
          <p:cNvCxnSpPr>
            <a:stCxn id="151" idx="3"/>
            <a:endCxn id="70" idx="1"/>
          </p:cNvCxnSpPr>
          <p:nvPr/>
        </p:nvCxnSpPr>
        <p:spPr>
          <a:xfrm>
            <a:off x="5257357" y="961416"/>
            <a:ext cx="26467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2" name="Gewinkelter Verbinder 121"/>
          <p:cNvCxnSpPr>
            <a:cxnSpLocks/>
            <a:stCxn id="79" idx="3"/>
            <a:endCxn id="81" idx="1"/>
          </p:cNvCxnSpPr>
          <p:nvPr/>
        </p:nvCxnSpPr>
        <p:spPr>
          <a:xfrm flipV="1">
            <a:off x="1664691" y="2075238"/>
            <a:ext cx="334939" cy="51268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Gewinkelter Verbinder 124"/>
          <p:cNvCxnSpPr>
            <a:stCxn id="79" idx="3"/>
            <a:endCxn id="82" idx="1"/>
          </p:cNvCxnSpPr>
          <p:nvPr/>
        </p:nvCxnSpPr>
        <p:spPr>
          <a:xfrm>
            <a:off x="1664691" y="2587919"/>
            <a:ext cx="341369" cy="45879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8" name="Gewinkelter Verbinder 127"/>
          <p:cNvCxnSpPr>
            <a:cxnSpLocks/>
            <a:stCxn id="81" idx="3"/>
            <a:endCxn id="83" idx="1"/>
          </p:cNvCxnSpPr>
          <p:nvPr/>
        </p:nvCxnSpPr>
        <p:spPr>
          <a:xfrm>
            <a:off x="3439630" y="2075238"/>
            <a:ext cx="381741" cy="50936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1" name="Gewinkelter Verbinder 130"/>
          <p:cNvCxnSpPr>
            <a:stCxn id="82" idx="3"/>
            <a:endCxn id="83" idx="1"/>
          </p:cNvCxnSpPr>
          <p:nvPr/>
        </p:nvCxnSpPr>
        <p:spPr>
          <a:xfrm flipV="1">
            <a:off x="3446060" y="2584602"/>
            <a:ext cx="375311" cy="46211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4" name="Gerade Verbindung mit Pfeil 133"/>
          <p:cNvCxnSpPr>
            <a:stCxn id="83" idx="3"/>
            <a:endCxn id="84" idx="1"/>
          </p:cNvCxnSpPr>
          <p:nvPr/>
        </p:nvCxnSpPr>
        <p:spPr>
          <a:xfrm>
            <a:off x="5261371" y="2584602"/>
            <a:ext cx="26066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6" name="Gerade Verbindung mit Pfeil 145"/>
          <p:cNvCxnSpPr>
            <a:stCxn id="58" idx="3"/>
            <a:endCxn id="151" idx="1"/>
          </p:cNvCxnSpPr>
          <p:nvPr/>
        </p:nvCxnSpPr>
        <p:spPr>
          <a:xfrm>
            <a:off x="3446060" y="961416"/>
            <a:ext cx="37129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7" name="Gerade Verbindung mit Pfeil 146"/>
          <p:cNvCxnSpPr>
            <a:stCxn id="140" idx="3"/>
            <a:endCxn id="141" idx="1"/>
          </p:cNvCxnSpPr>
          <p:nvPr/>
        </p:nvCxnSpPr>
        <p:spPr>
          <a:xfrm>
            <a:off x="1664691" y="4348475"/>
            <a:ext cx="33493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7" name="Gruppieren 126"/>
          <p:cNvGrpSpPr/>
          <p:nvPr/>
        </p:nvGrpSpPr>
        <p:grpSpPr>
          <a:xfrm>
            <a:off x="179512" y="0"/>
            <a:ext cx="8483189" cy="6049966"/>
            <a:chOff x="213905" y="34488"/>
            <a:chExt cx="8483189" cy="6049966"/>
          </a:xfrm>
        </p:grpSpPr>
        <p:sp>
          <p:nvSpPr>
            <p:cNvPr id="2" name="Rechteck 1"/>
            <p:cNvSpPr/>
            <p:nvPr/>
          </p:nvSpPr>
          <p:spPr>
            <a:xfrm>
              <a:off x="213905" y="34488"/>
              <a:ext cx="5342524" cy="42576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</a:t>
              </a:r>
              <a:r>
                <a:rPr kumimoji="0" lang="de-DE" sz="825" b="0" i="0" u="none" strike="noStrike" kern="1200" cap="none" spc="0" normalizeH="0" baseline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</a:t>
              </a:r>
              <a:endParaRPr kumimoji="0" lang="de-DE" sz="825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Einführung in das Lernfeld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 h</a:t>
              </a:r>
            </a:p>
          </p:txBody>
        </p:sp>
        <p:sp>
          <p:nvSpPr>
            <p:cNvPr id="3" name="Rechteck 2"/>
            <p:cNvSpPr/>
            <p:nvPr/>
          </p:nvSpPr>
          <p:spPr>
            <a:xfrm>
              <a:off x="259084" y="622214"/>
              <a:ext cx="1440000" cy="76033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LF8.c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dirty="0">
                  <a:solidFill>
                    <a:prstClr val="white"/>
                  </a:solidFill>
                  <a:latin typeface="Calibri"/>
                </a:rPr>
                <a:t>System Krankenhaus – Pflegeprozess im klinischen Alltag 8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58" name="Rechteck 57"/>
            <p:cNvSpPr/>
            <p:nvPr/>
          </p:nvSpPr>
          <p:spPr>
            <a:xfrm>
              <a:off x="2040453" y="615738"/>
              <a:ext cx="1440000" cy="76033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LF8.d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Anleiten, Informieren, Schulen, beraten</a:t>
              </a:r>
              <a:endParaRPr lang="de-DE" sz="825" dirty="0">
                <a:solidFill>
                  <a:prstClr val="white"/>
                </a:solidFill>
                <a:latin typeface="Calibri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6h</a:t>
              </a:r>
            </a:p>
          </p:txBody>
        </p:sp>
        <p:sp>
          <p:nvSpPr>
            <p:cNvPr id="70" name="Rechteck 69"/>
            <p:cNvSpPr/>
            <p:nvPr/>
          </p:nvSpPr>
          <p:spPr>
            <a:xfrm>
              <a:off x="5556429" y="615738"/>
              <a:ext cx="1440000" cy="760332"/>
            </a:xfrm>
            <a:prstGeom prst="rect">
              <a:avLst/>
            </a:prstGeom>
            <a:solidFill>
              <a:srgbClr val="660066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LF8.f.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Anatomie/Physiologie der Atmungsorgane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4h</a:t>
              </a:r>
              <a:endParaRPr kumimoji="0" lang="de-DE" sz="825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9" name="Rechteck 78"/>
            <p:cNvSpPr/>
            <p:nvPr/>
          </p:nvSpPr>
          <p:spPr>
            <a:xfrm>
              <a:off x="259084" y="2242241"/>
              <a:ext cx="1440000" cy="76033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LF8.h1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Henriette Schulz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>
                  <a:solidFill>
                    <a:prstClr val="white"/>
                  </a:solidFill>
                </a:rPr>
                <a:t>Einstieg</a:t>
              </a: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4h</a:t>
              </a:r>
            </a:p>
          </p:txBody>
        </p:sp>
        <p:sp>
          <p:nvSpPr>
            <p:cNvPr id="81" name="Rechteck 80"/>
            <p:cNvSpPr/>
            <p:nvPr/>
          </p:nvSpPr>
          <p:spPr>
            <a:xfrm>
              <a:off x="2034023" y="1700808"/>
              <a:ext cx="1440000" cy="81783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LF8.22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– Modelle von Gesundheit-Krankheitsmodelle &amp; </a:t>
              </a:r>
              <a:r>
                <a:rPr lang="de-DE" sz="825" b="1" dirty="0" err="1">
                  <a:solidFill>
                    <a:prstClr val="white"/>
                  </a:solidFill>
                  <a:latin typeface="Calibri"/>
                </a:rPr>
                <a:t>Biogra</a:t>
              </a: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-fisch-narratives Interviews zur Pflegediagnostik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4h</a:t>
              </a:r>
            </a:p>
          </p:txBody>
        </p:sp>
        <p:sp>
          <p:nvSpPr>
            <p:cNvPr id="82" name="Rechteck 81"/>
            <p:cNvSpPr/>
            <p:nvPr/>
          </p:nvSpPr>
          <p:spPr>
            <a:xfrm>
              <a:off x="2040453" y="2701040"/>
              <a:ext cx="1440000" cy="76033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LF8h.3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Henriette Schulz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– Fallbezogene Vertiefung zu Krankheitsbildern</a:t>
              </a: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12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83" name="Rechteck 82"/>
            <p:cNvSpPr/>
            <p:nvPr/>
          </p:nvSpPr>
          <p:spPr>
            <a:xfrm>
              <a:off x="3855764" y="2238924"/>
              <a:ext cx="1440000" cy="76033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LF8h.4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Henriette Schulz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–Selbst ein biografisches Interview durchführen</a:t>
              </a:r>
            </a:p>
            <a:p>
              <a:pPr lvl="0" algn="ctr">
                <a:defRPr/>
              </a:pPr>
              <a:r>
                <a:rPr lang="de-DE" sz="825" dirty="0">
                  <a:solidFill>
                    <a:prstClr val="white"/>
                  </a:solidFill>
                  <a:latin typeface="Calibri"/>
                </a:rPr>
                <a:t>10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84" name="Rechteck 83"/>
            <p:cNvSpPr/>
            <p:nvPr/>
          </p:nvSpPr>
          <p:spPr>
            <a:xfrm>
              <a:off x="5556429" y="2238924"/>
              <a:ext cx="1440000" cy="76033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LF8.h5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Henriette Schulz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– Fallvorstellung &amp; Fallbesprechung</a:t>
              </a:r>
            </a:p>
            <a:p>
              <a:pPr lvl="0" algn="ctr">
                <a:defRPr/>
              </a:pPr>
              <a:r>
                <a:rPr lang="de-DE" sz="825" dirty="0">
                  <a:solidFill>
                    <a:prstClr val="white"/>
                  </a:solidFill>
                  <a:latin typeface="Calibri"/>
                </a:rPr>
                <a:t>4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137" name="Rechteck 136"/>
            <p:cNvSpPr/>
            <p:nvPr/>
          </p:nvSpPr>
          <p:spPr>
            <a:xfrm>
              <a:off x="7257094" y="2234497"/>
              <a:ext cx="1440000" cy="76033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LF8.h6+h.7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Henriette Schulz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– Angebote der Gesundheits-förderung/gesellschaftliche Aufgabe</a:t>
              </a:r>
            </a:p>
            <a:p>
              <a:pPr lvl="0" algn="ctr">
                <a:defRPr/>
              </a:pPr>
              <a:r>
                <a:rPr lang="de-DE" sz="825" dirty="0">
                  <a:solidFill>
                    <a:prstClr val="white"/>
                  </a:solidFill>
                  <a:latin typeface="Calibri"/>
                </a:rPr>
                <a:t>4</a:t>
              </a:r>
              <a:r>
                <a:rPr lang="de-DE" sz="825" noProof="0" dirty="0">
                  <a:solidFill>
                    <a:prstClr val="white"/>
                  </a:solidFill>
                  <a:latin typeface="Calibri"/>
                </a:rPr>
                <a:t>h+2h</a:t>
              </a:r>
              <a:endParaRPr kumimoji="0" lang="de-DE" sz="825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0" name="Rechteck 139"/>
            <p:cNvSpPr/>
            <p:nvPr/>
          </p:nvSpPr>
          <p:spPr>
            <a:xfrm>
              <a:off x="259084" y="4002797"/>
              <a:ext cx="1440000" cy="7603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LF8.i1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Raphael Maximilian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– Erleben &amp; Miterleben eines Asthmaanfalls</a:t>
              </a: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2h</a:t>
              </a:r>
            </a:p>
          </p:txBody>
        </p:sp>
        <p:sp>
          <p:nvSpPr>
            <p:cNvPr id="141" name="Rechteck 140"/>
            <p:cNvSpPr/>
            <p:nvPr/>
          </p:nvSpPr>
          <p:spPr>
            <a:xfrm>
              <a:off x="2034023" y="4002797"/>
              <a:ext cx="1440000" cy="7603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LF8.i2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Raphael Maximilian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– Gesundheitsförderung &amp; Pflege von Kindern mit Asthma bronchiale/Skills</a:t>
              </a: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12h</a:t>
              </a:r>
            </a:p>
          </p:txBody>
        </p:sp>
        <p:sp>
          <p:nvSpPr>
            <p:cNvPr id="142" name="Rechteck 141"/>
            <p:cNvSpPr/>
            <p:nvPr/>
          </p:nvSpPr>
          <p:spPr>
            <a:xfrm>
              <a:off x="3839915" y="4002797"/>
              <a:ext cx="1440000" cy="7603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LF8.i3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Raphael Maximilian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– Als Kind mit einer </a:t>
              </a:r>
              <a:r>
                <a:rPr lang="de-DE" sz="825" b="1" dirty="0" err="1">
                  <a:solidFill>
                    <a:prstClr val="white"/>
                  </a:solidFill>
                  <a:latin typeface="Calibri"/>
                </a:rPr>
                <a:t>chroni-schen</a:t>
              </a: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 Erkrankung leben</a:t>
              </a: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12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143" name="Rechteck 142"/>
            <p:cNvSpPr/>
            <p:nvPr/>
          </p:nvSpPr>
          <p:spPr>
            <a:xfrm>
              <a:off x="573945" y="5324122"/>
              <a:ext cx="1574478" cy="760332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LF8.l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Nachbesprechung der Interviews</a:t>
              </a:r>
              <a:endParaRPr lang="de-DE" sz="825" dirty="0">
                <a:solidFill>
                  <a:prstClr val="white"/>
                </a:solidFill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2h</a:t>
              </a:r>
            </a:p>
          </p:txBody>
        </p:sp>
        <p:sp>
          <p:nvSpPr>
            <p:cNvPr id="144" name="Rechteck 143"/>
            <p:cNvSpPr/>
            <p:nvPr/>
          </p:nvSpPr>
          <p:spPr>
            <a:xfrm>
              <a:off x="5110608" y="5352213"/>
              <a:ext cx="1440001" cy="732240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LF8.k</a:t>
              </a:r>
            </a:p>
            <a:p>
              <a:pPr lvl="0" algn="ctr">
                <a:defRPr/>
              </a:pPr>
              <a:r>
                <a:rPr lang="de-DE" sz="825" b="1" dirty="0">
                  <a:solidFill>
                    <a:prstClr val="white"/>
                  </a:solidFill>
                </a:rPr>
                <a:t>Kollegiale Beratung</a:t>
              </a:r>
            </a:p>
            <a:p>
              <a:pPr lvl="0" algn="ctr">
                <a:defRPr/>
              </a:pPr>
              <a:r>
                <a:rPr lang="de-DE" sz="825" dirty="0">
                  <a:solidFill>
                    <a:prstClr val="white"/>
                  </a:solidFill>
                  <a:latin typeface="Calibri"/>
                </a:rPr>
                <a:t>4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145" name="Rechteck 144"/>
            <p:cNvSpPr/>
            <p:nvPr/>
          </p:nvSpPr>
          <p:spPr>
            <a:xfrm>
              <a:off x="2518321" y="5324121"/>
              <a:ext cx="1800039" cy="76033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</a:t>
              </a:r>
            </a:p>
            <a:p>
              <a:pPr lvl="0" algn="ctr">
                <a:defRPr/>
              </a:pPr>
              <a:r>
                <a:rPr lang="de-DE" sz="825" b="1" dirty="0">
                  <a:solidFill>
                    <a:prstClr val="white"/>
                  </a:solidFill>
                </a:rPr>
                <a:t>Evidenz von Pflegeinterventionen</a:t>
              </a:r>
            </a:p>
            <a:p>
              <a:pPr lvl="0" algn="ctr">
                <a:defRPr/>
              </a:pPr>
              <a:r>
                <a:rPr lang="de-DE" sz="825" b="1" dirty="0">
                  <a:solidFill>
                    <a:prstClr val="white"/>
                  </a:solidFill>
                </a:rPr>
                <a:t>– Beispiel der </a:t>
              </a:r>
              <a:r>
                <a:rPr lang="de-DE" sz="825" b="1" dirty="0" err="1">
                  <a:solidFill>
                    <a:prstClr val="white"/>
                  </a:solidFill>
                </a:rPr>
                <a:t>Pneumonieprophylaxe</a:t>
              </a:r>
              <a:endParaRPr lang="de-DE" sz="825" b="1" dirty="0">
                <a:solidFill>
                  <a:prstClr val="white"/>
                </a:solidFill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2h</a:t>
              </a:r>
            </a:p>
          </p:txBody>
        </p:sp>
        <p:sp>
          <p:nvSpPr>
            <p:cNvPr id="151" name="Rechteck 150"/>
            <p:cNvSpPr/>
            <p:nvPr/>
          </p:nvSpPr>
          <p:spPr>
            <a:xfrm>
              <a:off x="3851750" y="615738"/>
              <a:ext cx="1440000" cy="7603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LF8.e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Anatomie/Physiologie des Wasser- und Elektrolyt-haushaltes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6h</a:t>
              </a:r>
            </a:p>
          </p:txBody>
        </p:sp>
      </p:grpSp>
      <p:cxnSp>
        <p:nvCxnSpPr>
          <p:cNvPr id="223" name="Gewinkelter Verbinder 222"/>
          <p:cNvCxnSpPr>
            <a:stCxn id="137" idx="2"/>
            <a:endCxn id="140" idx="0"/>
          </p:cNvCxnSpPr>
          <p:nvPr/>
        </p:nvCxnSpPr>
        <p:spPr>
          <a:xfrm rot="5400000">
            <a:off x="3939712" y="-34680"/>
            <a:ext cx="1007968" cy="699801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0" name="Gerade Verbindung mit Pfeil 319"/>
          <p:cNvCxnSpPr>
            <a:stCxn id="141" idx="3"/>
            <a:endCxn id="142" idx="1"/>
          </p:cNvCxnSpPr>
          <p:nvPr/>
        </p:nvCxnSpPr>
        <p:spPr>
          <a:xfrm>
            <a:off x="3439630" y="4348475"/>
            <a:ext cx="36589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Gerade Verbindung mit Pfeil 40">
            <a:extLst>
              <a:ext uri="{FF2B5EF4-FFF2-40B4-BE49-F238E27FC236}">
                <a16:creationId xmlns:a16="http://schemas.microsoft.com/office/drawing/2014/main" id="{1CB911BB-915D-407A-8E54-64C42837FFC0}"/>
              </a:ext>
            </a:extLst>
          </p:cNvPr>
          <p:cNvCxnSpPr/>
          <p:nvPr/>
        </p:nvCxnSpPr>
        <p:spPr>
          <a:xfrm>
            <a:off x="5206750" y="4348475"/>
            <a:ext cx="36589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Rechteck 41">
            <a:extLst>
              <a:ext uri="{FF2B5EF4-FFF2-40B4-BE49-F238E27FC236}">
                <a16:creationId xmlns:a16="http://schemas.microsoft.com/office/drawing/2014/main" id="{27D7FD9B-5463-471D-8486-9ABFFF560636}"/>
              </a:ext>
            </a:extLst>
          </p:cNvPr>
          <p:cNvSpPr/>
          <p:nvPr/>
        </p:nvSpPr>
        <p:spPr>
          <a:xfrm>
            <a:off x="5547155" y="4029843"/>
            <a:ext cx="1153591" cy="760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25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LF8.i4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825" dirty="0">
                <a:solidFill>
                  <a:prstClr val="white"/>
                </a:solidFill>
                <a:latin typeface="Calibri"/>
              </a:rPr>
              <a:t>Raphael Maximilian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825" dirty="0">
                <a:solidFill>
                  <a:prstClr val="white"/>
                </a:solidFill>
                <a:latin typeface="Calibri"/>
              </a:rPr>
              <a:t>– Ergebnissicherung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25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2h</a:t>
            </a:r>
          </a:p>
        </p:txBody>
      </p:sp>
    </p:spTree>
    <p:extLst>
      <p:ext uri="{BB962C8B-B14F-4D97-AF65-F5344CB8AC3E}">
        <p14:creationId xmlns:p14="http://schemas.microsoft.com/office/powerpoint/2010/main" val="122303937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Benutzerdefiniert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1F497D"/>
      </a:accent4>
      <a:accent5>
        <a:srgbClr val="4BACC6"/>
      </a:accent5>
      <a:accent6>
        <a:srgbClr val="31859B"/>
      </a:accent6>
      <a:hlink>
        <a:srgbClr val="1F497D"/>
      </a:hlink>
      <a:folHlink>
        <a:srgbClr val="1F497D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</Words>
  <Application>Microsoft Office PowerPoint</Application>
  <PresentationFormat>Bildschirmpräsentation (4:3)</PresentationFormat>
  <Paragraphs>64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Duveneck</dc:creator>
  <cp:lastModifiedBy>Daniela Reinhardt</cp:lastModifiedBy>
  <cp:revision>125</cp:revision>
  <cp:lastPrinted>2019-11-10T14:38:57Z</cp:lastPrinted>
  <dcterms:created xsi:type="dcterms:W3CDTF">2017-01-25T10:27:52Z</dcterms:created>
  <dcterms:modified xsi:type="dcterms:W3CDTF">2021-06-15T13:31:50Z</dcterms:modified>
</cp:coreProperties>
</file>