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00" r:id="rId2"/>
  </p:sldIdLst>
  <p:sldSz cx="9144000" cy="6858000" type="screen4x3"/>
  <p:notesSz cx="7104063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CC9900"/>
    <a:srgbClr val="000066"/>
    <a:srgbClr val="336600"/>
    <a:srgbClr val="660066"/>
    <a:srgbClr val="0066FF"/>
    <a:srgbClr val="006600"/>
    <a:srgbClr val="6600CC"/>
    <a:srgbClr val="003300"/>
    <a:srgbClr val="99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5" d="100"/>
          <a:sy n="105" d="100"/>
        </p:scale>
        <p:origin x="1716" y="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7" d="100"/>
          <a:sy n="87" d="100"/>
        </p:scale>
        <p:origin x="384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3993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1092108A-612B-484E-BB23-9644029B603D}" type="datetimeFigureOut">
              <a:rPr lang="de-DE" smtClean="0"/>
              <a:t>21.01.2020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53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10408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8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3993" y="9721108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EA8E38B5-C29E-4117-AD21-3379B5C3C73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4832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8E38B5-C29E-4117-AD21-3379B5C3C73E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7190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3"/>
          <p:cNvSpPr>
            <a:spLocks noGrp="1"/>
          </p:cNvSpPr>
          <p:nvPr>
            <p:ph type="ctrTitle"/>
          </p:nvPr>
        </p:nvSpPr>
        <p:spPr>
          <a:xfrm>
            <a:off x="685800" y="2492896"/>
            <a:ext cx="7772400" cy="1944216"/>
          </a:xfrm>
        </p:spPr>
        <p:txBody>
          <a:bodyPr>
            <a:normAutofit/>
          </a:bodyPr>
          <a:lstStyle>
            <a:lvl1pPr algn="l">
              <a:defRPr sz="2025"/>
            </a:lvl1pPr>
          </a:lstStyle>
          <a:p>
            <a:endParaRPr lang="de-DE" dirty="0"/>
          </a:p>
        </p:txBody>
      </p:sp>
      <p:sp>
        <p:nvSpPr>
          <p:cNvPr id="8" name="Untertitel 4"/>
          <p:cNvSpPr>
            <a:spLocks noGrp="1"/>
          </p:cNvSpPr>
          <p:nvPr>
            <p:ph type="subTitle" idx="1"/>
          </p:nvPr>
        </p:nvSpPr>
        <p:spPr>
          <a:xfrm>
            <a:off x="683568" y="4750296"/>
            <a:ext cx="7776864" cy="1198984"/>
          </a:xfrm>
        </p:spPr>
        <p:txBody>
          <a:bodyPr>
            <a:normAutofit/>
          </a:bodyPr>
          <a:lstStyle>
            <a:lvl1pPr marL="0" indent="0" algn="r">
              <a:buNone/>
              <a:defRPr sz="1125" i="1"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50433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9DCB1406-7E8E-488C-851C-512F8A4C2DAF}" type="datetimeFigureOut">
              <a:rPr lang="de-DE" smtClean="0"/>
              <a:t>21.01.2020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D600-B53F-4383-8C27-0FA7522434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081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9DCB1406-7E8E-488C-851C-512F8A4C2DAF}" type="datetimeFigureOut">
              <a:rPr lang="de-DE" smtClean="0"/>
              <a:t>21.01.2020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D600-B53F-4383-8C27-0FA7522434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2564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9DCB1406-7E8E-488C-851C-512F8A4C2DAF}" type="datetimeFigureOut">
              <a:rPr lang="de-DE" smtClean="0"/>
              <a:t>21.01.2020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D600-B53F-4383-8C27-0FA7522434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8969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225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1pPr>
            <a:lvl2pPr marL="257179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6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3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13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92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7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48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26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9DCB1406-7E8E-488C-851C-512F8A4C2DAF}" type="datetimeFigureOut">
              <a:rPr lang="de-DE" smtClean="0"/>
              <a:t>21.01.2020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D600-B53F-4383-8C27-0FA7522434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2480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9DCB1406-7E8E-488C-851C-512F8A4C2DAF}" type="datetimeFigureOut">
              <a:rPr lang="de-DE" smtClean="0"/>
              <a:t>21.01.2020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D600-B53F-4383-8C27-0FA7522434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5241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9" indent="0">
              <a:buNone/>
              <a:defRPr sz="1125" b="1"/>
            </a:lvl2pPr>
            <a:lvl3pPr marL="514356" indent="0">
              <a:buNone/>
              <a:defRPr sz="1013" b="1"/>
            </a:lvl3pPr>
            <a:lvl4pPr marL="771535" indent="0">
              <a:buNone/>
              <a:defRPr sz="900" b="1"/>
            </a:lvl4pPr>
            <a:lvl5pPr marL="1028713" indent="0">
              <a:buNone/>
              <a:defRPr sz="900" b="1"/>
            </a:lvl5pPr>
            <a:lvl6pPr marL="1285892" indent="0">
              <a:buNone/>
              <a:defRPr sz="900" b="1"/>
            </a:lvl6pPr>
            <a:lvl7pPr marL="1543070" indent="0">
              <a:buNone/>
              <a:defRPr sz="900" b="1"/>
            </a:lvl7pPr>
            <a:lvl8pPr marL="1800248" indent="0">
              <a:buNone/>
              <a:defRPr sz="900" b="1"/>
            </a:lvl8pPr>
            <a:lvl9pPr marL="2057426" indent="0">
              <a:buNone/>
              <a:defRPr sz="9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30" y="1535113"/>
            <a:ext cx="4041775" cy="63976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9" indent="0">
              <a:buNone/>
              <a:defRPr sz="1125" b="1"/>
            </a:lvl2pPr>
            <a:lvl3pPr marL="514356" indent="0">
              <a:buNone/>
              <a:defRPr sz="1013" b="1"/>
            </a:lvl3pPr>
            <a:lvl4pPr marL="771535" indent="0">
              <a:buNone/>
              <a:defRPr sz="900" b="1"/>
            </a:lvl4pPr>
            <a:lvl5pPr marL="1028713" indent="0">
              <a:buNone/>
              <a:defRPr sz="900" b="1"/>
            </a:lvl5pPr>
            <a:lvl6pPr marL="1285892" indent="0">
              <a:buNone/>
              <a:defRPr sz="900" b="1"/>
            </a:lvl6pPr>
            <a:lvl7pPr marL="1543070" indent="0">
              <a:buNone/>
              <a:defRPr sz="900" b="1"/>
            </a:lvl7pPr>
            <a:lvl8pPr marL="1800248" indent="0">
              <a:buNone/>
              <a:defRPr sz="900" b="1"/>
            </a:lvl8pPr>
            <a:lvl9pPr marL="2057426" indent="0">
              <a:buNone/>
              <a:defRPr sz="9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9DCB1406-7E8E-488C-851C-512F8A4C2DAF}" type="datetimeFigureOut">
              <a:rPr lang="de-DE" smtClean="0"/>
              <a:t>21.01.2020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D600-B53F-4383-8C27-0FA7522434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3972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9DCB1406-7E8E-488C-851C-512F8A4C2DAF}" type="datetimeFigureOut">
              <a:rPr lang="de-DE" smtClean="0"/>
              <a:t>21.01.2020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8316416" y="6492876"/>
            <a:ext cx="514400" cy="365125"/>
          </a:xfrm>
        </p:spPr>
        <p:txBody>
          <a:bodyPr/>
          <a:lstStyle/>
          <a:p>
            <a:fld id="{D89BD600-B53F-4383-8C27-0FA7522434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6936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9DCB1406-7E8E-488C-851C-512F8A4C2DAF}" type="datetimeFigureOut">
              <a:rPr lang="de-DE" smtClean="0"/>
              <a:t>21.01.2020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D600-B53F-4383-8C27-0FA7522434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8384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1" y="273054"/>
            <a:ext cx="5111751" cy="585311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788"/>
            </a:lvl1pPr>
            <a:lvl2pPr marL="257179" indent="0">
              <a:buNone/>
              <a:defRPr sz="675"/>
            </a:lvl2pPr>
            <a:lvl3pPr marL="514356" indent="0">
              <a:buNone/>
              <a:defRPr sz="563"/>
            </a:lvl3pPr>
            <a:lvl4pPr marL="771535" indent="0">
              <a:buNone/>
              <a:defRPr sz="506"/>
            </a:lvl4pPr>
            <a:lvl5pPr marL="1028713" indent="0">
              <a:buNone/>
              <a:defRPr sz="506"/>
            </a:lvl5pPr>
            <a:lvl6pPr marL="1285892" indent="0">
              <a:buNone/>
              <a:defRPr sz="506"/>
            </a:lvl6pPr>
            <a:lvl7pPr marL="1543070" indent="0">
              <a:buNone/>
              <a:defRPr sz="506"/>
            </a:lvl7pPr>
            <a:lvl8pPr marL="1800248" indent="0">
              <a:buNone/>
              <a:defRPr sz="506"/>
            </a:lvl8pPr>
            <a:lvl9pPr marL="2057426" indent="0">
              <a:buNone/>
              <a:defRPr sz="506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9DCB1406-7E8E-488C-851C-512F8A4C2DAF}" type="datetimeFigureOut">
              <a:rPr lang="de-DE" smtClean="0"/>
              <a:t>21.01.2020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D600-B53F-4383-8C27-0FA7522434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549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1800"/>
            </a:lvl1pPr>
            <a:lvl2pPr marL="257179" indent="0">
              <a:buNone/>
              <a:defRPr sz="1575"/>
            </a:lvl2pPr>
            <a:lvl3pPr marL="514356" indent="0">
              <a:buNone/>
              <a:defRPr sz="1350"/>
            </a:lvl3pPr>
            <a:lvl4pPr marL="771535" indent="0">
              <a:buNone/>
              <a:defRPr sz="1125"/>
            </a:lvl4pPr>
            <a:lvl5pPr marL="1028713" indent="0">
              <a:buNone/>
              <a:defRPr sz="1125"/>
            </a:lvl5pPr>
            <a:lvl6pPr marL="1285892" indent="0">
              <a:buNone/>
              <a:defRPr sz="1125"/>
            </a:lvl6pPr>
            <a:lvl7pPr marL="1543070" indent="0">
              <a:buNone/>
              <a:defRPr sz="1125"/>
            </a:lvl7pPr>
            <a:lvl8pPr marL="1800248" indent="0">
              <a:buNone/>
              <a:defRPr sz="1125"/>
            </a:lvl8pPr>
            <a:lvl9pPr marL="2057426" indent="0">
              <a:buNone/>
              <a:defRPr sz="1125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788"/>
            </a:lvl1pPr>
            <a:lvl2pPr marL="257179" indent="0">
              <a:buNone/>
              <a:defRPr sz="675"/>
            </a:lvl2pPr>
            <a:lvl3pPr marL="514356" indent="0">
              <a:buNone/>
              <a:defRPr sz="563"/>
            </a:lvl3pPr>
            <a:lvl4pPr marL="771535" indent="0">
              <a:buNone/>
              <a:defRPr sz="506"/>
            </a:lvl4pPr>
            <a:lvl5pPr marL="1028713" indent="0">
              <a:buNone/>
              <a:defRPr sz="506"/>
            </a:lvl5pPr>
            <a:lvl6pPr marL="1285892" indent="0">
              <a:buNone/>
              <a:defRPr sz="506"/>
            </a:lvl6pPr>
            <a:lvl7pPr marL="1543070" indent="0">
              <a:buNone/>
              <a:defRPr sz="506"/>
            </a:lvl7pPr>
            <a:lvl8pPr marL="1800248" indent="0">
              <a:buNone/>
              <a:defRPr sz="506"/>
            </a:lvl8pPr>
            <a:lvl9pPr marL="2057426" indent="0">
              <a:buNone/>
              <a:defRPr sz="506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9DCB1406-7E8E-488C-851C-512F8A4C2DAF}" type="datetimeFigureOut">
              <a:rPr lang="de-DE" smtClean="0"/>
              <a:t>21.01.2020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BD600-B53F-4383-8C27-0FA7522434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660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925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172400" y="6615354"/>
            <a:ext cx="514400" cy="22245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5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9BD600-B53F-4383-8C27-0FA75224348C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06690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14356" rtl="0" eaLnBrk="1" latinLnBrk="0" hangingPunct="1">
        <a:spcBef>
          <a:spcPct val="0"/>
        </a:spcBef>
        <a:buNone/>
        <a:defRPr sz="2025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884" indent="-192884" algn="l" defTabSz="514356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17914" indent="-160736" algn="l" defTabSz="514356" rtl="0" eaLnBrk="1" latinLnBrk="0" hangingPunct="1">
        <a:spcBef>
          <a:spcPct val="20000"/>
        </a:spcBef>
        <a:buFont typeface="Arial" panose="020B0604020202020204" pitchFamily="34" charset="0"/>
        <a:buChar char="–"/>
        <a:defRPr sz="1575" kern="1200">
          <a:solidFill>
            <a:schemeClr val="tx1"/>
          </a:solidFill>
          <a:latin typeface="+mn-lt"/>
          <a:ea typeface="+mn-ea"/>
          <a:cs typeface="+mn-cs"/>
        </a:defRPr>
      </a:lvl2pPr>
      <a:lvl3pPr marL="642946" indent="-128590" algn="l" defTabSz="514356" rtl="0" eaLnBrk="1" latinLnBrk="0" hangingPunct="1">
        <a:spcBef>
          <a:spcPct val="20000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900125" indent="-128590" algn="l" defTabSz="514356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5" kern="1200">
          <a:solidFill>
            <a:schemeClr val="tx1"/>
          </a:solidFill>
          <a:latin typeface="+mn-lt"/>
          <a:ea typeface="+mn-ea"/>
          <a:cs typeface="+mn-cs"/>
        </a:defRPr>
      </a:lvl4pPr>
      <a:lvl5pPr marL="1157303" indent="-128590" algn="l" defTabSz="514356" rtl="0" eaLnBrk="1" latinLnBrk="0" hangingPunct="1">
        <a:spcBef>
          <a:spcPct val="20000"/>
        </a:spcBef>
        <a:buFont typeface="Arial" panose="020B0604020202020204" pitchFamily="34" charset="0"/>
        <a:buChar char="»"/>
        <a:defRPr sz="1125" kern="1200">
          <a:solidFill>
            <a:schemeClr val="tx1"/>
          </a:solidFill>
          <a:latin typeface="+mn-lt"/>
          <a:ea typeface="+mn-ea"/>
          <a:cs typeface="+mn-cs"/>
        </a:defRPr>
      </a:lvl5pPr>
      <a:lvl6pPr marL="1414481" indent="-128590" algn="l" defTabSz="514356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671659" indent="-128590" algn="l" defTabSz="514356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1928837" indent="-128590" algn="l" defTabSz="514356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186015" indent="-128590" algn="l" defTabSz="514356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9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6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35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13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92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70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48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26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0" name="Gruppieren 239"/>
          <p:cNvGrpSpPr/>
          <p:nvPr/>
        </p:nvGrpSpPr>
        <p:grpSpPr>
          <a:xfrm>
            <a:off x="213905" y="34488"/>
            <a:ext cx="8692507" cy="6657121"/>
            <a:chOff x="213905" y="34488"/>
            <a:chExt cx="8692507" cy="6657121"/>
          </a:xfrm>
        </p:grpSpPr>
        <p:cxnSp>
          <p:nvCxnSpPr>
            <p:cNvPr id="10" name="Gerade Verbindung mit Pfeil 9"/>
            <p:cNvCxnSpPr>
              <a:endCxn id="3" idx="0"/>
            </p:cNvCxnSpPr>
            <p:nvPr/>
          </p:nvCxnSpPr>
          <p:spPr>
            <a:xfrm>
              <a:off x="1699084" y="357436"/>
              <a:ext cx="0" cy="268008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Gerade Verbindung mit Pfeil 12"/>
            <p:cNvCxnSpPr>
              <a:stCxn id="50" idx="2"/>
              <a:endCxn id="51" idx="0"/>
            </p:cNvCxnSpPr>
            <p:nvPr/>
          </p:nvCxnSpPr>
          <p:spPr>
            <a:xfrm>
              <a:off x="4355896" y="3483334"/>
              <a:ext cx="0" cy="24256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Gewinkelter Verbinder 13"/>
            <p:cNvCxnSpPr>
              <a:stCxn id="3" idx="2"/>
              <a:endCxn id="85" idx="1"/>
            </p:cNvCxnSpPr>
            <p:nvPr/>
          </p:nvCxnSpPr>
          <p:spPr>
            <a:xfrm rot="16200000" flipH="1">
              <a:off x="2045060" y="1071468"/>
              <a:ext cx="4917269" cy="5609220"/>
            </a:xfrm>
            <a:prstGeom prst="bentConnector2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Gerade Verbindung mit Pfeil 71"/>
            <p:cNvCxnSpPr>
              <a:stCxn id="48" idx="2"/>
              <a:endCxn id="49" idx="0"/>
            </p:cNvCxnSpPr>
            <p:nvPr/>
          </p:nvCxnSpPr>
          <p:spPr>
            <a:xfrm>
              <a:off x="4355896" y="1414214"/>
              <a:ext cx="0" cy="24256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230" name="Gruppieren 229"/>
            <p:cNvGrpSpPr/>
            <p:nvPr/>
          </p:nvGrpSpPr>
          <p:grpSpPr>
            <a:xfrm>
              <a:off x="213905" y="34488"/>
              <a:ext cx="5342524" cy="5517966"/>
              <a:chOff x="213905" y="34488"/>
              <a:chExt cx="5342524" cy="5517966"/>
            </a:xfrm>
          </p:grpSpPr>
          <p:grpSp>
            <p:nvGrpSpPr>
              <p:cNvPr id="127" name="Gruppieren 126"/>
              <p:cNvGrpSpPr/>
              <p:nvPr/>
            </p:nvGrpSpPr>
            <p:grpSpPr>
              <a:xfrm>
                <a:off x="213905" y="34488"/>
                <a:ext cx="5342524" cy="1382956"/>
                <a:chOff x="213905" y="34488"/>
                <a:chExt cx="5342524" cy="1382956"/>
              </a:xfrm>
            </p:grpSpPr>
            <p:sp>
              <p:nvSpPr>
                <p:cNvPr id="2" name="Rechteck 1"/>
                <p:cNvSpPr/>
                <p:nvPr/>
              </p:nvSpPr>
              <p:spPr>
                <a:xfrm>
                  <a:off x="213905" y="34488"/>
                  <a:ext cx="5342524" cy="425760"/>
                </a:xfrm>
                <a:prstGeom prst="rect">
                  <a:avLst/>
                </a:prstGeom>
                <a:solidFill>
                  <a:schemeClr val="accent4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825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LF</a:t>
                  </a:r>
                  <a:r>
                    <a:rPr lang="de-DE" sz="825" noProof="0" dirty="0" smtClean="0">
                      <a:solidFill>
                        <a:prstClr val="white"/>
                      </a:solidFill>
                      <a:latin typeface="Calibri"/>
                    </a:rPr>
                    <a:t>7Ab</a:t>
                  </a:r>
                  <a:endParaRPr kumimoji="0" lang="de-DE" sz="825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825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Einführung in das Lernfeld </a:t>
                  </a:r>
                </a:p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825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2 h</a:t>
                  </a:r>
                </a:p>
              </p:txBody>
            </p:sp>
            <p:sp>
              <p:nvSpPr>
                <p:cNvPr id="3" name="Rechteck 2"/>
                <p:cNvSpPr/>
                <p:nvPr/>
              </p:nvSpPr>
              <p:spPr>
                <a:xfrm>
                  <a:off x="979084" y="625444"/>
                  <a:ext cx="1440000" cy="792000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825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LF7A </a:t>
                  </a:r>
                  <a:r>
                    <a:rPr kumimoji="0" lang="de-DE" sz="825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c</a:t>
                  </a:r>
                  <a:endParaRPr kumimoji="0" lang="de-DE" sz="825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  <a:p>
                  <a:pPr lvl="0" algn="ctr">
                    <a:defRPr/>
                  </a:pPr>
                  <a:r>
                    <a:rPr lang="de-DE" sz="825" b="1" dirty="0">
                      <a:solidFill>
                        <a:prstClr val="white"/>
                      </a:solidFill>
                    </a:rPr>
                    <a:t>In fremden </a:t>
                  </a:r>
                  <a:r>
                    <a:rPr lang="de-DE" sz="825" b="1" dirty="0" smtClean="0">
                      <a:solidFill>
                        <a:prstClr val="white"/>
                      </a:solidFill>
                    </a:rPr>
                    <a:t>Haushalten</a:t>
                  </a:r>
                  <a:endParaRPr kumimoji="0" lang="de-DE" sz="825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825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8h</a:t>
                  </a:r>
                  <a:endParaRPr kumimoji="0" lang="de-DE" sz="825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8" name="Gruppieren 27"/>
              <p:cNvGrpSpPr/>
              <p:nvPr/>
            </p:nvGrpSpPr>
            <p:grpSpPr>
              <a:xfrm>
                <a:off x="3635896" y="622214"/>
                <a:ext cx="1440000" cy="4930240"/>
                <a:chOff x="5279528" y="1909496"/>
                <a:chExt cx="1440000" cy="4930240"/>
              </a:xfrm>
            </p:grpSpPr>
            <p:sp>
              <p:nvSpPr>
                <p:cNvPr id="48" name="Rechteck 47"/>
                <p:cNvSpPr/>
                <p:nvPr/>
              </p:nvSpPr>
              <p:spPr>
                <a:xfrm>
                  <a:off x="5279528" y="1909496"/>
                  <a:ext cx="1440000" cy="792000"/>
                </a:xfrm>
                <a:prstGeom prst="rect">
                  <a:avLst/>
                </a:prstGeom>
                <a:solidFill>
                  <a:schemeClr val="accent5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825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LF7A d.1</a:t>
                  </a:r>
                  <a:endParaRPr kumimoji="0" lang="de-DE" sz="825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  <a:p>
                  <a:pPr lvl="0" algn="ctr">
                    <a:defRPr/>
                  </a:pPr>
                  <a:r>
                    <a:rPr lang="de-DE" sz="825" b="1" dirty="0">
                      <a:solidFill>
                        <a:prstClr val="white"/>
                      </a:solidFill>
                    </a:rPr>
                    <a:t>Das kann ja Stunden </a:t>
                  </a:r>
                  <a:r>
                    <a:rPr lang="de-DE" sz="825" b="1" dirty="0" smtClean="0">
                      <a:solidFill>
                        <a:prstClr val="white"/>
                      </a:solidFill>
                    </a:rPr>
                    <a:t>dauern</a:t>
                  </a:r>
                </a:p>
                <a:p>
                  <a:pPr lvl="0" algn="ctr">
                    <a:defRPr/>
                  </a:pPr>
                  <a:r>
                    <a:rPr kumimoji="0" lang="de-DE" sz="825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– </a:t>
                  </a:r>
                  <a:r>
                    <a:rPr lang="de-DE" sz="825" dirty="0" smtClean="0">
                      <a:solidFill>
                        <a:prstClr val="white"/>
                      </a:solidFill>
                    </a:rPr>
                    <a:t>Fallsituation</a:t>
                  </a:r>
                </a:p>
                <a:p>
                  <a:pPr lvl="0" algn="ctr">
                    <a:defRPr/>
                  </a:pPr>
                  <a:r>
                    <a:rPr lang="de-DE" sz="825" noProof="0" dirty="0" smtClean="0">
                      <a:solidFill>
                        <a:prstClr val="white"/>
                      </a:solidFill>
                      <a:latin typeface="Calibri"/>
                    </a:rPr>
                    <a:t>2</a:t>
                  </a:r>
                  <a:r>
                    <a:rPr kumimoji="0" lang="de-DE" sz="825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h</a:t>
                  </a:r>
                  <a:endParaRPr kumimoji="0" lang="de-DE" sz="825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9" name="Rechteck 48"/>
                <p:cNvSpPr/>
                <p:nvPr/>
              </p:nvSpPr>
              <p:spPr>
                <a:xfrm>
                  <a:off x="5279528" y="2944056"/>
                  <a:ext cx="1440000" cy="792000"/>
                </a:xfrm>
                <a:prstGeom prst="rect">
                  <a:avLst/>
                </a:prstGeom>
                <a:solidFill>
                  <a:schemeClr val="accent5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825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LF7A d.2</a:t>
                  </a:r>
                  <a:endParaRPr kumimoji="0" lang="de-DE" sz="825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  <a:p>
                  <a:pPr lvl="0" algn="ctr">
                    <a:defRPr/>
                  </a:pPr>
                  <a:r>
                    <a:rPr lang="de-DE" sz="825" b="1" dirty="0">
                      <a:solidFill>
                        <a:prstClr val="white"/>
                      </a:solidFill>
                    </a:rPr>
                    <a:t>Das kann ja Stunden </a:t>
                  </a:r>
                  <a:r>
                    <a:rPr lang="de-DE" sz="825" b="1" dirty="0" smtClean="0">
                      <a:solidFill>
                        <a:prstClr val="white"/>
                      </a:solidFill>
                    </a:rPr>
                    <a:t>dauern</a:t>
                  </a:r>
                </a:p>
                <a:p>
                  <a:pPr lvl="0" algn="ctr">
                    <a:defRPr/>
                  </a:pPr>
                  <a:r>
                    <a:rPr kumimoji="0" lang="de-DE" sz="825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– </a:t>
                  </a:r>
                  <a:r>
                    <a:rPr lang="de-DE" sz="825" dirty="0">
                      <a:solidFill>
                        <a:prstClr val="white"/>
                      </a:solidFill>
                    </a:rPr>
                    <a:t>Türkische </a:t>
                  </a:r>
                  <a:r>
                    <a:rPr lang="de-DE" sz="825" dirty="0" smtClean="0">
                      <a:solidFill>
                        <a:prstClr val="white"/>
                      </a:solidFill>
                    </a:rPr>
                    <a:t>Migrant*innen </a:t>
                  </a:r>
                  <a:r>
                    <a:rPr lang="de-DE" sz="825" dirty="0">
                      <a:solidFill>
                        <a:prstClr val="white"/>
                      </a:solidFill>
                    </a:rPr>
                    <a:t>in Deutschland</a:t>
                  </a:r>
                  <a:endParaRPr lang="de-DE" sz="825" dirty="0" smtClean="0">
                    <a:solidFill>
                      <a:prstClr val="white"/>
                    </a:solidFill>
                  </a:endParaRPr>
                </a:p>
                <a:p>
                  <a:pPr lvl="0" algn="ctr">
                    <a:defRPr/>
                  </a:pPr>
                  <a:r>
                    <a:rPr lang="de-DE" sz="825" dirty="0">
                      <a:solidFill>
                        <a:prstClr val="white"/>
                      </a:solidFill>
                      <a:latin typeface="Calibri"/>
                    </a:rPr>
                    <a:t>4</a:t>
                  </a:r>
                  <a:r>
                    <a:rPr kumimoji="0" lang="de-DE" sz="825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h</a:t>
                  </a:r>
                  <a:endParaRPr kumimoji="0" lang="de-DE" sz="825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50" name="Rechteck 49"/>
                <p:cNvSpPr/>
                <p:nvPr/>
              </p:nvSpPr>
              <p:spPr>
                <a:xfrm>
                  <a:off x="5279528" y="3978616"/>
                  <a:ext cx="1440000" cy="792000"/>
                </a:xfrm>
                <a:prstGeom prst="rect">
                  <a:avLst/>
                </a:prstGeom>
                <a:solidFill>
                  <a:schemeClr val="accent5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825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LF7A d.3</a:t>
                  </a:r>
                </a:p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de-DE" sz="825" b="1" dirty="0" smtClean="0">
                      <a:solidFill>
                        <a:prstClr val="white"/>
                      </a:solidFill>
                    </a:rPr>
                    <a:t>Das </a:t>
                  </a:r>
                  <a:r>
                    <a:rPr lang="de-DE" sz="825" b="1" dirty="0">
                      <a:solidFill>
                        <a:prstClr val="white"/>
                      </a:solidFill>
                    </a:rPr>
                    <a:t>kann ja Stunden </a:t>
                  </a:r>
                  <a:r>
                    <a:rPr lang="de-DE" sz="825" b="1" dirty="0" smtClean="0">
                      <a:solidFill>
                        <a:prstClr val="white"/>
                      </a:solidFill>
                    </a:rPr>
                    <a:t>dauern</a:t>
                  </a:r>
                </a:p>
                <a:p>
                  <a:pPr lvl="0" algn="ctr">
                    <a:defRPr/>
                  </a:pPr>
                  <a:r>
                    <a:rPr kumimoji="0" lang="de-DE" sz="825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– </a:t>
                  </a:r>
                  <a:r>
                    <a:rPr lang="de-DE" sz="825" dirty="0">
                      <a:solidFill>
                        <a:prstClr val="white"/>
                      </a:solidFill>
                    </a:rPr>
                    <a:t>Kultursensible </a:t>
                  </a:r>
                  <a:r>
                    <a:rPr lang="de-DE" sz="825" dirty="0" smtClean="0">
                      <a:solidFill>
                        <a:prstClr val="white"/>
                      </a:solidFill>
                    </a:rPr>
                    <a:t>Pflegeanamnese </a:t>
                  </a:r>
                  <a:r>
                    <a:rPr lang="de-DE" sz="825" dirty="0">
                      <a:solidFill>
                        <a:prstClr val="white"/>
                      </a:solidFill>
                    </a:rPr>
                    <a:t>&amp; </a:t>
                  </a:r>
                  <a:r>
                    <a:rPr lang="de-DE" sz="825" dirty="0" smtClean="0">
                      <a:solidFill>
                        <a:prstClr val="white"/>
                      </a:solidFill>
                    </a:rPr>
                    <a:t>Pflegeprozessgestaltung</a:t>
                  </a:r>
                </a:p>
                <a:p>
                  <a:pPr lvl="0" algn="ctr">
                    <a:defRPr/>
                  </a:pPr>
                  <a:r>
                    <a:rPr kumimoji="0" lang="de-DE" sz="825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6h</a:t>
                  </a:r>
                  <a:endParaRPr kumimoji="0" lang="de-DE" sz="825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51" name="Rechteck 50"/>
                <p:cNvSpPr/>
                <p:nvPr/>
              </p:nvSpPr>
              <p:spPr>
                <a:xfrm>
                  <a:off x="5279528" y="5013176"/>
                  <a:ext cx="1440000" cy="792000"/>
                </a:xfrm>
                <a:prstGeom prst="rect">
                  <a:avLst/>
                </a:prstGeom>
                <a:solidFill>
                  <a:schemeClr val="accent5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825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LF7A d.4</a:t>
                  </a:r>
                </a:p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de-DE" sz="825" b="1" dirty="0" smtClean="0">
                      <a:solidFill>
                        <a:prstClr val="white"/>
                      </a:solidFill>
                    </a:rPr>
                    <a:t>Das </a:t>
                  </a:r>
                  <a:r>
                    <a:rPr lang="de-DE" sz="825" b="1" dirty="0">
                      <a:solidFill>
                        <a:prstClr val="white"/>
                      </a:solidFill>
                    </a:rPr>
                    <a:t>kann ja Stunden </a:t>
                  </a:r>
                  <a:r>
                    <a:rPr lang="de-DE" sz="825" b="1" dirty="0" smtClean="0">
                      <a:solidFill>
                        <a:prstClr val="white"/>
                      </a:solidFill>
                    </a:rPr>
                    <a:t>dauern</a:t>
                  </a:r>
                </a:p>
                <a:p>
                  <a:pPr lvl="0" algn="ctr">
                    <a:defRPr/>
                  </a:pPr>
                  <a:r>
                    <a:rPr kumimoji="0" lang="de-DE" sz="825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– </a:t>
                  </a:r>
                  <a:r>
                    <a:rPr lang="de-DE" sz="825" dirty="0">
                      <a:solidFill>
                        <a:prstClr val="white"/>
                      </a:solidFill>
                    </a:rPr>
                    <a:t>Fallbezogenes </a:t>
                  </a:r>
                  <a:r>
                    <a:rPr lang="de-DE" sz="825" dirty="0" smtClean="0">
                      <a:solidFill>
                        <a:prstClr val="white"/>
                      </a:solidFill>
                    </a:rPr>
                    <a:t>Anamnesegespräch</a:t>
                  </a:r>
                </a:p>
                <a:p>
                  <a:pPr lvl="0" algn="ctr">
                    <a:defRPr/>
                  </a:pPr>
                  <a:r>
                    <a:rPr kumimoji="0" lang="de-DE" sz="825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2h</a:t>
                  </a:r>
                  <a:endParaRPr kumimoji="0" lang="de-DE" sz="825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52" name="Rechteck 51"/>
                <p:cNvSpPr/>
                <p:nvPr/>
              </p:nvSpPr>
              <p:spPr>
                <a:xfrm>
                  <a:off x="5279528" y="6047736"/>
                  <a:ext cx="1440000" cy="792000"/>
                </a:xfrm>
                <a:prstGeom prst="rect">
                  <a:avLst/>
                </a:prstGeom>
                <a:solidFill>
                  <a:schemeClr val="accent5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825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LF7A d.5</a:t>
                  </a:r>
                </a:p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de-DE" sz="825" b="1" dirty="0" smtClean="0">
                      <a:solidFill>
                        <a:prstClr val="white"/>
                      </a:solidFill>
                    </a:rPr>
                    <a:t>Das </a:t>
                  </a:r>
                  <a:r>
                    <a:rPr lang="de-DE" sz="825" b="1" dirty="0">
                      <a:solidFill>
                        <a:prstClr val="white"/>
                      </a:solidFill>
                    </a:rPr>
                    <a:t>kann ja Stunden </a:t>
                  </a:r>
                  <a:r>
                    <a:rPr lang="de-DE" sz="825" b="1" dirty="0" smtClean="0">
                      <a:solidFill>
                        <a:prstClr val="white"/>
                      </a:solidFill>
                    </a:rPr>
                    <a:t>dauern</a:t>
                  </a:r>
                </a:p>
                <a:p>
                  <a:pPr lvl="0" algn="ctr">
                    <a:defRPr/>
                  </a:pPr>
                  <a:r>
                    <a:rPr kumimoji="0" lang="de-DE" sz="825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– </a:t>
                  </a:r>
                  <a:r>
                    <a:rPr lang="de-DE" sz="825" dirty="0">
                      <a:solidFill>
                        <a:prstClr val="white"/>
                      </a:solidFill>
                    </a:rPr>
                    <a:t>Migration als professionelle </a:t>
                  </a:r>
                  <a:r>
                    <a:rPr lang="de-DE" sz="825" dirty="0" smtClean="0">
                      <a:solidFill>
                        <a:prstClr val="white"/>
                      </a:solidFill>
                    </a:rPr>
                    <a:t>Herausforderung</a:t>
                  </a:r>
                </a:p>
                <a:p>
                  <a:pPr lvl="0" algn="ctr">
                    <a:defRPr/>
                  </a:pPr>
                  <a:r>
                    <a:rPr lang="de-DE" sz="825" dirty="0">
                      <a:solidFill>
                        <a:prstClr val="white"/>
                      </a:solidFill>
                      <a:latin typeface="Calibri"/>
                    </a:rPr>
                    <a:t>4</a:t>
                  </a:r>
                  <a:r>
                    <a:rPr kumimoji="0" lang="de-DE" sz="825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h</a:t>
                  </a:r>
                  <a:endParaRPr kumimoji="0" lang="de-DE" sz="825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</p:grpSp>
        <p:cxnSp>
          <p:nvCxnSpPr>
            <p:cNvPr id="53" name="Gerade Verbindung mit Pfeil 52"/>
            <p:cNvCxnSpPr>
              <a:stCxn id="49" idx="2"/>
              <a:endCxn id="50" idx="0"/>
            </p:cNvCxnSpPr>
            <p:nvPr/>
          </p:nvCxnSpPr>
          <p:spPr>
            <a:xfrm>
              <a:off x="4355896" y="2448774"/>
              <a:ext cx="0" cy="24256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Gerade Verbindung mit Pfeil 53"/>
            <p:cNvCxnSpPr>
              <a:stCxn id="51" idx="2"/>
              <a:endCxn id="52" idx="0"/>
            </p:cNvCxnSpPr>
            <p:nvPr/>
          </p:nvCxnSpPr>
          <p:spPr>
            <a:xfrm>
              <a:off x="4355896" y="4517894"/>
              <a:ext cx="0" cy="24256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5" name="Gerade Verbindung mit Pfeil 74"/>
            <p:cNvCxnSpPr>
              <a:endCxn id="48" idx="0"/>
            </p:cNvCxnSpPr>
            <p:nvPr/>
          </p:nvCxnSpPr>
          <p:spPr>
            <a:xfrm>
              <a:off x="4355896" y="388628"/>
              <a:ext cx="0" cy="23358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85" name="Rechteck 84"/>
            <p:cNvSpPr/>
            <p:nvPr/>
          </p:nvSpPr>
          <p:spPr>
            <a:xfrm>
              <a:off x="7308304" y="5977817"/>
              <a:ext cx="1598108" cy="713792"/>
            </a:xfrm>
            <a:prstGeom prst="rect">
              <a:avLst/>
            </a:prstGeom>
            <a:solidFill>
              <a:srgbClr val="CC6600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LF</a:t>
              </a:r>
              <a:r>
                <a:rPr lang="de-DE" sz="825" dirty="0" smtClean="0">
                  <a:solidFill>
                    <a:prstClr val="white"/>
                  </a:solidFill>
                  <a:latin typeface="Calibri"/>
                </a:rPr>
                <a:t>7A a</a:t>
              </a:r>
              <a:endParaRPr kumimoji="0" lang="de-DE" sz="825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lvl="0" algn="ctr">
                <a:defRPr/>
              </a:pPr>
              <a:r>
                <a:rPr lang="de-DE" sz="825" dirty="0">
                  <a:solidFill>
                    <a:prstClr val="white"/>
                  </a:solidFill>
                </a:rPr>
                <a:t>Kurs-</a:t>
              </a:r>
              <a:r>
                <a:rPr lang="de-DE" sz="825" dirty="0" err="1">
                  <a:solidFill>
                    <a:prstClr val="white"/>
                  </a:solidFill>
                </a:rPr>
                <a:t>Orga</a:t>
              </a:r>
              <a:endParaRPr lang="de-DE" sz="825" dirty="0">
                <a:solidFill>
                  <a:prstClr val="white"/>
                </a:solidFill>
              </a:endParaRPr>
            </a:p>
            <a:p>
              <a:pPr lvl="0" algn="ctr">
                <a:defRPr/>
              </a:pPr>
              <a:r>
                <a:rPr lang="de-DE" sz="825" dirty="0">
                  <a:solidFill>
                    <a:prstClr val="white"/>
                  </a:solidFill>
                </a:rPr>
                <a:t>– Teil B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2 </a:t>
              </a:r>
              <a:r>
                <a:rPr kumimoji="0" lang="de-DE" sz="825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h</a:t>
              </a:r>
            </a:p>
          </p:txBody>
        </p:sp>
        <p:cxnSp>
          <p:nvCxnSpPr>
            <p:cNvPr id="86" name="Gewinkelter Verbinder 85"/>
            <p:cNvCxnSpPr>
              <a:stCxn id="52" idx="2"/>
              <a:endCxn id="85" idx="1"/>
            </p:cNvCxnSpPr>
            <p:nvPr/>
          </p:nvCxnSpPr>
          <p:spPr>
            <a:xfrm rot="16200000" flipH="1">
              <a:off x="5440971" y="4467379"/>
              <a:ext cx="782259" cy="2952408"/>
            </a:xfrm>
            <a:prstGeom prst="bentConnector2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88" name="Rechteck 87">
              <a:extLst>
                <a:ext uri="{FF2B5EF4-FFF2-40B4-BE49-F238E27FC236}">
                  <a16:creationId xmlns:a16="http://schemas.microsoft.com/office/drawing/2014/main" id="{216A92ED-F03B-485A-914A-1142E96D6A3C}"/>
                </a:ext>
              </a:extLst>
            </p:cNvPr>
            <p:cNvSpPr/>
            <p:nvPr/>
          </p:nvSpPr>
          <p:spPr>
            <a:xfrm>
              <a:off x="7570554" y="3950356"/>
              <a:ext cx="1073608" cy="81009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LF</a:t>
              </a:r>
              <a:r>
                <a:rPr kumimoji="0" lang="de-DE" sz="825" b="1" i="0" u="none" strike="noStrike" kern="1200" cap="none" spc="0" normalizeH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 </a:t>
              </a:r>
              <a:r>
                <a:rPr lang="de-DE" sz="825" b="1" dirty="0" smtClean="0">
                  <a:solidFill>
                    <a:prstClr val="white"/>
                  </a:solidFill>
                  <a:latin typeface="Calibri"/>
                </a:rPr>
                <a:t>4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25" b="1" i="0" u="none" strike="noStrike" kern="1200" cap="none" spc="0" normalizeH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rPr>
                <a:t>LF 5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825" b="1" dirty="0" smtClean="0">
                  <a:solidFill>
                    <a:prstClr val="white"/>
                  </a:solidFill>
                  <a:latin typeface="Calibri"/>
                </a:rPr>
                <a:t>LF 6</a:t>
              </a:r>
              <a:endParaRPr kumimoji="0" lang="de-DE" sz="825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endParaRPr>
            </a:p>
          </p:txBody>
        </p:sp>
        <p:cxnSp>
          <p:nvCxnSpPr>
            <p:cNvPr id="89" name="Gerade Verbindung mit Pfeil 88">
              <a:extLst>
                <a:ext uri="{FF2B5EF4-FFF2-40B4-BE49-F238E27FC236}">
                  <a16:creationId xmlns:a16="http://schemas.microsoft.com/office/drawing/2014/main" id="{348458DA-03B2-484B-8261-F595CB5517D5}"/>
                </a:ext>
              </a:extLst>
            </p:cNvPr>
            <p:cNvCxnSpPr>
              <a:cxnSpLocks/>
              <a:stCxn id="88" idx="2"/>
              <a:endCxn id="85" idx="0"/>
            </p:cNvCxnSpPr>
            <p:nvPr/>
          </p:nvCxnSpPr>
          <p:spPr>
            <a:xfrm>
              <a:off x="8107358" y="4760446"/>
              <a:ext cx="0" cy="1217371"/>
            </a:xfrm>
            <a:prstGeom prst="straightConnector1">
              <a:avLst/>
            </a:prstGeom>
            <a:ln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23039374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Benutzerdefiniert 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1F497D"/>
      </a:accent4>
      <a:accent5>
        <a:srgbClr val="4BACC6"/>
      </a:accent5>
      <a:accent6>
        <a:srgbClr val="31859B"/>
      </a:accent6>
      <a:hlink>
        <a:srgbClr val="1F497D"/>
      </a:hlink>
      <a:folHlink>
        <a:srgbClr val="1F497D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</Words>
  <Application>Microsoft Office PowerPoint</Application>
  <PresentationFormat>Bildschirmpräsentation (4:3)</PresentationFormat>
  <Paragraphs>34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Duveneck</dc:creator>
  <cp:lastModifiedBy>Nicole Duveneck</cp:lastModifiedBy>
  <cp:revision>126</cp:revision>
  <cp:lastPrinted>2019-11-10T14:38:57Z</cp:lastPrinted>
  <dcterms:created xsi:type="dcterms:W3CDTF">2017-01-25T10:27:52Z</dcterms:created>
  <dcterms:modified xsi:type="dcterms:W3CDTF">2020-01-21T09:20:21Z</dcterms:modified>
</cp:coreProperties>
</file>