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000066"/>
    <a:srgbClr val="336600"/>
    <a:srgbClr val="660066"/>
    <a:srgbClr val="0066FF"/>
    <a:srgbClr val="CC6600"/>
    <a:srgbClr val="006600"/>
    <a:srgbClr val="6600CC"/>
    <a:srgbClr val="00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020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092108A-612B-484E-BB23-9644029B603D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8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A8E38B5-C29E-4117-AD21-3379B5C3C7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8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E38B5-C29E-4117-AD21-3379B5C3C73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19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944216"/>
          </a:xfrm>
        </p:spPr>
        <p:txBody>
          <a:bodyPr>
            <a:normAutofit/>
          </a:bodyPr>
          <a:lstStyle>
            <a:lvl1pPr algn="l">
              <a:defRPr sz="2025"/>
            </a:lvl1pPr>
          </a:lstStyle>
          <a:p>
            <a:endParaRPr lang="de-DE"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>
          <a:xfrm>
            <a:off x="683568" y="4750296"/>
            <a:ext cx="7776864" cy="1198984"/>
          </a:xfrm>
        </p:spPr>
        <p:txBody>
          <a:bodyPr>
            <a:normAutofit/>
          </a:bodyPr>
          <a:lstStyle>
            <a:lvl1pPr marL="0" indent="0" algn="r">
              <a:buNone/>
              <a:defRPr sz="1125" i="1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43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56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96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9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3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1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9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7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48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2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4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24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97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16416" y="6492876"/>
            <a:ext cx="514400" cy="365125"/>
          </a:xfrm>
        </p:spPr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93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3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4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9" indent="0">
              <a:buNone/>
              <a:defRPr sz="1575"/>
            </a:lvl2pPr>
            <a:lvl3pPr marL="514356" indent="0">
              <a:buNone/>
              <a:defRPr sz="1350"/>
            </a:lvl3pPr>
            <a:lvl4pPr marL="771535" indent="0">
              <a:buNone/>
              <a:defRPr sz="1125"/>
            </a:lvl4pPr>
            <a:lvl5pPr marL="1028713" indent="0">
              <a:buNone/>
              <a:defRPr sz="1125"/>
            </a:lvl5pPr>
            <a:lvl6pPr marL="1285892" indent="0">
              <a:buNone/>
              <a:defRPr sz="1125"/>
            </a:lvl6pPr>
            <a:lvl7pPr marL="1543070" indent="0">
              <a:buNone/>
              <a:defRPr sz="1125"/>
            </a:lvl7pPr>
            <a:lvl8pPr marL="1800248" indent="0">
              <a:buNone/>
              <a:defRPr sz="1125"/>
            </a:lvl8pPr>
            <a:lvl9pPr marL="2057426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15.06.2021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6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72400" y="6615354"/>
            <a:ext cx="514400" cy="22245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D600-B53F-4383-8C27-0FA75224348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69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6" rtl="0" eaLnBrk="1" latinLnBrk="0" hangingPunct="1">
        <a:spcBef>
          <a:spcPct val="0"/>
        </a:spcBef>
        <a:buNone/>
        <a:defRPr sz="202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4" indent="-192884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4" indent="-160736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46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2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303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81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9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9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2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7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mit Pfeil 9"/>
          <p:cNvCxnSpPr>
            <a:endCxn id="3" idx="0"/>
          </p:cNvCxnSpPr>
          <p:nvPr/>
        </p:nvCxnSpPr>
        <p:spPr>
          <a:xfrm>
            <a:off x="979084" y="354206"/>
            <a:ext cx="0" cy="2680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3" idx="3"/>
            <a:endCxn id="58" idx="1"/>
          </p:cNvCxnSpPr>
          <p:nvPr/>
        </p:nvCxnSpPr>
        <p:spPr>
          <a:xfrm flipV="1">
            <a:off x="1699084" y="995904"/>
            <a:ext cx="341369" cy="64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Gewinkelter Verbinder 13"/>
          <p:cNvCxnSpPr>
            <a:cxnSpLocks/>
          </p:cNvCxnSpPr>
          <p:nvPr/>
        </p:nvCxnSpPr>
        <p:spPr>
          <a:xfrm rot="5400000">
            <a:off x="3154486" y="-1674538"/>
            <a:ext cx="866171" cy="65916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Gewinkelter Verbinder 17"/>
          <p:cNvCxnSpPr>
            <a:stCxn id="143" idx="3"/>
            <a:endCxn id="144" idx="1"/>
          </p:cNvCxnSpPr>
          <p:nvPr/>
        </p:nvCxnSpPr>
        <p:spPr>
          <a:xfrm>
            <a:off x="5292000" y="5705153"/>
            <a:ext cx="1790742" cy="51523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5" name="Gerade Verbindung mit Pfeil 234"/>
          <p:cNvCxnSpPr>
            <a:stCxn id="84" idx="3"/>
            <a:endCxn id="137" idx="1"/>
          </p:cNvCxnSpPr>
          <p:nvPr/>
        </p:nvCxnSpPr>
        <p:spPr>
          <a:xfrm flipV="1">
            <a:off x="6996429" y="2614663"/>
            <a:ext cx="260665" cy="44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>
            <a:stCxn id="151" idx="3"/>
            <a:endCxn id="70" idx="1"/>
          </p:cNvCxnSpPr>
          <p:nvPr/>
        </p:nvCxnSpPr>
        <p:spPr>
          <a:xfrm>
            <a:off x="5291750" y="995904"/>
            <a:ext cx="26467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Gewinkelter Verbinder 121"/>
          <p:cNvCxnSpPr>
            <a:stCxn id="79" idx="3"/>
            <a:endCxn id="81" idx="1"/>
          </p:cNvCxnSpPr>
          <p:nvPr/>
        </p:nvCxnSpPr>
        <p:spPr>
          <a:xfrm flipV="1">
            <a:off x="1699084" y="2138477"/>
            <a:ext cx="334939" cy="48393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Gewinkelter Verbinder 124"/>
          <p:cNvCxnSpPr>
            <a:stCxn id="79" idx="3"/>
            <a:endCxn id="82" idx="1"/>
          </p:cNvCxnSpPr>
          <p:nvPr/>
        </p:nvCxnSpPr>
        <p:spPr>
          <a:xfrm>
            <a:off x="1699084" y="2622407"/>
            <a:ext cx="341369" cy="45879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Gewinkelter Verbinder 127"/>
          <p:cNvCxnSpPr>
            <a:stCxn id="81" idx="3"/>
            <a:endCxn id="83" idx="1"/>
          </p:cNvCxnSpPr>
          <p:nvPr/>
        </p:nvCxnSpPr>
        <p:spPr>
          <a:xfrm>
            <a:off x="3474023" y="2138477"/>
            <a:ext cx="381741" cy="48061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Gewinkelter Verbinder 130"/>
          <p:cNvCxnSpPr>
            <a:stCxn id="82" idx="3"/>
            <a:endCxn id="83" idx="1"/>
          </p:cNvCxnSpPr>
          <p:nvPr/>
        </p:nvCxnSpPr>
        <p:spPr>
          <a:xfrm flipV="1">
            <a:off x="3480453" y="2619090"/>
            <a:ext cx="375311" cy="46211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Gerade Verbindung mit Pfeil 133"/>
          <p:cNvCxnSpPr>
            <a:stCxn id="83" idx="3"/>
            <a:endCxn id="84" idx="1"/>
          </p:cNvCxnSpPr>
          <p:nvPr/>
        </p:nvCxnSpPr>
        <p:spPr>
          <a:xfrm>
            <a:off x="5295764" y="2619090"/>
            <a:ext cx="26066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Gerade Verbindung mit Pfeil 145"/>
          <p:cNvCxnSpPr>
            <a:stCxn id="58" idx="3"/>
            <a:endCxn id="151" idx="1"/>
          </p:cNvCxnSpPr>
          <p:nvPr/>
        </p:nvCxnSpPr>
        <p:spPr>
          <a:xfrm>
            <a:off x="3480453" y="995904"/>
            <a:ext cx="371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7" name="Gerade Verbindung mit Pfeil 146"/>
          <p:cNvCxnSpPr>
            <a:stCxn id="140" idx="3"/>
            <a:endCxn id="141" idx="1"/>
          </p:cNvCxnSpPr>
          <p:nvPr/>
        </p:nvCxnSpPr>
        <p:spPr>
          <a:xfrm>
            <a:off x="1699084" y="4382963"/>
            <a:ext cx="3349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7" name="Gruppieren 126"/>
          <p:cNvGrpSpPr/>
          <p:nvPr/>
        </p:nvGrpSpPr>
        <p:grpSpPr>
          <a:xfrm>
            <a:off x="213905" y="34488"/>
            <a:ext cx="8483189" cy="6566061"/>
            <a:chOff x="213905" y="34488"/>
            <a:chExt cx="8483189" cy="6566061"/>
          </a:xfrm>
        </p:grpSpPr>
        <p:sp>
          <p:nvSpPr>
            <p:cNvPr id="2" name="Rechteck 1"/>
            <p:cNvSpPr/>
            <p:nvPr/>
          </p:nvSpPr>
          <p:spPr>
            <a:xfrm>
              <a:off x="213905" y="34488"/>
              <a:ext cx="5342524" cy="42576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</a:t>
              </a: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6 b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Einführung in das Lernfeld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 h</a:t>
              </a:r>
            </a:p>
          </p:txBody>
        </p:sp>
        <p:sp>
          <p:nvSpPr>
            <p:cNvPr id="3" name="Rechteck 2"/>
            <p:cNvSpPr/>
            <p:nvPr/>
          </p:nvSpPr>
          <p:spPr>
            <a:xfrm>
              <a:off x="259084" y="622214"/>
              <a:ext cx="1440000" cy="760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c.1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Notfallversorgung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Rahmenbedingungen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58" name="Rechteck 57"/>
            <p:cNvSpPr/>
            <p:nvPr/>
          </p:nvSpPr>
          <p:spPr>
            <a:xfrm>
              <a:off x="2040453" y="615738"/>
              <a:ext cx="1440000" cy="760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c.2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Notfallversorgung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Ersteinschätzung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2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70" name="Rechteck 69"/>
            <p:cNvSpPr/>
            <p:nvPr/>
          </p:nvSpPr>
          <p:spPr>
            <a:xfrm>
              <a:off x="5556429" y="615738"/>
              <a:ext cx="1440000" cy="760332"/>
            </a:xfrm>
            <a:prstGeom prst="rect">
              <a:avLst/>
            </a:prstGeom>
            <a:solidFill>
              <a:srgbClr val="66006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e.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2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Sturz auf dem Spielplatz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8 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79" name="Rechteck 78"/>
            <p:cNvSpPr/>
            <p:nvPr/>
          </p:nvSpPr>
          <p:spPr>
            <a:xfrm>
              <a:off x="259084" y="2242241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Der kardiologische Notfall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4h</a:t>
              </a:r>
            </a:p>
          </p:txBody>
        </p:sp>
        <p:sp>
          <p:nvSpPr>
            <p:cNvPr id="81" name="Rechteck 80"/>
            <p:cNvSpPr/>
            <p:nvPr/>
          </p:nvSpPr>
          <p:spPr>
            <a:xfrm>
              <a:off x="2034023" y="1758311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Anatomie/Physiologie Herz &amp; Gefäße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8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82" name="Rechteck 81"/>
            <p:cNvSpPr/>
            <p:nvPr/>
          </p:nvSpPr>
          <p:spPr>
            <a:xfrm>
              <a:off x="2040453" y="2701040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f.3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Herzmechanik/EKG</a:t>
              </a:r>
            </a:p>
            <a:p>
              <a:pPr lvl="0" algn="ctr">
                <a:defRPr/>
              </a:pP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6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83" name="Rechteck 82"/>
            <p:cNvSpPr/>
            <p:nvPr/>
          </p:nvSpPr>
          <p:spPr>
            <a:xfrm>
              <a:off x="3855764" y="2238924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f.4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Der Myokardinfarkt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6h</a:t>
              </a:r>
            </a:p>
          </p:txBody>
        </p:sp>
        <p:sp>
          <p:nvSpPr>
            <p:cNvPr id="84" name="Rechteck 83"/>
            <p:cNvSpPr/>
            <p:nvPr/>
          </p:nvSpPr>
          <p:spPr>
            <a:xfrm>
              <a:off x="5556429" y="2238924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Anatomie und Physiologie des Blutes 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6h</a:t>
              </a:r>
            </a:p>
          </p:txBody>
        </p:sp>
        <p:sp>
          <p:nvSpPr>
            <p:cNvPr id="137" name="Rechteck 136"/>
            <p:cNvSpPr/>
            <p:nvPr/>
          </p:nvSpPr>
          <p:spPr>
            <a:xfrm>
              <a:off x="7257094" y="2234497"/>
              <a:ext cx="1440000" cy="7603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f.6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3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Venöse Zugänge und Blutentnahmen</a:t>
              </a:r>
            </a:p>
            <a:p>
              <a:pPr lvl="0" algn="ctr">
                <a:defRPr/>
              </a:pP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6h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0" name="Rechteck 139"/>
            <p:cNvSpPr/>
            <p:nvPr/>
          </p:nvSpPr>
          <p:spPr>
            <a:xfrm>
              <a:off x="259084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h.1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4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Aspiration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2h</a:t>
              </a:r>
            </a:p>
          </p:txBody>
        </p:sp>
        <p:sp>
          <p:nvSpPr>
            <p:cNvPr id="141" name="Rechteck 140"/>
            <p:cNvSpPr/>
            <p:nvPr/>
          </p:nvSpPr>
          <p:spPr>
            <a:xfrm>
              <a:off x="2034023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h.2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4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 err="1">
                  <a:solidFill>
                    <a:prstClr val="white"/>
                  </a:solidFill>
                </a:rPr>
                <a:t>Oxygenierung</a:t>
              </a:r>
              <a:r>
                <a:rPr lang="de-DE" sz="825" dirty="0">
                  <a:solidFill>
                    <a:prstClr val="white"/>
                  </a:solidFill>
                </a:rPr>
                <a:t> &amp; Laborparameter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2" name="Rechteck 141"/>
            <p:cNvSpPr/>
            <p:nvPr/>
          </p:nvSpPr>
          <p:spPr>
            <a:xfrm>
              <a:off x="3852000" y="4002797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h.3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4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Stresserleben in Notfallsituationen</a:t>
              </a:r>
            </a:p>
            <a:p>
              <a:pPr lvl="0" algn="ctr">
                <a:defRPr/>
              </a:pPr>
              <a:r>
                <a:rPr lang="de-DE" sz="825" noProof="0" dirty="0">
                  <a:solidFill>
                    <a:prstClr val="white"/>
                  </a:solidFill>
                  <a:latin typeface="Calibri"/>
                </a:rPr>
                <a:t>6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3" name="Rechteck 142"/>
            <p:cNvSpPr/>
            <p:nvPr/>
          </p:nvSpPr>
          <p:spPr>
            <a:xfrm>
              <a:off x="3852000" y="5324987"/>
              <a:ext cx="1440000" cy="760332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í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5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Schock nach Verkehrsunfall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4" name="Rechteck 143"/>
            <p:cNvSpPr/>
            <p:nvPr/>
          </p:nvSpPr>
          <p:spPr>
            <a:xfrm>
              <a:off x="7082742" y="5840217"/>
              <a:ext cx="1440000" cy="760332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k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Übernahme aus der Notfallambulanz</a:t>
              </a: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45" name="Rechteck 144"/>
            <p:cNvSpPr/>
            <p:nvPr/>
          </p:nvSpPr>
          <p:spPr>
            <a:xfrm>
              <a:off x="7082742" y="4676244"/>
              <a:ext cx="1440000" cy="76033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j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Interprofessionelle Zusammenarbeit in der Notfallversorgung</a:t>
              </a:r>
              <a:endParaRPr lang="de-DE" sz="825" dirty="0">
                <a:solidFill>
                  <a:prstClr val="white"/>
                </a:solidFill>
              </a:endParaRP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4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151" name="Rechteck 150"/>
            <p:cNvSpPr/>
            <p:nvPr/>
          </p:nvSpPr>
          <p:spPr>
            <a:xfrm>
              <a:off x="3851750" y="615738"/>
              <a:ext cx="1440000" cy="76033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LF6 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>
                  <a:solidFill>
                    <a:prstClr val="white"/>
                  </a:solidFill>
                  <a:latin typeface="Calibri"/>
                </a:rPr>
                <a:t>Fallsituation 1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Notfall in der Altenpflege – Akutes Abdomen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dirty="0">
                  <a:solidFill>
                    <a:prstClr val="white"/>
                  </a:solidFill>
                  <a:latin typeface="Calibri"/>
                </a:rPr>
                <a:t>8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</p:grpSp>
      <p:cxnSp>
        <p:nvCxnSpPr>
          <p:cNvPr id="223" name="Gewinkelter Verbinder 222"/>
          <p:cNvCxnSpPr>
            <a:stCxn id="137" idx="2"/>
            <a:endCxn id="140" idx="0"/>
          </p:cNvCxnSpPr>
          <p:nvPr/>
        </p:nvCxnSpPr>
        <p:spPr>
          <a:xfrm rot="5400000">
            <a:off x="3974105" y="-192"/>
            <a:ext cx="1007968" cy="69980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0" name="Gerade Verbindung mit Pfeil 319"/>
          <p:cNvCxnSpPr>
            <a:stCxn id="141" idx="3"/>
            <a:endCxn id="142" idx="1"/>
          </p:cNvCxnSpPr>
          <p:nvPr/>
        </p:nvCxnSpPr>
        <p:spPr>
          <a:xfrm>
            <a:off x="3474023" y="4382963"/>
            <a:ext cx="3779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1" name="Gerade Verbindung mit Pfeil 320"/>
          <p:cNvCxnSpPr>
            <a:stCxn id="142" idx="2"/>
            <a:endCxn id="143" idx="0"/>
          </p:cNvCxnSpPr>
          <p:nvPr/>
        </p:nvCxnSpPr>
        <p:spPr>
          <a:xfrm>
            <a:off x="4572000" y="4763129"/>
            <a:ext cx="0" cy="5618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3" name="Gewinkelter Verbinder 322"/>
          <p:cNvCxnSpPr>
            <a:stCxn id="143" idx="3"/>
            <a:endCxn id="145" idx="1"/>
          </p:cNvCxnSpPr>
          <p:nvPr/>
        </p:nvCxnSpPr>
        <p:spPr>
          <a:xfrm flipV="1">
            <a:off x="5292000" y="5056410"/>
            <a:ext cx="1790742" cy="64874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0393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Benutzerdefiniert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1F497D"/>
      </a:accent4>
      <a:accent5>
        <a:srgbClr val="4BACC6"/>
      </a:accent5>
      <a:accent6>
        <a:srgbClr val="31859B"/>
      </a:accent6>
      <a:hlink>
        <a:srgbClr val="1F497D"/>
      </a:hlink>
      <a:folHlink>
        <a:srgbClr val="1F497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Bildschirmpräsentation (4:3)</PresentationFormat>
  <Paragraphs>66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Duveneck</dc:creator>
  <cp:lastModifiedBy>Daniela Reinhardt</cp:lastModifiedBy>
  <cp:revision>121</cp:revision>
  <cp:lastPrinted>2019-11-10T14:38:57Z</cp:lastPrinted>
  <dcterms:created xsi:type="dcterms:W3CDTF">2017-01-25T10:27:52Z</dcterms:created>
  <dcterms:modified xsi:type="dcterms:W3CDTF">2021-06-15T13:10:59Z</dcterms:modified>
</cp:coreProperties>
</file>