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66FF"/>
    <a:srgbClr val="CC9900"/>
    <a:srgbClr val="CC6600"/>
    <a:srgbClr val="336600"/>
    <a:srgbClr val="000066"/>
    <a:srgbClr val="006600"/>
    <a:srgbClr val="6600CC"/>
    <a:srgbClr val="00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092108A-612B-484E-BB23-9644029B603D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8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A8E38B5-C29E-4117-AD21-3379B5C3C7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8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E38B5-C29E-4117-AD21-3379B5C3C73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19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944216"/>
          </a:xfrm>
        </p:spPr>
        <p:txBody>
          <a:bodyPr>
            <a:normAutofit/>
          </a:bodyPr>
          <a:lstStyle>
            <a:lvl1pPr algn="l">
              <a:defRPr sz="2025"/>
            </a:lvl1pPr>
          </a:lstStyle>
          <a:p>
            <a:endParaRPr lang="de-DE"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>
          <a:xfrm>
            <a:off x="683568" y="4750296"/>
            <a:ext cx="7776864" cy="1198984"/>
          </a:xfrm>
        </p:spPr>
        <p:txBody>
          <a:bodyPr>
            <a:normAutofit/>
          </a:bodyPr>
          <a:lstStyle>
            <a:lvl1pPr marL="0" indent="0" algn="r">
              <a:buNone/>
              <a:defRPr sz="1125" i="1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43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56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96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9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3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1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9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7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48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2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4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24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97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16416" y="6492876"/>
            <a:ext cx="514400" cy="365125"/>
          </a:xfrm>
        </p:spPr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93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3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4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9" indent="0">
              <a:buNone/>
              <a:defRPr sz="1575"/>
            </a:lvl2pPr>
            <a:lvl3pPr marL="514356" indent="0">
              <a:buNone/>
              <a:defRPr sz="1350"/>
            </a:lvl3pPr>
            <a:lvl4pPr marL="771535" indent="0">
              <a:buNone/>
              <a:defRPr sz="1125"/>
            </a:lvl4pPr>
            <a:lvl5pPr marL="1028713" indent="0">
              <a:buNone/>
              <a:defRPr sz="1125"/>
            </a:lvl5pPr>
            <a:lvl6pPr marL="1285892" indent="0">
              <a:buNone/>
              <a:defRPr sz="1125"/>
            </a:lvl6pPr>
            <a:lvl7pPr marL="1543070" indent="0">
              <a:buNone/>
              <a:defRPr sz="1125"/>
            </a:lvl7pPr>
            <a:lvl8pPr marL="1800248" indent="0">
              <a:buNone/>
              <a:defRPr sz="1125"/>
            </a:lvl8pPr>
            <a:lvl9pPr marL="2057426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6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72400" y="6615354"/>
            <a:ext cx="514400" cy="22245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D600-B53F-4383-8C27-0FA75224348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69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6" rtl="0" eaLnBrk="1" latinLnBrk="0" hangingPunct="1">
        <a:spcBef>
          <a:spcPct val="0"/>
        </a:spcBef>
        <a:buNone/>
        <a:defRPr sz="202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4" indent="-192884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4" indent="-160736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46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2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303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81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9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9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2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7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DE4BFFF1-20EA-42C2-B2F3-B7696B334D30}"/>
              </a:ext>
            </a:extLst>
          </p:cNvPr>
          <p:cNvCxnSpPr>
            <a:cxnSpLocks/>
          </p:cNvCxnSpPr>
          <p:nvPr/>
        </p:nvCxnSpPr>
        <p:spPr>
          <a:xfrm>
            <a:off x="1298933" y="2173167"/>
            <a:ext cx="0" cy="4276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Gerade Verbindung mit Pfeil 107">
            <a:extLst>
              <a:ext uri="{FF2B5EF4-FFF2-40B4-BE49-F238E27FC236}">
                <a16:creationId xmlns:a16="http://schemas.microsoft.com/office/drawing/2014/main" id="{095547A5-4E9F-48D4-B92D-9EF9C7AFB662}"/>
              </a:ext>
            </a:extLst>
          </p:cNvPr>
          <p:cNvCxnSpPr>
            <a:cxnSpLocks/>
          </p:cNvCxnSpPr>
          <p:nvPr/>
        </p:nvCxnSpPr>
        <p:spPr>
          <a:xfrm>
            <a:off x="1314689" y="3126963"/>
            <a:ext cx="0" cy="583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Gerade Verbindung mit Pfeil 94">
            <a:extLst>
              <a:ext uri="{FF2B5EF4-FFF2-40B4-BE49-F238E27FC236}">
                <a16:creationId xmlns:a16="http://schemas.microsoft.com/office/drawing/2014/main" id="{EC23478D-F6AF-4873-B5CE-7A4E63546539}"/>
              </a:ext>
            </a:extLst>
          </p:cNvPr>
          <p:cNvCxnSpPr>
            <a:cxnSpLocks/>
          </p:cNvCxnSpPr>
          <p:nvPr/>
        </p:nvCxnSpPr>
        <p:spPr>
          <a:xfrm>
            <a:off x="3563888" y="3126963"/>
            <a:ext cx="459010" cy="127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Gerade Verbindung mit Pfeil 92">
            <a:extLst>
              <a:ext uri="{FF2B5EF4-FFF2-40B4-BE49-F238E27FC236}">
                <a16:creationId xmlns:a16="http://schemas.microsoft.com/office/drawing/2014/main" id="{0DB9160A-DDFA-422B-A9E7-2EBCA8A1E9C2}"/>
              </a:ext>
            </a:extLst>
          </p:cNvPr>
          <p:cNvCxnSpPr>
            <a:cxnSpLocks/>
          </p:cNvCxnSpPr>
          <p:nvPr/>
        </p:nvCxnSpPr>
        <p:spPr>
          <a:xfrm>
            <a:off x="2987824" y="2091840"/>
            <a:ext cx="0" cy="5089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5C504E9C-FAB6-4C70-AD59-AD9CFB8650F2}"/>
              </a:ext>
            </a:extLst>
          </p:cNvPr>
          <p:cNvCxnSpPr>
            <a:cxnSpLocks/>
          </p:cNvCxnSpPr>
          <p:nvPr/>
        </p:nvCxnSpPr>
        <p:spPr>
          <a:xfrm>
            <a:off x="4655127" y="3157711"/>
            <a:ext cx="0" cy="5741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90" name="Gruppieren 289"/>
          <p:cNvGrpSpPr/>
          <p:nvPr/>
        </p:nvGrpSpPr>
        <p:grpSpPr>
          <a:xfrm>
            <a:off x="539552" y="0"/>
            <a:ext cx="8505662" cy="6693852"/>
            <a:chOff x="213905" y="-15945"/>
            <a:chExt cx="8462551" cy="6693852"/>
          </a:xfrm>
        </p:grpSpPr>
        <p:sp>
          <p:nvSpPr>
            <p:cNvPr id="8" name="Rechteck 7"/>
            <p:cNvSpPr/>
            <p:nvPr/>
          </p:nvSpPr>
          <p:spPr>
            <a:xfrm>
              <a:off x="310016" y="3755671"/>
              <a:ext cx="1440000" cy="76033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LF5 c.4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Ingos Blog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</a:t>
              </a:r>
              <a:r>
                <a:rPr lang="de-DE" sz="825" dirty="0">
                  <a:solidFill>
                    <a:prstClr val="white"/>
                  </a:solidFill>
                </a:rPr>
                <a:t>Grundprinzipien der Pharmakologie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6h</a:t>
              </a:r>
            </a:p>
          </p:txBody>
        </p:sp>
        <p:sp>
          <p:nvSpPr>
            <p:cNvPr id="172" name="Rechteck 171"/>
            <p:cNvSpPr/>
            <p:nvPr/>
          </p:nvSpPr>
          <p:spPr>
            <a:xfrm>
              <a:off x="6449297" y="-15945"/>
              <a:ext cx="1430808" cy="75983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LF5 d</a:t>
              </a:r>
            </a:p>
            <a:p>
              <a:pPr lvl="0" algn="ctr">
                <a:defRPr/>
              </a:pPr>
              <a:r>
                <a:rPr lang="de-DE" sz="825" b="1" dirty="0">
                  <a:solidFill>
                    <a:prstClr val="white"/>
                  </a:solidFill>
                </a:rPr>
                <a:t>Ingos Blog</a:t>
              </a:r>
            </a:p>
            <a:p>
              <a:pPr lvl="0" algn="ctr">
                <a:defRPr/>
              </a:pP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2h</a:t>
              </a:r>
            </a:p>
          </p:txBody>
        </p:sp>
        <p:cxnSp>
          <p:nvCxnSpPr>
            <p:cNvPr id="237" name="Gerade Verbindung mit Pfeil 236"/>
            <p:cNvCxnSpPr>
              <a:cxnSpLocks/>
            </p:cNvCxnSpPr>
            <p:nvPr/>
          </p:nvCxnSpPr>
          <p:spPr>
            <a:xfrm>
              <a:off x="4297558" y="1006388"/>
              <a:ext cx="0" cy="147475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89" name="Gruppieren 288"/>
            <p:cNvGrpSpPr/>
            <p:nvPr/>
          </p:nvGrpSpPr>
          <p:grpSpPr>
            <a:xfrm>
              <a:off x="213905" y="46840"/>
              <a:ext cx="8462551" cy="6631067"/>
              <a:chOff x="213905" y="46840"/>
              <a:chExt cx="8462551" cy="6631067"/>
            </a:xfrm>
          </p:grpSpPr>
          <p:cxnSp>
            <p:nvCxnSpPr>
              <p:cNvPr id="236" name="Gerade Verbindung mit Pfeil 235"/>
              <p:cNvCxnSpPr>
                <a:cxnSpLocks/>
                <a:stCxn id="213" idx="3"/>
              </p:cNvCxnSpPr>
              <p:nvPr/>
            </p:nvCxnSpPr>
            <p:spPr>
              <a:xfrm flipV="1">
                <a:off x="5662138" y="1932492"/>
                <a:ext cx="1906080" cy="349002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Gerade Verbindung mit Pfeil 9"/>
              <p:cNvCxnSpPr>
                <a:cxnSpLocks/>
                <a:endCxn id="3" idx="0"/>
              </p:cNvCxnSpPr>
              <p:nvPr/>
            </p:nvCxnSpPr>
            <p:spPr>
              <a:xfrm>
                <a:off x="2178462" y="364455"/>
                <a:ext cx="0" cy="2680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Gerade Verbindung mit Pfeil 12"/>
              <p:cNvCxnSpPr>
                <a:cxnSpLocks/>
                <a:stCxn id="3" idx="2"/>
              </p:cNvCxnSpPr>
              <p:nvPr/>
            </p:nvCxnSpPr>
            <p:spPr>
              <a:xfrm>
                <a:off x="2178462" y="1392795"/>
                <a:ext cx="184734" cy="15986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Gewinkelter Verbinder 13"/>
              <p:cNvCxnSpPr>
                <a:cxnSpLocks/>
                <a:stCxn id="3" idx="1"/>
                <a:endCxn id="4" idx="0"/>
              </p:cNvCxnSpPr>
              <p:nvPr/>
            </p:nvCxnSpPr>
            <p:spPr>
              <a:xfrm rot="10800000" flipV="1">
                <a:off x="985114" y="1012628"/>
                <a:ext cx="473349" cy="604565"/>
              </a:xfrm>
              <a:prstGeom prst="bentConnector2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Gewinkelter Verbinder 55"/>
              <p:cNvCxnSpPr>
                <a:cxnSpLocks/>
              </p:cNvCxnSpPr>
              <p:nvPr/>
            </p:nvCxnSpPr>
            <p:spPr>
              <a:xfrm>
                <a:off x="2739148" y="1006388"/>
                <a:ext cx="4405980" cy="422624"/>
              </a:xfrm>
              <a:prstGeom prst="bentConnector3">
                <a:avLst>
                  <a:gd name="adj1" fmla="val 76772"/>
                </a:avLst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8" name="Gerade Verbindung mit Pfeil 157"/>
              <p:cNvCxnSpPr>
                <a:cxnSpLocks/>
                <a:stCxn id="55" idx="2"/>
              </p:cNvCxnSpPr>
              <p:nvPr/>
            </p:nvCxnSpPr>
            <p:spPr>
              <a:xfrm>
                <a:off x="7956456" y="1844824"/>
                <a:ext cx="0" cy="46214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" name="Gewinkelter Verbinder 182"/>
              <p:cNvCxnSpPr>
                <a:cxnSpLocks/>
                <a:stCxn id="3" idx="1"/>
                <a:endCxn id="172" idx="1"/>
              </p:cNvCxnSpPr>
              <p:nvPr/>
            </p:nvCxnSpPr>
            <p:spPr>
              <a:xfrm rot="10800000" flipH="1">
                <a:off x="1458462" y="363973"/>
                <a:ext cx="4990835" cy="648656"/>
              </a:xfrm>
              <a:prstGeom prst="bentConnector3">
                <a:avLst>
                  <a:gd name="adj1" fmla="val -4557"/>
                </a:avLst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4" name="Gerade Verbindung mit Pfeil 213"/>
              <p:cNvCxnSpPr>
                <a:cxnSpLocks/>
                <a:stCxn id="202" idx="3"/>
                <a:endCxn id="213" idx="1"/>
              </p:cNvCxnSpPr>
              <p:nvPr/>
            </p:nvCxnSpPr>
            <p:spPr>
              <a:xfrm>
                <a:off x="3874756" y="5422516"/>
                <a:ext cx="34738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88" name="Gruppieren 287"/>
              <p:cNvGrpSpPr/>
              <p:nvPr/>
            </p:nvGrpSpPr>
            <p:grpSpPr>
              <a:xfrm>
                <a:off x="213905" y="46840"/>
                <a:ext cx="8462551" cy="6631067"/>
                <a:chOff x="213905" y="46840"/>
                <a:chExt cx="8462551" cy="6631067"/>
              </a:xfrm>
            </p:grpSpPr>
            <p:sp>
              <p:nvSpPr>
                <p:cNvPr id="2" name="Rechteck 1"/>
                <p:cNvSpPr/>
                <p:nvPr/>
              </p:nvSpPr>
              <p:spPr>
                <a:xfrm>
                  <a:off x="213905" y="46840"/>
                  <a:ext cx="5342524" cy="425760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</a:t>
                  </a: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5b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Einführung in das Lernfeld: Ingos Blog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2 h</a:t>
                  </a:r>
                </a:p>
              </p:txBody>
            </p:sp>
            <p:sp>
              <p:nvSpPr>
                <p:cNvPr id="3" name="Rechteck 2"/>
                <p:cNvSpPr/>
                <p:nvPr/>
              </p:nvSpPr>
              <p:spPr>
                <a:xfrm>
                  <a:off x="1458462" y="632463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c.1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  <a:latin typeface="Calibri"/>
                    </a:rPr>
                    <a:t>Standardisierung pflegerischer Abläufe – </a:t>
                  </a:r>
                  <a:r>
                    <a:rPr lang="de-DE" sz="825" b="1" dirty="0" err="1">
                      <a:solidFill>
                        <a:prstClr val="white"/>
                      </a:solidFill>
                      <a:latin typeface="Calibri"/>
                    </a:rPr>
                    <a:t>clinical</a:t>
                  </a:r>
                  <a:r>
                    <a:rPr lang="de-DE" sz="825" b="1" dirty="0">
                      <a:solidFill>
                        <a:prstClr val="white"/>
                      </a:solidFill>
                      <a:latin typeface="Calibri"/>
                    </a:rPr>
                    <a:t> </a:t>
                  </a:r>
                  <a:r>
                    <a:rPr lang="de-DE" sz="825" b="1" dirty="0" err="1">
                      <a:solidFill>
                        <a:prstClr val="white"/>
                      </a:solidFill>
                      <a:latin typeface="Calibri"/>
                    </a:rPr>
                    <a:t>pathways</a:t>
                  </a:r>
                  <a:endParaRPr lang="de-DE" sz="825" b="1" dirty="0">
                    <a:solidFill>
                      <a:prstClr val="white"/>
                    </a:solidFill>
                    <a:latin typeface="Calibri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10h</a:t>
                  </a:r>
                </a:p>
              </p:txBody>
            </p:sp>
            <p:sp>
              <p:nvSpPr>
                <p:cNvPr id="4" name="Rechteck 3"/>
                <p:cNvSpPr/>
                <p:nvPr/>
              </p:nvSpPr>
              <p:spPr>
                <a:xfrm>
                  <a:off x="265113" y="1617194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c.2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Schmerzwahrnehmung, Bewusstsein und Anästhesie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16h</a:t>
                  </a:r>
                </a:p>
              </p:txBody>
            </p:sp>
            <p:sp>
              <p:nvSpPr>
                <p:cNvPr id="5" name="Rechteck 4"/>
                <p:cNvSpPr/>
                <p:nvPr/>
              </p:nvSpPr>
              <p:spPr>
                <a:xfrm>
                  <a:off x="302269" y="2658845"/>
                  <a:ext cx="1440000" cy="75421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c.3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Pflege von Menschen mit Angst vor der </a:t>
                  </a:r>
                  <a:r>
                    <a:rPr kumimoji="0" lang="de-DE" sz="825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Op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4h</a:t>
                  </a:r>
                </a:p>
              </p:txBody>
            </p:sp>
            <p:sp>
              <p:nvSpPr>
                <p:cNvPr id="7" name="Rechteck 6"/>
                <p:cNvSpPr/>
                <p:nvPr/>
              </p:nvSpPr>
              <p:spPr>
                <a:xfrm>
                  <a:off x="5334349" y="1645292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c.5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Rechtliche Aspekte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2</a:t>
                  </a: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9" name="Rechteck 8"/>
                <p:cNvSpPr/>
                <p:nvPr/>
              </p:nvSpPr>
              <p:spPr>
                <a:xfrm>
                  <a:off x="2068951" y="2584824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c.7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Postoperative Pflege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10h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Rechteck 37"/>
                <p:cNvSpPr/>
                <p:nvPr/>
              </p:nvSpPr>
              <p:spPr>
                <a:xfrm>
                  <a:off x="3704443" y="2614678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c.8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Versorgung chirurgischer Wunden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8h</a:t>
                  </a:r>
                </a:p>
              </p:txBody>
            </p:sp>
            <p:sp>
              <p:nvSpPr>
                <p:cNvPr id="51" name="Rechteck 50"/>
                <p:cNvSpPr/>
                <p:nvPr/>
              </p:nvSpPr>
              <p:spPr>
                <a:xfrm>
                  <a:off x="3679596" y="3778538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c.9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Skills Training „Prä- und postoperative Pflege“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24h</a:t>
                  </a:r>
                </a:p>
              </p:txBody>
            </p:sp>
            <p:sp>
              <p:nvSpPr>
                <p:cNvPr id="55" name="Rechteck 54"/>
                <p:cNvSpPr/>
                <p:nvPr/>
              </p:nvSpPr>
              <p:spPr>
                <a:xfrm>
                  <a:off x="7236456" y="1084492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c.10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Organisation Krankenhaus</a:t>
                  </a:r>
                  <a:endParaRPr lang="de-DE" sz="825" dirty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4h</a:t>
                  </a:r>
                </a:p>
              </p:txBody>
            </p:sp>
            <p:sp>
              <p:nvSpPr>
                <p:cNvPr id="173" name="Rechteck 172"/>
                <p:cNvSpPr/>
                <p:nvPr/>
              </p:nvSpPr>
              <p:spPr>
                <a:xfrm>
                  <a:off x="2049516" y="1617194"/>
                  <a:ext cx="1440000" cy="760332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c</a:t>
                  </a: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.6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Ingos Blog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Präoperative Pflege</a:t>
                  </a:r>
                </a:p>
                <a:p>
                  <a:pPr lvl="0" algn="ctr">
                    <a:defRPr/>
                  </a:pPr>
                  <a:r>
                    <a:rPr lang="de-DE" sz="825" noProof="0" dirty="0">
                      <a:solidFill>
                        <a:prstClr val="white"/>
                      </a:solidFill>
                      <a:latin typeface="Calibri"/>
                    </a:rPr>
                    <a:t>4h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7" name="Rechteck 176"/>
                <p:cNvSpPr/>
                <p:nvPr/>
              </p:nvSpPr>
              <p:spPr>
                <a:xfrm>
                  <a:off x="7217269" y="5802682"/>
                  <a:ext cx="1433509" cy="756084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l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Leistungskontrolle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Kompetenzen situationsorientiert überprüfen</a:t>
                  </a:r>
                </a:p>
                <a:p>
                  <a:pPr lvl="0" algn="ctr">
                    <a:defRPr/>
                  </a:pPr>
                  <a:r>
                    <a:rPr kumimoji="0" lang="de-DE" sz="825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</a:rPr>
                    <a:t>8h</a:t>
                  </a:r>
                </a:p>
              </p:txBody>
            </p:sp>
            <p:sp>
              <p:nvSpPr>
                <p:cNvPr id="178" name="Rechteck 177"/>
                <p:cNvSpPr/>
                <p:nvPr/>
              </p:nvSpPr>
              <p:spPr>
                <a:xfrm>
                  <a:off x="249437" y="5022157"/>
                  <a:ext cx="1440000" cy="76033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e.1</a:t>
                  </a: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Lucca und Paula auf der HNO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Kinder im Krankenhaus und das Phänomen Angst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6h</a:t>
                  </a:r>
                </a:p>
              </p:txBody>
            </p:sp>
            <p:sp>
              <p:nvSpPr>
                <p:cNvPr id="202" name="Rechteck 201"/>
                <p:cNvSpPr/>
                <p:nvPr/>
              </p:nvSpPr>
              <p:spPr>
                <a:xfrm>
                  <a:off x="2434756" y="5042350"/>
                  <a:ext cx="1440000" cy="76033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e.2</a:t>
                  </a: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Lucca und Paula auf der HNO</a:t>
                  </a:r>
                </a:p>
                <a:p>
                  <a:pPr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Tonsillitis und Tonsil6ektomie</a:t>
                  </a:r>
                </a:p>
                <a:p>
                  <a:pPr algn="ctr"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6h</a:t>
                  </a:r>
                </a:p>
              </p:txBody>
            </p:sp>
            <p:sp>
              <p:nvSpPr>
                <p:cNvPr id="209" name="Rechteck 208"/>
                <p:cNvSpPr/>
                <p:nvPr/>
              </p:nvSpPr>
              <p:spPr>
                <a:xfrm>
                  <a:off x="2434755" y="5917575"/>
                  <a:ext cx="1440000" cy="76033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LF5 e.3</a:t>
                  </a: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Lucca und Paula auf der HNO</a:t>
                  </a:r>
                </a:p>
                <a:p>
                  <a:pPr lvl="0" algn="ctr">
                    <a:defRPr/>
                  </a:pPr>
                  <a:r>
                    <a:rPr lang="de-DE" sz="900" dirty="0">
                      <a:effectLst/>
                      <a:latin typeface="Arial" panose="020B060402020202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Selbsterarbeitung eines neuen Krankheitsbilds</a:t>
                  </a: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4h</a:t>
                  </a:r>
                </a:p>
              </p:txBody>
            </p:sp>
            <p:sp>
              <p:nvSpPr>
                <p:cNvPr id="213" name="Rechteck 212"/>
                <p:cNvSpPr/>
                <p:nvPr/>
              </p:nvSpPr>
              <p:spPr>
                <a:xfrm>
                  <a:off x="4222138" y="5042350"/>
                  <a:ext cx="1440000" cy="76033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 5 e.4</a:t>
                  </a:r>
                </a:p>
                <a:p>
                  <a:pPr algn="ctr">
                    <a:spcAft>
                      <a:spcPts val="300"/>
                    </a:spcAft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Lucca und Paula auf der HNO</a:t>
                  </a:r>
                </a:p>
                <a:p>
                  <a:pPr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– Ärztliche Visiten begleiten und ausarbeiten</a:t>
                  </a:r>
                </a:p>
                <a:p>
                  <a:pPr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2h</a:t>
                  </a:r>
                </a:p>
              </p:txBody>
            </p:sp>
            <p:sp>
              <p:nvSpPr>
                <p:cNvPr id="217" name="Rechteck 216"/>
                <p:cNvSpPr/>
                <p:nvPr/>
              </p:nvSpPr>
              <p:spPr>
                <a:xfrm>
                  <a:off x="7236456" y="2376276"/>
                  <a:ext cx="1440000" cy="760332"/>
                </a:xfrm>
                <a:prstGeom prst="rect">
                  <a:avLst/>
                </a:prstGeom>
                <a:solidFill>
                  <a:srgbClr val="CC9900"/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LF 5 f</a:t>
                  </a:r>
                </a:p>
                <a:p>
                  <a:pPr algn="ctr">
                    <a:spcAft>
                      <a:spcPts val="300"/>
                    </a:spcAft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Prä- und postoperative Pflege</a:t>
                  </a:r>
                </a:p>
                <a:p>
                  <a:pPr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– Formen der Pflegeorganisation</a:t>
                  </a:r>
                </a:p>
                <a:p>
                  <a:pPr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</a:rPr>
                    <a:t>4h</a:t>
                  </a:r>
                </a:p>
              </p:txBody>
            </p:sp>
          </p:grpSp>
          <p:cxnSp>
            <p:nvCxnSpPr>
              <p:cNvPr id="235" name="Gerade Verbindung mit Pfeil 234"/>
              <p:cNvCxnSpPr>
                <a:cxnSpLocks/>
                <a:stCxn id="217" idx="2"/>
                <a:endCxn id="177" idx="0"/>
              </p:cNvCxnSpPr>
              <p:nvPr/>
            </p:nvCxnSpPr>
            <p:spPr>
              <a:xfrm flipH="1">
                <a:off x="7934023" y="3136608"/>
                <a:ext cx="22433" cy="26660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8" name="Gerade Verbindung mit Pfeil 237"/>
              <p:cNvCxnSpPr>
                <a:cxnSpLocks/>
              </p:cNvCxnSpPr>
              <p:nvPr/>
            </p:nvCxnSpPr>
            <p:spPr>
              <a:xfrm>
                <a:off x="1705113" y="5501287"/>
                <a:ext cx="681891" cy="6773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8" name="Rechteck 57"/>
          <p:cNvSpPr/>
          <p:nvPr/>
        </p:nvSpPr>
        <p:spPr>
          <a:xfrm>
            <a:off x="5829136" y="5798434"/>
            <a:ext cx="1153658" cy="760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b="1" dirty="0">
                <a:solidFill>
                  <a:prstClr val="white"/>
                </a:solidFill>
                <a:latin typeface="Calibri"/>
              </a:rPr>
              <a:t>LF 1-7A</a:t>
            </a:r>
          </a:p>
        </p:txBody>
      </p:sp>
      <p:cxnSp>
        <p:nvCxnSpPr>
          <p:cNvPr id="61" name="Gerade Verbindung mit Pfeil 60"/>
          <p:cNvCxnSpPr>
            <a:cxnSpLocks/>
          </p:cNvCxnSpPr>
          <p:nvPr/>
        </p:nvCxnSpPr>
        <p:spPr>
          <a:xfrm>
            <a:off x="6982794" y="6194545"/>
            <a:ext cx="47295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AE0DE7B8-0AF1-4906-8D56-1EB6919E34D3}"/>
              </a:ext>
            </a:extLst>
          </p:cNvPr>
          <p:cNvCxnSpPr>
            <a:cxnSpLocks/>
          </p:cNvCxnSpPr>
          <p:nvPr/>
        </p:nvCxnSpPr>
        <p:spPr>
          <a:xfrm flipH="1">
            <a:off x="5971285" y="1048301"/>
            <a:ext cx="1" cy="6001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DFB1F6FD-DBE9-48D0-90FD-6EF58A539F82}"/>
              </a:ext>
            </a:extLst>
          </p:cNvPr>
          <p:cNvCxnSpPr>
            <a:cxnSpLocks/>
          </p:cNvCxnSpPr>
          <p:nvPr/>
        </p:nvCxnSpPr>
        <p:spPr>
          <a:xfrm>
            <a:off x="2075702" y="5373216"/>
            <a:ext cx="6240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3" name="Gerade Verbindung mit Pfeil 122">
            <a:extLst>
              <a:ext uri="{FF2B5EF4-FFF2-40B4-BE49-F238E27FC236}">
                <a16:creationId xmlns:a16="http://schemas.microsoft.com/office/drawing/2014/main" id="{78B2F407-C87A-485A-9164-5D4D60360F51}"/>
              </a:ext>
            </a:extLst>
          </p:cNvPr>
          <p:cNvCxnSpPr>
            <a:cxnSpLocks/>
          </p:cNvCxnSpPr>
          <p:nvPr/>
        </p:nvCxnSpPr>
        <p:spPr>
          <a:xfrm>
            <a:off x="5524307" y="4191444"/>
            <a:ext cx="2001450" cy="1606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0393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Benutzerdefiniert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1F497D"/>
      </a:accent4>
      <a:accent5>
        <a:srgbClr val="4BACC6"/>
      </a:accent5>
      <a:accent6>
        <a:srgbClr val="31859B"/>
      </a:accent6>
      <a:hlink>
        <a:srgbClr val="1F497D"/>
      </a:hlink>
      <a:folHlink>
        <a:srgbClr val="1F497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Duveneck</dc:creator>
  <cp:lastModifiedBy>Annette Tschirch</cp:lastModifiedBy>
  <cp:revision>123</cp:revision>
  <cp:lastPrinted>2019-11-10T14:38:57Z</cp:lastPrinted>
  <dcterms:created xsi:type="dcterms:W3CDTF">2017-01-25T10:27:52Z</dcterms:created>
  <dcterms:modified xsi:type="dcterms:W3CDTF">2021-05-17T13:50:25Z</dcterms:modified>
</cp:coreProperties>
</file>