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56" r:id="rId5"/>
    <p:sldId id="257" r:id="rId6"/>
    <p:sldId id="258" r:id="rId7"/>
    <p:sldId id="280" r:id="rId8"/>
    <p:sldId id="281" r:id="rId9"/>
    <p:sldId id="282" r:id="rId10"/>
    <p:sldId id="283" r:id="rId11"/>
    <p:sldId id="285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260" r:id="rId20"/>
    <p:sldId id="268" r:id="rId21"/>
    <p:sldId id="263" r:id="rId22"/>
    <p:sldId id="292" r:id="rId23"/>
    <p:sldId id="279" r:id="rId24"/>
    <p:sldId id="264" r:id="rId25"/>
    <p:sldId id="265" r:id="rId26"/>
    <p:sldId id="266" r:id="rId27"/>
    <p:sldId id="267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8" autoAdjust="0"/>
  </p:normalViewPr>
  <p:slideViewPr>
    <p:cSldViewPr>
      <p:cViewPr varScale="1">
        <p:scale>
          <a:sx n="62" d="100"/>
          <a:sy n="62" d="100"/>
        </p:scale>
        <p:origin x="100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Loos" userId="bdea89e6-1f9a-43ff-8485-fbb46cbe6482" providerId="ADAL" clId="{F6463A50-5978-428F-89C3-80F1201E1676}"/>
    <pc:docChg chg="custSel modSld">
      <pc:chgData name="Stephanie Loos" userId="bdea89e6-1f9a-43ff-8485-fbb46cbe6482" providerId="ADAL" clId="{F6463A50-5978-428F-89C3-80F1201E1676}" dt="2025-01-10T22:11:18.613" v="80" actId="20577"/>
      <pc:docMkLst>
        <pc:docMk/>
      </pc:docMkLst>
      <pc:sldChg chg="modSp mod">
        <pc:chgData name="Stephanie Loos" userId="bdea89e6-1f9a-43ff-8485-fbb46cbe6482" providerId="ADAL" clId="{F6463A50-5978-428F-89C3-80F1201E1676}" dt="2025-01-10T22:11:18.613" v="80" actId="20577"/>
        <pc:sldMkLst>
          <pc:docMk/>
          <pc:sldMk cId="792692202" sldId="256"/>
        </pc:sldMkLst>
        <pc:spChg chg="mod">
          <ac:chgData name="Stephanie Loos" userId="bdea89e6-1f9a-43ff-8485-fbb46cbe6482" providerId="ADAL" clId="{F6463A50-5978-428F-89C3-80F1201E1676}" dt="2025-01-10T22:10:48.609" v="25" actId="20577"/>
          <ac:spMkLst>
            <pc:docMk/>
            <pc:sldMk cId="792692202" sldId="256"/>
            <ac:spMk id="2" creationId="{00000000-0000-0000-0000-000000000000}"/>
          </ac:spMkLst>
        </pc:spChg>
        <pc:spChg chg="mod">
          <ac:chgData name="Stephanie Loos" userId="bdea89e6-1f9a-43ff-8485-fbb46cbe6482" providerId="ADAL" clId="{F6463A50-5978-428F-89C3-80F1201E1676}" dt="2025-01-10T22:11:18.613" v="80" actId="20577"/>
          <ac:spMkLst>
            <pc:docMk/>
            <pc:sldMk cId="792692202" sldId="256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CD57B-AD25-4A44-B3D0-930B36A192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51E7454-E7E3-4089-AF22-6549327AAA26}">
      <dgm:prSet phldrT="[Text]"/>
      <dgm:spPr/>
      <dgm:t>
        <a:bodyPr/>
        <a:lstStyle/>
        <a:p>
          <a:r>
            <a:rPr lang="de-DE" dirty="0"/>
            <a:t>Traumatische Wunden</a:t>
          </a:r>
        </a:p>
      </dgm:t>
    </dgm:pt>
    <dgm:pt modelId="{BEC3B7A2-D0F8-4B42-8C55-13FBB9A07263}" type="parTrans" cxnId="{FC2E853F-0C05-4A41-88A8-41275F409DB2}">
      <dgm:prSet/>
      <dgm:spPr/>
      <dgm:t>
        <a:bodyPr/>
        <a:lstStyle/>
        <a:p>
          <a:endParaRPr lang="de-DE"/>
        </a:p>
      </dgm:t>
    </dgm:pt>
    <dgm:pt modelId="{46B0DACA-E1CE-4B43-BE82-A974A6236255}" type="sibTrans" cxnId="{FC2E853F-0C05-4A41-88A8-41275F409DB2}">
      <dgm:prSet/>
      <dgm:spPr/>
      <dgm:t>
        <a:bodyPr/>
        <a:lstStyle/>
        <a:p>
          <a:endParaRPr lang="de-DE"/>
        </a:p>
      </dgm:t>
    </dgm:pt>
    <dgm:pt modelId="{9DC22A60-701C-4464-B0A3-3994D036ADC5}" type="asst">
      <dgm:prSet phldrT="[Text]"/>
      <dgm:spPr/>
      <dgm:t>
        <a:bodyPr/>
        <a:lstStyle/>
        <a:p>
          <a:r>
            <a:rPr lang="de-DE" dirty="0"/>
            <a:t>Iatrogene Wunden</a:t>
          </a:r>
        </a:p>
      </dgm:t>
    </dgm:pt>
    <dgm:pt modelId="{05422D30-FF0A-46A0-86ED-1FC6762F94CB}" type="parTrans" cxnId="{BF0E040A-0223-4475-93BA-4822DEF68E99}">
      <dgm:prSet/>
      <dgm:spPr/>
      <dgm:t>
        <a:bodyPr/>
        <a:lstStyle/>
        <a:p>
          <a:endParaRPr lang="de-DE"/>
        </a:p>
      </dgm:t>
    </dgm:pt>
    <dgm:pt modelId="{5868E6C8-1505-40EA-8D0D-1EF69CCF6AF8}" type="sibTrans" cxnId="{BF0E040A-0223-4475-93BA-4822DEF68E99}">
      <dgm:prSet/>
      <dgm:spPr/>
      <dgm:t>
        <a:bodyPr/>
        <a:lstStyle/>
        <a:p>
          <a:endParaRPr lang="de-DE"/>
        </a:p>
      </dgm:t>
    </dgm:pt>
    <dgm:pt modelId="{FE440DB2-099D-4DC9-8D0D-51BA7890F99B}">
      <dgm:prSet phldrT="[Text]"/>
      <dgm:spPr/>
      <dgm:t>
        <a:bodyPr/>
        <a:lstStyle/>
        <a:p>
          <a:r>
            <a:rPr lang="de-DE" dirty="0"/>
            <a:t>Chronische Wunden</a:t>
          </a:r>
        </a:p>
      </dgm:t>
    </dgm:pt>
    <dgm:pt modelId="{C2E416C7-9561-4957-943E-4B97DC9016B5}" type="parTrans" cxnId="{3B973B49-3E96-47E5-81A0-3F2C5B261DBD}">
      <dgm:prSet/>
      <dgm:spPr/>
      <dgm:t>
        <a:bodyPr/>
        <a:lstStyle/>
        <a:p>
          <a:endParaRPr lang="de-DE"/>
        </a:p>
      </dgm:t>
    </dgm:pt>
    <dgm:pt modelId="{8DC3D7FA-F8B3-4AB2-8855-A5A604EA6AE7}" type="sibTrans" cxnId="{3B973B49-3E96-47E5-81A0-3F2C5B261DBD}">
      <dgm:prSet/>
      <dgm:spPr/>
      <dgm:t>
        <a:bodyPr/>
        <a:lstStyle/>
        <a:p>
          <a:endParaRPr lang="de-DE"/>
        </a:p>
      </dgm:t>
    </dgm:pt>
    <dgm:pt modelId="{7453AA43-3892-42B2-AC78-E7150ABEBC76}" type="pres">
      <dgm:prSet presAssocID="{6F1CD57B-AD25-4A44-B3D0-930B36A192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825E39-2174-467B-B390-0D1A81D6B359}" type="pres">
      <dgm:prSet presAssocID="{351E7454-E7E3-4089-AF22-6549327AAA26}" presName="hierRoot1" presStyleCnt="0">
        <dgm:presLayoutVars>
          <dgm:hierBranch val="init"/>
        </dgm:presLayoutVars>
      </dgm:prSet>
      <dgm:spPr/>
    </dgm:pt>
    <dgm:pt modelId="{340E5B05-AD8F-4757-B848-3D000477B7C6}" type="pres">
      <dgm:prSet presAssocID="{351E7454-E7E3-4089-AF22-6549327AAA26}" presName="rootComposite1" presStyleCnt="0"/>
      <dgm:spPr/>
    </dgm:pt>
    <dgm:pt modelId="{6EA87923-60EE-41E7-A703-12F0CCF6B882}" type="pres">
      <dgm:prSet presAssocID="{351E7454-E7E3-4089-AF22-6549327AAA26}" presName="rootText1" presStyleLbl="node0" presStyleIdx="0" presStyleCnt="1" custLinFactNeighborX="-38146" custLinFactNeighborY="-41078">
        <dgm:presLayoutVars>
          <dgm:chPref val="3"/>
        </dgm:presLayoutVars>
      </dgm:prSet>
      <dgm:spPr/>
    </dgm:pt>
    <dgm:pt modelId="{E0067963-5B90-4504-B2C7-F6830EE12609}" type="pres">
      <dgm:prSet presAssocID="{351E7454-E7E3-4089-AF22-6549327AAA26}" presName="rootConnector1" presStyleLbl="node1" presStyleIdx="0" presStyleCnt="0"/>
      <dgm:spPr/>
    </dgm:pt>
    <dgm:pt modelId="{5A7789AB-6624-4B74-8C1D-9138D1D0ECE3}" type="pres">
      <dgm:prSet presAssocID="{351E7454-E7E3-4089-AF22-6549327AAA26}" presName="hierChild2" presStyleCnt="0"/>
      <dgm:spPr/>
    </dgm:pt>
    <dgm:pt modelId="{44E58344-D898-49D6-9327-6ABAA43FC9A3}" type="pres">
      <dgm:prSet presAssocID="{C2E416C7-9561-4957-943E-4B97DC9016B5}" presName="Name37" presStyleLbl="parChTrans1D2" presStyleIdx="0" presStyleCnt="2"/>
      <dgm:spPr/>
    </dgm:pt>
    <dgm:pt modelId="{2ADCA203-3DD3-4016-8CE0-604B4F9E2D59}" type="pres">
      <dgm:prSet presAssocID="{FE440DB2-099D-4DC9-8D0D-51BA7890F99B}" presName="hierRoot2" presStyleCnt="0">
        <dgm:presLayoutVars>
          <dgm:hierBranch val="init"/>
        </dgm:presLayoutVars>
      </dgm:prSet>
      <dgm:spPr/>
    </dgm:pt>
    <dgm:pt modelId="{91384B13-F55D-494D-8290-D16AB4F81EAA}" type="pres">
      <dgm:prSet presAssocID="{FE440DB2-099D-4DC9-8D0D-51BA7890F99B}" presName="rootComposite" presStyleCnt="0"/>
      <dgm:spPr/>
    </dgm:pt>
    <dgm:pt modelId="{8BF23836-CEA4-4D70-A767-9E773E103554}" type="pres">
      <dgm:prSet presAssocID="{FE440DB2-099D-4DC9-8D0D-51BA7890F99B}" presName="rootText" presStyleLbl="node2" presStyleIdx="0" presStyleCnt="1" custLinFactX="-73692" custLinFactY="-131889" custLinFactNeighborX="-100000" custLinFactNeighborY="-200000">
        <dgm:presLayoutVars>
          <dgm:chPref val="3"/>
        </dgm:presLayoutVars>
      </dgm:prSet>
      <dgm:spPr/>
    </dgm:pt>
    <dgm:pt modelId="{2FF96717-D26E-4EC9-A8F6-83F883494E9E}" type="pres">
      <dgm:prSet presAssocID="{FE440DB2-099D-4DC9-8D0D-51BA7890F99B}" presName="rootConnector" presStyleLbl="node2" presStyleIdx="0" presStyleCnt="1"/>
      <dgm:spPr/>
    </dgm:pt>
    <dgm:pt modelId="{A674F37D-E103-4B5B-8A8B-78121DAFC170}" type="pres">
      <dgm:prSet presAssocID="{FE440DB2-099D-4DC9-8D0D-51BA7890F99B}" presName="hierChild4" presStyleCnt="0"/>
      <dgm:spPr/>
    </dgm:pt>
    <dgm:pt modelId="{3DEEB0FB-EC85-4EC0-8356-62D5EFB67BC6}" type="pres">
      <dgm:prSet presAssocID="{FE440DB2-099D-4DC9-8D0D-51BA7890F99B}" presName="hierChild5" presStyleCnt="0"/>
      <dgm:spPr/>
    </dgm:pt>
    <dgm:pt modelId="{33DBAF46-89F1-4606-A663-05FB44B9B64B}" type="pres">
      <dgm:prSet presAssocID="{351E7454-E7E3-4089-AF22-6549327AAA26}" presName="hierChild3" presStyleCnt="0"/>
      <dgm:spPr/>
    </dgm:pt>
    <dgm:pt modelId="{F76E2C87-BC48-454E-9FC1-FB478E0CA7D1}" type="pres">
      <dgm:prSet presAssocID="{05422D30-FF0A-46A0-86ED-1FC6762F94CB}" presName="Name111" presStyleLbl="parChTrans1D2" presStyleIdx="1" presStyleCnt="2"/>
      <dgm:spPr/>
    </dgm:pt>
    <dgm:pt modelId="{6EBA2AC0-FD50-46EA-A5B3-C1AAFB8D39CE}" type="pres">
      <dgm:prSet presAssocID="{9DC22A60-701C-4464-B0A3-3994D036ADC5}" presName="hierRoot3" presStyleCnt="0">
        <dgm:presLayoutVars>
          <dgm:hierBranch val="init"/>
        </dgm:presLayoutVars>
      </dgm:prSet>
      <dgm:spPr/>
    </dgm:pt>
    <dgm:pt modelId="{4E91226F-21D3-46B1-A906-E1A89011A60D}" type="pres">
      <dgm:prSet presAssocID="{9DC22A60-701C-4464-B0A3-3994D036ADC5}" presName="rootComposite3" presStyleCnt="0"/>
      <dgm:spPr/>
    </dgm:pt>
    <dgm:pt modelId="{5516F795-F3A1-417F-A8AC-EE35C7A7DBCB}" type="pres">
      <dgm:prSet presAssocID="{9DC22A60-701C-4464-B0A3-3994D036ADC5}" presName="rootText3" presStyleLbl="asst1" presStyleIdx="0" presStyleCnt="1" custLinFactX="59319" custLinFactY="-69455" custLinFactNeighborX="100000" custLinFactNeighborY="-100000">
        <dgm:presLayoutVars>
          <dgm:chPref val="3"/>
        </dgm:presLayoutVars>
      </dgm:prSet>
      <dgm:spPr/>
    </dgm:pt>
    <dgm:pt modelId="{876C3DEA-18F8-4BE2-B185-963C765C33D6}" type="pres">
      <dgm:prSet presAssocID="{9DC22A60-701C-4464-B0A3-3994D036ADC5}" presName="rootConnector3" presStyleLbl="asst1" presStyleIdx="0" presStyleCnt="1"/>
      <dgm:spPr/>
    </dgm:pt>
    <dgm:pt modelId="{F59EC463-3C66-46B7-A165-A5CE6C57CDA4}" type="pres">
      <dgm:prSet presAssocID="{9DC22A60-701C-4464-B0A3-3994D036ADC5}" presName="hierChild6" presStyleCnt="0"/>
      <dgm:spPr/>
    </dgm:pt>
    <dgm:pt modelId="{57A68842-33C0-461A-9212-7DE5E7BD1847}" type="pres">
      <dgm:prSet presAssocID="{9DC22A60-701C-4464-B0A3-3994D036ADC5}" presName="hierChild7" presStyleCnt="0"/>
      <dgm:spPr/>
    </dgm:pt>
  </dgm:ptLst>
  <dgm:cxnLst>
    <dgm:cxn modelId="{BF0E040A-0223-4475-93BA-4822DEF68E99}" srcId="{351E7454-E7E3-4089-AF22-6549327AAA26}" destId="{9DC22A60-701C-4464-B0A3-3994D036ADC5}" srcOrd="0" destOrd="0" parTransId="{05422D30-FF0A-46A0-86ED-1FC6762F94CB}" sibTransId="{5868E6C8-1505-40EA-8D0D-1EF69CCF6AF8}"/>
    <dgm:cxn modelId="{76886513-93FD-4DA8-BDA1-2684FFA778F3}" type="presOf" srcId="{05422D30-FF0A-46A0-86ED-1FC6762F94CB}" destId="{F76E2C87-BC48-454E-9FC1-FB478E0CA7D1}" srcOrd="0" destOrd="0" presId="urn:microsoft.com/office/officeart/2005/8/layout/orgChart1"/>
    <dgm:cxn modelId="{B79A302F-C739-40CB-BAAC-9E03125BCB6B}" type="presOf" srcId="{C2E416C7-9561-4957-943E-4B97DC9016B5}" destId="{44E58344-D898-49D6-9327-6ABAA43FC9A3}" srcOrd="0" destOrd="0" presId="urn:microsoft.com/office/officeart/2005/8/layout/orgChart1"/>
    <dgm:cxn modelId="{FC2E853F-0C05-4A41-88A8-41275F409DB2}" srcId="{6F1CD57B-AD25-4A44-B3D0-930B36A19229}" destId="{351E7454-E7E3-4089-AF22-6549327AAA26}" srcOrd="0" destOrd="0" parTransId="{BEC3B7A2-D0F8-4B42-8C55-13FBB9A07263}" sibTransId="{46B0DACA-E1CE-4B43-BE82-A974A6236255}"/>
    <dgm:cxn modelId="{3CB87A5B-E8CC-4BFB-AE08-F08C6F7437A7}" type="presOf" srcId="{FE440DB2-099D-4DC9-8D0D-51BA7890F99B}" destId="{2FF96717-D26E-4EC9-A8F6-83F883494E9E}" srcOrd="1" destOrd="0" presId="urn:microsoft.com/office/officeart/2005/8/layout/orgChart1"/>
    <dgm:cxn modelId="{30C69342-3ED0-415A-ABFB-3D300F440D3C}" type="presOf" srcId="{351E7454-E7E3-4089-AF22-6549327AAA26}" destId="{E0067963-5B90-4504-B2C7-F6830EE12609}" srcOrd="1" destOrd="0" presId="urn:microsoft.com/office/officeart/2005/8/layout/orgChart1"/>
    <dgm:cxn modelId="{1DE5DC48-4C0D-4C10-8616-737962D61A9D}" type="presOf" srcId="{FE440DB2-099D-4DC9-8D0D-51BA7890F99B}" destId="{8BF23836-CEA4-4D70-A767-9E773E103554}" srcOrd="0" destOrd="0" presId="urn:microsoft.com/office/officeart/2005/8/layout/orgChart1"/>
    <dgm:cxn modelId="{3B973B49-3E96-47E5-81A0-3F2C5B261DBD}" srcId="{351E7454-E7E3-4089-AF22-6549327AAA26}" destId="{FE440DB2-099D-4DC9-8D0D-51BA7890F99B}" srcOrd="1" destOrd="0" parTransId="{C2E416C7-9561-4957-943E-4B97DC9016B5}" sibTransId="{8DC3D7FA-F8B3-4AB2-8855-A5A604EA6AE7}"/>
    <dgm:cxn modelId="{9DD5C858-1D6C-4EEB-AAC0-4783F0013536}" type="presOf" srcId="{9DC22A60-701C-4464-B0A3-3994D036ADC5}" destId="{876C3DEA-18F8-4BE2-B185-963C765C33D6}" srcOrd="1" destOrd="0" presId="urn:microsoft.com/office/officeart/2005/8/layout/orgChart1"/>
    <dgm:cxn modelId="{4113438B-25B2-49E3-B95F-7E2ADC204342}" type="presOf" srcId="{351E7454-E7E3-4089-AF22-6549327AAA26}" destId="{6EA87923-60EE-41E7-A703-12F0CCF6B882}" srcOrd="0" destOrd="0" presId="urn:microsoft.com/office/officeart/2005/8/layout/orgChart1"/>
    <dgm:cxn modelId="{5019DEAE-5737-4E5D-BE6D-A83849FA68EF}" type="presOf" srcId="{9DC22A60-701C-4464-B0A3-3994D036ADC5}" destId="{5516F795-F3A1-417F-A8AC-EE35C7A7DBCB}" srcOrd="0" destOrd="0" presId="urn:microsoft.com/office/officeart/2005/8/layout/orgChart1"/>
    <dgm:cxn modelId="{46A962B6-4081-4831-9BCA-210A0E0231B1}" type="presOf" srcId="{6F1CD57B-AD25-4A44-B3D0-930B36A19229}" destId="{7453AA43-3892-42B2-AC78-E7150ABEBC76}" srcOrd="0" destOrd="0" presId="urn:microsoft.com/office/officeart/2005/8/layout/orgChart1"/>
    <dgm:cxn modelId="{D9023164-947F-48C2-B330-9EF84A5E6603}" type="presParOf" srcId="{7453AA43-3892-42B2-AC78-E7150ABEBC76}" destId="{4A825E39-2174-467B-B390-0D1A81D6B359}" srcOrd="0" destOrd="0" presId="urn:microsoft.com/office/officeart/2005/8/layout/orgChart1"/>
    <dgm:cxn modelId="{EDDEDED4-30C7-40CF-AD3C-15933B1D69A0}" type="presParOf" srcId="{4A825E39-2174-467B-B390-0D1A81D6B359}" destId="{340E5B05-AD8F-4757-B848-3D000477B7C6}" srcOrd="0" destOrd="0" presId="urn:microsoft.com/office/officeart/2005/8/layout/orgChart1"/>
    <dgm:cxn modelId="{25243544-A158-422B-B506-274840CB8F1E}" type="presParOf" srcId="{340E5B05-AD8F-4757-B848-3D000477B7C6}" destId="{6EA87923-60EE-41E7-A703-12F0CCF6B882}" srcOrd="0" destOrd="0" presId="urn:microsoft.com/office/officeart/2005/8/layout/orgChart1"/>
    <dgm:cxn modelId="{185406F7-F6DD-4542-A80C-C7E3CD0C6C27}" type="presParOf" srcId="{340E5B05-AD8F-4757-B848-3D000477B7C6}" destId="{E0067963-5B90-4504-B2C7-F6830EE12609}" srcOrd="1" destOrd="0" presId="urn:microsoft.com/office/officeart/2005/8/layout/orgChart1"/>
    <dgm:cxn modelId="{F0090ECF-C230-403B-8E44-76A5AE6C0B93}" type="presParOf" srcId="{4A825E39-2174-467B-B390-0D1A81D6B359}" destId="{5A7789AB-6624-4B74-8C1D-9138D1D0ECE3}" srcOrd="1" destOrd="0" presId="urn:microsoft.com/office/officeart/2005/8/layout/orgChart1"/>
    <dgm:cxn modelId="{442B87B2-17CE-4A79-A198-AB18B4355EEB}" type="presParOf" srcId="{5A7789AB-6624-4B74-8C1D-9138D1D0ECE3}" destId="{44E58344-D898-49D6-9327-6ABAA43FC9A3}" srcOrd="0" destOrd="0" presId="urn:microsoft.com/office/officeart/2005/8/layout/orgChart1"/>
    <dgm:cxn modelId="{943BCD70-9733-4AE1-B7F6-03B78EA51B4D}" type="presParOf" srcId="{5A7789AB-6624-4B74-8C1D-9138D1D0ECE3}" destId="{2ADCA203-3DD3-4016-8CE0-604B4F9E2D59}" srcOrd="1" destOrd="0" presId="urn:microsoft.com/office/officeart/2005/8/layout/orgChart1"/>
    <dgm:cxn modelId="{9D5FA123-FE82-4571-952E-D2D72EE13E0E}" type="presParOf" srcId="{2ADCA203-3DD3-4016-8CE0-604B4F9E2D59}" destId="{91384B13-F55D-494D-8290-D16AB4F81EAA}" srcOrd="0" destOrd="0" presId="urn:microsoft.com/office/officeart/2005/8/layout/orgChart1"/>
    <dgm:cxn modelId="{4850E4B5-0D15-4BF2-82A0-4FEE866AC958}" type="presParOf" srcId="{91384B13-F55D-494D-8290-D16AB4F81EAA}" destId="{8BF23836-CEA4-4D70-A767-9E773E103554}" srcOrd="0" destOrd="0" presId="urn:microsoft.com/office/officeart/2005/8/layout/orgChart1"/>
    <dgm:cxn modelId="{D75E930A-3AC6-4316-9F5A-EACD2E43281C}" type="presParOf" srcId="{91384B13-F55D-494D-8290-D16AB4F81EAA}" destId="{2FF96717-D26E-4EC9-A8F6-83F883494E9E}" srcOrd="1" destOrd="0" presId="urn:microsoft.com/office/officeart/2005/8/layout/orgChart1"/>
    <dgm:cxn modelId="{E717E950-8ADE-404E-9285-FEB5745ED322}" type="presParOf" srcId="{2ADCA203-3DD3-4016-8CE0-604B4F9E2D59}" destId="{A674F37D-E103-4B5B-8A8B-78121DAFC170}" srcOrd="1" destOrd="0" presId="urn:microsoft.com/office/officeart/2005/8/layout/orgChart1"/>
    <dgm:cxn modelId="{A89ADDB7-E548-4314-ADDA-F166D279A540}" type="presParOf" srcId="{2ADCA203-3DD3-4016-8CE0-604B4F9E2D59}" destId="{3DEEB0FB-EC85-4EC0-8356-62D5EFB67BC6}" srcOrd="2" destOrd="0" presId="urn:microsoft.com/office/officeart/2005/8/layout/orgChart1"/>
    <dgm:cxn modelId="{6B3D0975-D6D9-4736-9B5A-ADD4D3D22F01}" type="presParOf" srcId="{4A825E39-2174-467B-B390-0D1A81D6B359}" destId="{33DBAF46-89F1-4606-A663-05FB44B9B64B}" srcOrd="2" destOrd="0" presId="urn:microsoft.com/office/officeart/2005/8/layout/orgChart1"/>
    <dgm:cxn modelId="{C12C38AC-C30A-4E56-BF9F-BA1B57523A45}" type="presParOf" srcId="{33DBAF46-89F1-4606-A663-05FB44B9B64B}" destId="{F76E2C87-BC48-454E-9FC1-FB478E0CA7D1}" srcOrd="0" destOrd="0" presId="urn:microsoft.com/office/officeart/2005/8/layout/orgChart1"/>
    <dgm:cxn modelId="{8B803458-5AC8-4243-B5B8-8D1EC1C4D9E5}" type="presParOf" srcId="{33DBAF46-89F1-4606-A663-05FB44B9B64B}" destId="{6EBA2AC0-FD50-46EA-A5B3-C1AAFB8D39CE}" srcOrd="1" destOrd="0" presId="urn:microsoft.com/office/officeart/2005/8/layout/orgChart1"/>
    <dgm:cxn modelId="{F43FC0C3-35EC-4823-A311-59E7A61C1929}" type="presParOf" srcId="{6EBA2AC0-FD50-46EA-A5B3-C1AAFB8D39CE}" destId="{4E91226F-21D3-46B1-A906-E1A89011A60D}" srcOrd="0" destOrd="0" presId="urn:microsoft.com/office/officeart/2005/8/layout/orgChart1"/>
    <dgm:cxn modelId="{074BAF13-8388-420F-84BC-5C57B78022AC}" type="presParOf" srcId="{4E91226F-21D3-46B1-A906-E1A89011A60D}" destId="{5516F795-F3A1-417F-A8AC-EE35C7A7DBCB}" srcOrd="0" destOrd="0" presId="urn:microsoft.com/office/officeart/2005/8/layout/orgChart1"/>
    <dgm:cxn modelId="{5C4BAD7D-1D60-4494-951D-A963025838C2}" type="presParOf" srcId="{4E91226F-21D3-46B1-A906-E1A89011A60D}" destId="{876C3DEA-18F8-4BE2-B185-963C765C33D6}" srcOrd="1" destOrd="0" presId="urn:microsoft.com/office/officeart/2005/8/layout/orgChart1"/>
    <dgm:cxn modelId="{B6366F20-B396-419F-8166-4BE799E4542C}" type="presParOf" srcId="{6EBA2AC0-FD50-46EA-A5B3-C1AAFB8D39CE}" destId="{F59EC463-3C66-46B7-A165-A5CE6C57CDA4}" srcOrd="1" destOrd="0" presId="urn:microsoft.com/office/officeart/2005/8/layout/orgChart1"/>
    <dgm:cxn modelId="{9050EB2C-F86F-4113-BFFD-1B65398246AE}" type="presParOf" srcId="{6EBA2AC0-FD50-46EA-A5B3-C1AAFB8D39CE}" destId="{57A68842-33C0-461A-9212-7DE5E7BD18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E2C87-BC48-454E-9FC1-FB478E0CA7D1}">
      <dsp:nvSpPr>
        <dsp:cNvPr id="0" name=""/>
        <dsp:cNvSpPr/>
      </dsp:nvSpPr>
      <dsp:spPr>
        <a:xfrm>
          <a:off x="3937506" y="528588"/>
          <a:ext cx="1838749" cy="528588"/>
        </a:xfrm>
        <a:custGeom>
          <a:avLst/>
          <a:gdLst/>
          <a:ahLst/>
          <a:cxnLst/>
          <a:rect l="0" t="0" r="0" b="0"/>
          <a:pathLst>
            <a:path>
              <a:moveTo>
                <a:pt x="0" y="528588"/>
              </a:moveTo>
              <a:lnTo>
                <a:pt x="18387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58344-D898-49D6-9327-6ABAA43FC9A3}">
      <dsp:nvSpPr>
        <dsp:cNvPr id="0" name=""/>
        <dsp:cNvSpPr/>
      </dsp:nvSpPr>
      <dsp:spPr>
        <a:xfrm>
          <a:off x="1071581" y="0"/>
          <a:ext cx="2865924" cy="1057177"/>
        </a:xfrm>
        <a:custGeom>
          <a:avLst/>
          <a:gdLst/>
          <a:ahLst/>
          <a:cxnLst/>
          <a:rect l="0" t="0" r="0" b="0"/>
          <a:pathLst>
            <a:path>
              <a:moveTo>
                <a:pt x="2865924" y="1057177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87923-60EE-41E7-A703-12F0CCF6B882}">
      <dsp:nvSpPr>
        <dsp:cNvPr id="0" name=""/>
        <dsp:cNvSpPr/>
      </dsp:nvSpPr>
      <dsp:spPr>
        <a:xfrm>
          <a:off x="2880328" y="0"/>
          <a:ext cx="2114355" cy="1057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Traumatische Wunden</a:t>
          </a:r>
        </a:p>
      </dsp:txBody>
      <dsp:txXfrm>
        <a:off x="2880328" y="0"/>
        <a:ext cx="2114355" cy="1057177"/>
      </dsp:txXfrm>
    </dsp:sp>
    <dsp:sp modelId="{8BF23836-CEA4-4D70-A767-9E773E103554}">
      <dsp:nvSpPr>
        <dsp:cNvPr id="0" name=""/>
        <dsp:cNvSpPr/>
      </dsp:nvSpPr>
      <dsp:spPr>
        <a:xfrm>
          <a:off x="14403" y="0"/>
          <a:ext cx="2114355" cy="1057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Chronische Wunden</a:t>
          </a:r>
        </a:p>
      </dsp:txBody>
      <dsp:txXfrm>
        <a:off x="14403" y="0"/>
        <a:ext cx="2114355" cy="1057177"/>
      </dsp:txXfrm>
    </dsp:sp>
    <dsp:sp modelId="{5516F795-F3A1-417F-A8AC-EE35C7A7DBCB}">
      <dsp:nvSpPr>
        <dsp:cNvPr id="0" name=""/>
        <dsp:cNvSpPr/>
      </dsp:nvSpPr>
      <dsp:spPr>
        <a:xfrm>
          <a:off x="5776256" y="0"/>
          <a:ext cx="2114355" cy="1057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Iatrogene Wunden</a:t>
          </a:r>
        </a:p>
      </dsp:txBody>
      <dsp:txXfrm>
        <a:off x="5776256" y="0"/>
        <a:ext cx="2114355" cy="105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7834F-AE33-4DED-B5F3-B8F4C5D18ADE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60C75-D3C4-46CC-88A3-63C789B811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75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OP-Wunde: iatrogen (durch ärztliche Einwirkung entstanden)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0C75-D3C4-46CC-88A3-63C789B8115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41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Aspetische</a:t>
            </a:r>
            <a:r>
              <a:rPr lang="de-DE" dirty="0"/>
              <a:t> Wunden: Was sind Entzündungszeichen?</a:t>
            </a:r>
            <a:r>
              <a:rPr lang="de-DE" baseline="0" dirty="0"/>
              <a:t> (Rötung, Schwellung, Funktionseinschränkung, Schmerz, lokale Erwärmung), heilen meist unkompliziert</a:t>
            </a:r>
          </a:p>
          <a:p>
            <a:endParaRPr lang="de-DE" baseline="0" dirty="0"/>
          </a:p>
          <a:p>
            <a:r>
              <a:rPr lang="de-DE" baseline="0" dirty="0"/>
              <a:t>Septische Wunde: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0C75-D3C4-46CC-88A3-63C789B8115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02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Frage:</a:t>
            </a:r>
          </a:p>
          <a:p>
            <a:r>
              <a:rPr lang="de-DE" dirty="0"/>
              <a:t>Zu</a:t>
            </a:r>
            <a:r>
              <a:rPr lang="de-DE" baseline="0" dirty="0"/>
              <a:t> welcher Wundheilung passt die akute Wunde/chirurgische Wunde?</a:t>
            </a:r>
          </a:p>
          <a:p>
            <a:endParaRPr lang="de-DE" baseline="0" dirty="0"/>
          </a:p>
          <a:p>
            <a:r>
              <a:rPr lang="de-DE" baseline="0" dirty="0"/>
              <a:t>Bei chronischen Wunden gibt es immer eine sekundäre Wundheilung, mehr dazu in </a:t>
            </a:r>
            <a:r>
              <a:rPr lang="de-DE" baseline="0" dirty="0" err="1"/>
              <a:t>Lf</a:t>
            </a:r>
            <a:r>
              <a:rPr lang="de-DE" baseline="0" dirty="0"/>
              <a:t> 7 c.12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0C75-D3C4-46CC-88A3-63C789B8115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27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Phasen können sich überlappen.</a:t>
            </a:r>
          </a:p>
          <a:p>
            <a:endParaRPr lang="de-DE" dirty="0"/>
          </a:p>
          <a:p>
            <a:r>
              <a:rPr lang="de-DE" dirty="0"/>
              <a:t>Wenn die Wunde an einer Stelle wieder </a:t>
            </a:r>
            <a:r>
              <a:rPr lang="de-DE" dirty="0" err="1"/>
              <a:t>aufreist</a:t>
            </a:r>
            <a:r>
              <a:rPr lang="de-DE" dirty="0"/>
              <a:t>, fangen</a:t>
            </a:r>
            <a:r>
              <a:rPr lang="de-DE" baseline="0" dirty="0"/>
              <a:t> dort die Phasen neu 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0C75-D3C4-46CC-88A3-63C789B8115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435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Alter: mit zunehmenden Alter nimmt</a:t>
            </a:r>
            <a:r>
              <a:rPr lang="de-DE" baseline="0" dirty="0"/>
              <a:t> die Durchblutung und die Regenerationsfähigkeit der - Haut ab: Haut wird dünner, trockener und regeneriert sich langsamer</a:t>
            </a:r>
          </a:p>
          <a:p>
            <a:pPr marL="171450" indent="-171450">
              <a:buFontTx/>
              <a:buChar char="-"/>
            </a:pPr>
            <a:r>
              <a:rPr lang="de-DE" dirty="0"/>
              <a:t>Allgemeinzustand: Stress,</a:t>
            </a:r>
            <a:r>
              <a:rPr lang="de-DE" baseline="0" dirty="0"/>
              <a:t> Rauchen, Alkohol, Bewegungsmangel, Schmerzen, geschwächtes Immunsystem usw.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Grunderkrankungen: Wird ein Gewebe schlecht durchblutet, werden die Zellen nur unzureichend mit Sauerstoff und Nährstoffen versorgt. Abfallprodukte können nicht abtransportiert werden, beeinträchtigt die Heilung</a:t>
            </a:r>
          </a:p>
          <a:p>
            <a:pPr marL="628650" lvl="1" indent="-171450">
              <a:buFontTx/>
              <a:buChar char="-"/>
            </a:pPr>
            <a:r>
              <a:rPr lang="de-DE" baseline="0" dirty="0"/>
              <a:t>Stoffwechselerkrankungen: Diabetes mellitus</a:t>
            </a:r>
          </a:p>
          <a:p>
            <a:pPr marL="628650" lvl="1" indent="-171450">
              <a:buFontTx/>
              <a:buChar char="-"/>
            </a:pPr>
            <a:r>
              <a:rPr lang="de-DE" baseline="0" dirty="0"/>
              <a:t>Durchblutungsstörungen: </a:t>
            </a:r>
            <a:r>
              <a:rPr lang="de-DE" baseline="0" dirty="0" err="1"/>
              <a:t>pAVK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Ernährung: Zu wenig Flüssigkeit, falsche/mangelhafte</a:t>
            </a:r>
            <a:r>
              <a:rPr lang="de-DE" baseline="0" dirty="0"/>
              <a:t> Ernährung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Medikamente: Chemotherapeutika, </a:t>
            </a:r>
            <a:r>
              <a:rPr lang="de-DE" baseline="0" dirty="0" err="1"/>
              <a:t>Antikoagulanzien</a:t>
            </a:r>
            <a:r>
              <a:rPr lang="de-DE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Psychische Verfassung: Schmerzen, Angst, Depression </a:t>
            </a:r>
            <a:r>
              <a:rPr lang="de-DE" baseline="0" dirty="0">
                <a:sym typeface="Wingdings" pitchFamily="2" charset="2"/>
              </a:rPr>
              <a:t> hemmen Kooperation des Pflegeempfängers und hemmen somit den Heilungsprozess</a:t>
            </a:r>
          </a:p>
          <a:p>
            <a:pPr marL="171450" indent="-171450">
              <a:buFontTx/>
              <a:buChar char="-"/>
            </a:pPr>
            <a:r>
              <a:rPr lang="de-DE" baseline="0" dirty="0">
                <a:sym typeface="Wingdings" pitchFamily="2" charset="2"/>
              </a:rPr>
              <a:t>Systemische Infektionen: Bakterien aus der Wunde sind in die Blutbahn gelangt, Infektion weitet sich auf den ganzen Körper aus 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0C75-D3C4-46CC-88A3-63C789B8115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67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Welche </a:t>
            </a:r>
            <a:r>
              <a:rPr lang="de-DE" dirty="0" err="1"/>
              <a:t>Reiniguns</a:t>
            </a:r>
            <a:r>
              <a:rPr lang="de-DE" dirty="0"/>
              <a:t>-</a:t>
            </a:r>
            <a:r>
              <a:rPr lang="de-DE" baseline="0" dirty="0"/>
              <a:t> und Hautdesinfektionsmittel gibt es?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Generell steril, physiologisch, farblos, reizlos sein</a:t>
            </a:r>
          </a:p>
          <a:p>
            <a:pPr marL="171450" indent="-171450">
              <a:buFontTx/>
              <a:buChar char="-"/>
            </a:pPr>
            <a:endParaRPr lang="de-DE" baseline="0" dirty="0"/>
          </a:p>
          <a:p>
            <a:pPr marL="171450" indent="-171450">
              <a:buFontTx/>
              <a:buChar char="-"/>
            </a:pPr>
            <a:r>
              <a:rPr lang="de-DE" baseline="0" dirty="0" err="1"/>
              <a:t>NaCl</a:t>
            </a:r>
            <a:r>
              <a:rPr lang="de-DE" baseline="0" dirty="0"/>
              <a:t>: bei nicht infizierten Wunden. Toll, weil es bringt Natrium, Chlorid, Kalium und Kalzium in die Wunde (direkt nach gebrauch verwerfen, da eine </a:t>
            </a:r>
            <a:r>
              <a:rPr lang="de-DE" baseline="0" dirty="0" err="1"/>
              <a:t>Verkeimung</a:t>
            </a:r>
            <a:r>
              <a:rPr lang="de-DE" baseline="0" dirty="0"/>
              <a:t> nicht ausgeschlossen werden kann)</a:t>
            </a:r>
          </a:p>
          <a:p>
            <a:pPr marL="171450" indent="-171450">
              <a:buFontTx/>
              <a:buChar char="-"/>
            </a:pPr>
            <a:endParaRPr lang="de-DE" baseline="0" dirty="0"/>
          </a:p>
          <a:p>
            <a:pPr marL="171450" indent="-171450">
              <a:buFontTx/>
              <a:buChar char="-"/>
            </a:pPr>
            <a:r>
              <a:rPr lang="de-DE" dirty="0"/>
              <a:t>Längere Verwendbarkeit bei richtiger Entnahme (Verwendbar</a:t>
            </a:r>
            <a:r>
              <a:rPr lang="de-DE" baseline="0" dirty="0"/>
              <a:t> zw. Ein paar Wochen und Monate)</a:t>
            </a:r>
            <a:r>
              <a:rPr lang="de-DE" dirty="0"/>
              <a:t>: Wundspüllösungen (z.B. </a:t>
            </a:r>
            <a:r>
              <a:rPr lang="de-DE" dirty="0" err="1"/>
              <a:t>Prontosan</a:t>
            </a:r>
            <a:r>
              <a:rPr lang="de-DE" dirty="0"/>
              <a:t>, </a:t>
            </a:r>
            <a:r>
              <a:rPr lang="de-DE" dirty="0" err="1"/>
              <a:t>Octenilin</a:t>
            </a:r>
            <a:r>
              <a:rPr lang="de-DE" dirty="0"/>
              <a:t>, </a:t>
            </a:r>
            <a:r>
              <a:rPr lang="de-DE" dirty="0" err="1"/>
              <a:t>Lavasorb</a:t>
            </a:r>
            <a:r>
              <a:rPr lang="de-DE" dirty="0"/>
              <a:t>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Antisptika</a:t>
            </a:r>
            <a:r>
              <a:rPr lang="de-DE" dirty="0"/>
              <a:t>:</a:t>
            </a:r>
            <a:r>
              <a:rPr lang="de-DE" baseline="0" dirty="0"/>
              <a:t> wirken bakterizid, fungizid und </a:t>
            </a:r>
            <a:r>
              <a:rPr lang="de-DE" baseline="0" dirty="0" err="1"/>
              <a:t>viruzid</a:t>
            </a:r>
            <a:r>
              <a:rPr lang="de-DE" baseline="0" dirty="0"/>
              <a:t>, bei infizierten oder kritisch-kolonisierten Wunden (z.B. </a:t>
            </a:r>
            <a:r>
              <a:rPr lang="de-DE" baseline="0" dirty="0" err="1"/>
              <a:t>Octenisept</a:t>
            </a:r>
            <a:r>
              <a:rPr lang="de-DE" baseline="0" dirty="0"/>
              <a:t>, </a:t>
            </a:r>
            <a:r>
              <a:rPr lang="de-DE" baseline="0" dirty="0" err="1"/>
              <a:t>Serasept</a:t>
            </a:r>
            <a:r>
              <a:rPr lang="de-DE" baseline="0" dirty="0"/>
              <a:t>)</a:t>
            </a:r>
          </a:p>
          <a:p>
            <a:pPr marL="171450" indent="-171450">
              <a:buFontTx/>
              <a:buChar char="-"/>
            </a:pPr>
            <a:endParaRPr lang="de-DE" baseline="0" dirty="0"/>
          </a:p>
          <a:p>
            <a:pPr marL="171450" indent="-171450">
              <a:buFontTx/>
              <a:buChar char="-"/>
            </a:pPr>
            <a:r>
              <a:rPr lang="de-DE" baseline="0" dirty="0"/>
              <a:t>Jod: nicht zu empfehlen, da es die Wunde verfärbt (Wunde lässt sich schlechter beurteilen), können allergische Reaktionen auslösen, kontraindiziert bei Schilddrüsenerkrankungen, Schwangerschaft oder Stillzeit (da Jod vom Körper aufgenommen werden kann)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0C75-D3C4-46CC-88A3-63C789B81159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20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Wunde inspizieren:</a:t>
            </a:r>
            <a:r>
              <a:rPr lang="de-DE" baseline="0" dirty="0"/>
              <a:t> </a:t>
            </a:r>
            <a:r>
              <a:rPr lang="de-DE" dirty="0"/>
              <a:t>Was könnten</a:t>
            </a:r>
            <a:r>
              <a:rPr lang="de-DE" baseline="0" dirty="0"/>
              <a:t> Sie sehen?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0C75-D3C4-46CC-88A3-63C789B81159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69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muss</a:t>
            </a:r>
            <a:r>
              <a:rPr lang="de-DE" baseline="0" dirty="0"/>
              <a:t> dokumentiert werden?</a:t>
            </a:r>
          </a:p>
          <a:p>
            <a:r>
              <a:rPr lang="de-DE" baseline="0" dirty="0"/>
              <a:t>Entzündungszeichen, Exsudat, Geruch, Aussehen, Schmerzen etc.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0C75-D3C4-46CC-88A3-63C789B81159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02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5E2A31-227B-42FF-91E2-7F16E4E13A32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050AA5-A122-4430-A8A7-95199B1248BA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2A31-227B-42FF-91E2-7F16E4E13A32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AA5-A122-4430-A8A7-95199B1248B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2A31-227B-42FF-91E2-7F16E4E13A32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AA5-A122-4430-A8A7-95199B1248B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5E2A31-227B-42FF-91E2-7F16E4E13A32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050AA5-A122-4430-A8A7-95199B1248BA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5E2A31-227B-42FF-91E2-7F16E4E13A32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050AA5-A122-4430-A8A7-95199B1248BA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2A31-227B-42FF-91E2-7F16E4E13A32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AA5-A122-4430-A8A7-95199B1248B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2A31-227B-42FF-91E2-7F16E4E13A32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AA5-A122-4430-A8A7-95199B1248BA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5E2A31-227B-42FF-91E2-7F16E4E13A32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050AA5-A122-4430-A8A7-95199B1248B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2A31-227B-42FF-91E2-7F16E4E13A32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0AA5-A122-4430-A8A7-95199B1248B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5E2A31-227B-42FF-91E2-7F16E4E13A32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050AA5-A122-4430-A8A7-95199B1248BA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5E2A31-227B-42FF-91E2-7F16E4E13A32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050AA5-A122-4430-A8A7-95199B1248BA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5E2A31-227B-42FF-91E2-7F16E4E13A32}" type="datetimeFigureOut">
              <a:rPr lang="de-DE" smtClean="0"/>
              <a:t>10.01.2025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050AA5-A122-4430-A8A7-95199B1248B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../../../Das%20Wunder%20der%20Wundheilung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Isabells Blog</a:t>
            </a:r>
            <a:br>
              <a:rPr lang="de-DE" dirty="0"/>
            </a:br>
            <a:r>
              <a:rPr lang="de-DE" dirty="0"/>
              <a:t>chirurgische Wunden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Lernfeld 7 c.10)</a:t>
            </a:r>
          </a:p>
          <a:p>
            <a:endParaRPr lang="de-DE" sz="500" dirty="0"/>
          </a:p>
          <a:p>
            <a:r>
              <a:rPr lang="de-DE" dirty="0"/>
              <a:t>Erstellt von J. Peitz Überarbeitet von S. Loos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5256584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69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Traumatische Wunden- Mechanische Wunden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Je schneller das Geschoss, desto verheerender seine Wirkung im Körper.</a:t>
            </a:r>
          </a:p>
          <a:p>
            <a:r>
              <a:rPr lang="de-DE" dirty="0"/>
              <a:t>Verständlicherweise stehen bei Schusswunden meist tiefere Verletzungen.</a:t>
            </a:r>
          </a:p>
          <a:p>
            <a:endParaRPr lang="de-DE" dirty="0"/>
          </a:p>
        </p:txBody>
      </p:sp>
      <p:pic>
        <p:nvPicPr>
          <p:cNvPr id="4" name="Picture 2" descr="http://e-learning.studmed.unibe.ch/wundversorgung/images/art_schusswun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6668" y="980728"/>
            <a:ext cx="5616624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2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Traumatische Wunden- Mechanische Wunden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Wundgrund ist nicht einsehbar. </a:t>
            </a:r>
          </a:p>
          <a:p>
            <a:r>
              <a:rPr lang="de-DE" dirty="0"/>
              <a:t>In der Tiefe der Wunde bildet sich gerne eine Ansammlung von Blut oder Wundflüssigkeit, die zur Infektion neigt. </a:t>
            </a:r>
          </a:p>
          <a:p>
            <a:r>
              <a:rPr lang="de-DE" dirty="0"/>
              <a:t>Zudem muss immer mit einer Verletzung darunterliegender anatomischer Strukturen gerechnet werden</a:t>
            </a:r>
          </a:p>
        </p:txBody>
      </p:sp>
      <p:pic>
        <p:nvPicPr>
          <p:cNvPr id="4" name="Picture 2" descr="http://e-learning.studmed.unibe.ch/wundversorgung/images/art_stichwun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80728"/>
            <a:ext cx="4387416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95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Traumatische Wunden- Thermische Wunden</a:t>
            </a:r>
          </a:p>
        </p:txBody>
      </p:sp>
      <p:pic>
        <p:nvPicPr>
          <p:cNvPr id="4" name="Picture 2" descr="http://upload.wikimedia.org/wikipedia/commons/thumb/0/0b/Verbrennung1.jpg/220px-Verbrennung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43" y="1511168"/>
            <a:ext cx="2794000" cy="1866900"/>
          </a:xfrm>
          <a:prstGeom prst="rect">
            <a:avLst/>
          </a:prstGeom>
          <a:noFill/>
        </p:spPr>
      </p:pic>
      <p:pic>
        <p:nvPicPr>
          <p:cNvPr id="5" name="Picture 4" descr="http://upload.wikimedia.org/wikipedia/commons/thumb/2/2a/VerbrennungGrad2a.jpg/220px-VerbrennungGrad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304041" cy="2207700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commons/thumb/6/6a/Verbrennung_2grad02.jpg/220px-Verbrennung_2grad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63966"/>
            <a:ext cx="3312368" cy="2454165"/>
          </a:xfrm>
          <a:prstGeom prst="rect">
            <a:avLst/>
          </a:prstGeom>
          <a:noFill/>
        </p:spPr>
      </p:pic>
      <p:pic>
        <p:nvPicPr>
          <p:cNvPr id="7" name="Picture 8" descr="http://upload.wikimedia.org/wikipedia/commons/thumb/d/de/Verbrennung_3gradig01.jpg/220px-Verbrennung_3gradig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5721" y="3956267"/>
            <a:ext cx="2952328" cy="226196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1619672" y="336380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Grad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708445" y="353595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2. Grad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619671" y="6274563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 Grad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72072" y="351620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Grad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708445" y="6285565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4. Grad</a:t>
            </a:r>
          </a:p>
        </p:txBody>
      </p:sp>
    </p:spTree>
    <p:extLst>
      <p:ext uri="{BB962C8B-B14F-4D97-AF65-F5344CB8AC3E}">
        <p14:creationId xmlns:p14="http://schemas.microsoft.com/office/powerpoint/2010/main" val="11980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Traumatische Wunden- chemische Wunden</a:t>
            </a:r>
          </a:p>
        </p:txBody>
      </p:sp>
      <p:pic>
        <p:nvPicPr>
          <p:cNvPr id="4" name="Picture 4" descr="http://upload.wikimedia.org/wikipedia/commons/thumb/0/09/Sodium_hydroxide_burn.png/220px-Sodium_hydroxide_burn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3050624" cy="3841016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115616" y="591867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Verätzung mit Natriumhydroxid </a:t>
            </a:r>
          </a:p>
        </p:txBody>
      </p:sp>
    </p:spTree>
    <p:extLst>
      <p:ext uri="{BB962C8B-B14F-4D97-AF65-F5344CB8AC3E}">
        <p14:creationId xmlns:p14="http://schemas.microsoft.com/office/powerpoint/2010/main" val="198217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Traumatische Wunden- Strahlenwunde</a:t>
            </a:r>
          </a:p>
        </p:txBody>
      </p:sp>
      <p:pic>
        <p:nvPicPr>
          <p:cNvPr id="4" name="Picture 2" descr="http://www.j-schoenen.de/abc-manual/a/Strahlenunfaelle-Dateien/accidents-Dateien/fluorosc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886422" cy="3792624"/>
          </a:xfrm>
          <a:prstGeom prst="rect">
            <a:avLst/>
          </a:prstGeom>
          <a:noFill/>
        </p:spPr>
      </p:pic>
      <p:pic>
        <p:nvPicPr>
          <p:cNvPr id="5" name="Picture 4" descr="http://www.j-schoenen.de/abc-manual/a/Strahlenunfaelle-Dateien/accidents-Dateien/gila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2664296" cy="3610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44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Iatrogene Wunden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Bewusst durch einen Arzt gesetzt</a:t>
            </a:r>
          </a:p>
        </p:txBody>
      </p:sp>
      <p:pic>
        <p:nvPicPr>
          <p:cNvPr id="5" name="Picture 2" descr="http://upload.wikimedia.org/wikipedia/commons/thumb/2/2b/Wound_sewed.jpg/220px-Wound_sew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2453911" cy="2465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0211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Keimbesiedlung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r>
              <a:rPr lang="de-DE" dirty="0"/>
              <a:t>Aseptische Wunden: </a:t>
            </a:r>
          </a:p>
          <a:p>
            <a:pPr lvl="1"/>
            <a:r>
              <a:rPr lang="de-DE" dirty="0"/>
              <a:t>nicht infizierte oder durch geeignete chirurgische Maßnahmen von Verschmutzung / Infektionserregern gereinigte Wunde</a:t>
            </a:r>
          </a:p>
          <a:p>
            <a:endParaRPr lang="de-DE" dirty="0"/>
          </a:p>
          <a:p>
            <a:r>
              <a:rPr lang="de-DE" dirty="0"/>
              <a:t>Septische Wunde</a:t>
            </a:r>
          </a:p>
          <a:p>
            <a:pPr lvl="1"/>
            <a:r>
              <a:rPr lang="de-DE" dirty="0"/>
              <a:t>ist eine Wunde, wenn sie primär (von Anfang an) oder sekundär (später) mit pathogenen Erregern (meist Bakterien)  infiziert worden ist. </a:t>
            </a:r>
          </a:p>
          <a:p>
            <a:pPr lvl="1"/>
            <a:r>
              <a:rPr lang="de-DE" dirty="0"/>
              <a:t>Typische Entzündungszeichen</a:t>
            </a:r>
          </a:p>
          <a:p>
            <a:pPr lvl="1"/>
            <a:r>
              <a:rPr lang="de-DE" dirty="0"/>
              <a:t>Vermehrt trübes, eitriges Exsudat</a:t>
            </a:r>
          </a:p>
          <a:p>
            <a:pPr lvl="1"/>
            <a:r>
              <a:rPr lang="de-DE" dirty="0"/>
              <a:t>Unangenehmer Geruch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1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Begriffsklärung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0" y="1645770"/>
            <a:ext cx="8480942" cy="437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>
            <a:off x="4644008" y="2276872"/>
            <a:ext cx="936104" cy="20162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436096" y="1916832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Wundrand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1763688" y="4797152"/>
            <a:ext cx="244827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88896" y="4968640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Wundgrund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979712" y="5517232"/>
            <a:ext cx="325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Exsudat: Wundflüssigkeit</a:t>
            </a:r>
          </a:p>
        </p:txBody>
      </p:sp>
    </p:spTree>
    <p:extLst>
      <p:ext uri="{BB962C8B-B14F-4D97-AF65-F5344CB8AC3E}">
        <p14:creationId xmlns:p14="http://schemas.microsoft.com/office/powerpoint/2010/main" val="257113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Formen der Wundheilung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Primäre Wundheilung</a:t>
            </a:r>
          </a:p>
          <a:p>
            <a:pPr lvl="1"/>
            <a:r>
              <a:rPr lang="de-DE" dirty="0"/>
              <a:t>Passiert nur, wenn die Wunde sauber, keimfrei und gut durchblutet ist.</a:t>
            </a:r>
          </a:p>
          <a:p>
            <a:pPr lvl="1"/>
            <a:r>
              <a:rPr lang="de-DE" dirty="0"/>
              <a:t>Wundränder sind glatt durchtrennt und eng aneinander liegen, so kann die Wunde gut geklammert oder genäht werden.</a:t>
            </a:r>
          </a:p>
          <a:p>
            <a:r>
              <a:rPr lang="de-DE" dirty="0"/>
              <a:t>Sekundäre Wundheilung</a:t>
            </a:r>
          </a:p>
          <a:p>
            <a:pPr lvl="1"/>
            <a:r>
              <a:rPr lang="de-DE" dirty="0"/>
              <a:t>Wundränder sind weit auseinander, die Wunde ist stark verschmutzt, tief und groß</a:t>
            </a:r>
          </a:p>
          <a:p>
            <a:pPr lvl="1"/>
            <a:r>
              <a:rPr lang="de-DE" dirty="0"/>
              <a:t>Wunde kann nicht geklammert oder genäht werden.</a:t>
            </a:r>
          </a:p>
          <a:p>
            <a:pPr lvl="1"/>
            <a:r>
              <a:rPr lang="de-DE" dirty="0"/>
              <a:t>Wundheilung erfolgt vom Wundgrund nach oben und vom Wundrand zur Mitte hin.</a:t>
            </a:r>
          </a:p>
        </p:txBody>
      </p:sp>
    </p:spTree>
    <p:extLst>
      <p:ext uri="{BB962C8B-B14F-4D97-AF65-F5344CB8AC3E}">
        <p14:creationId xmlns:p14="http://schemas.microsoft.com/office/powerpoint/2010/main" val="142879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Formen der Wundheilung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82738"/>
            <a:ext cx="8064896" cy="502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07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Akute und chronische Wunden</a:t>
            </a:r>
          </a:p>
          <a:p>
            <a:r>
              <a:rPr lang="de-DE" dirty="0"/>
              <a:t>Keimbesiedlung</a:t>
            </a:r>
          </a:p>
          <a:p>
            <a:r>
              <a:rPr lang="de-DE" dirty="0"/>
              <a:t>Prinzipien der Wundheilung</a:t>
            </a:r>
          </a:p>
          <a:p>
            <a:r>
              <a:rPr lang="de-DE" dirty="0"/>
              <a:t>Phasen der Wundheilung</a:t>
            </a:r>
          </a:p>
          <a:p>
            <a:r>
              <a:rPr lang="de-DE" dirty="0"/>
              <a:t>Störfaktoren der Wundheilung</a:t>
            </a:r>
          </a:p>
          <a:p>
            <a:r>
              <a:rPr lang="de-DE" dirty="0"/>
              <a:t>Der Verbandwechsel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290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Wundheilungsphasen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>
                <a:hlinkClick r:id="rId2" action="ppaction://hlinkfile"/>
              </a:rPr>
              <a:t>..\..\Das Wunder der Wundheilung.mp4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5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Wundheilungsphasen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sz="1200" dirty="0"/>
              <a:t>(Quelle: I Care Pflege (2020), 2. Auflage)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" y="1412776"/>
            <a:ext cx="89439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85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Exsudationsphase = Reinigungsphase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Blutgefäße werden zerstört: Wunde blutet und Exsudat tritt aus</a:t>
            </a:r>
          </a:p>
          <a:p>
            <a:r>
              <a:rPr lang="de-DE" dirty="0"/>
              <a:t>Durch das Exsudat werden Fremdkörper und Bakterien ausgeschwemmt</a:t>
            </a:r>
          </a:p>
          <a:p>
            <a:r>
              <a:rPr lang="de-DE" dirty="0"/>
              <a:t>Die Blutgerinnung setzt ein und die Wunde hört auf zu Bluten</a:t>
            </a:r>
          </a:p>
          <a:p>
            <a:r>
              <a:rPr lang="de-DE" dirty="0"/>
              <a:t>Makrophagen (Immunabwehr) dringen in die Wunde ein und entfernen Bakterien, Zelltrümmer oder Fremdkörper</a:t>
            </a:r>
          </a:p>
        </p:txBody>
      </p:sp>
    </p:spTree>
    <p:extLst>
      <p:ext uri="{BB962C8B-B14F-4D97-AF65-F5344CB8AC3E}">
        <p14:creationId xmlns:p14="http://schemas.microsoft.com/office/powerpoint/2010/main" val="34093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Proliferationsphase = Granulationsphase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Bildung (Proliferation) von neuem Gewebe</a:t>
            </a:r>
          </a:p>
          <a:p>
            <a:r>
              <a:rPr lang="de-DE" dirty="0"/>
              <a:t>Bindegewebszellen (</a:t>
            </a:r>
            <a:r>
              <a:rPr lang="de-DE" dirty="0" err="1"/>
              <a:t>Fibroblasen</a:t>
            </a:r>
            <a:r>
              <a:rPr lang="de-DE" dirty="0"/>
              <a:t>) siedeln sich an</a:t>
            </a:r>
          </a:p>
          <a:p>
            <a:r>
              <a:rPr lang="de-DE" dirty="0"/>
              <a:t>Neue Gefäße sprießen in die Wunde ein und neue Endothelzellen lagern sich an.</a:t>
            </a:r>
          </a:p>
          <a:p>
            <a:r>
              <a:rPr lang="de-DE" dirty="0"/>
              <a:t>Das neue, gefäßreiche Granulationsgewebe hat eine tiefrote Farbe und eine </a:t>
            </a:r>
            <a:r>
              <a:rPr lang="de-DE" dirty="0" err="1"/>
              <a:t>feuchtgläzende</a:t>
            </a:r>
            <a:r>
              <a:rPr lang="de-DE" dirty="0"/>
              <a:t>, körnige Oberfläche.</a:t>
            </a:r>
          </a:p>
        </p:txBody>
      </p:sp>
    </p:spTree>
    <p:extLst>
      <p:ext uri="{BB962C8B-B14F-4D97-AF65-F5344CB8AC3E}">
        <p14:creationId xmlns:p14="http://schemas.microsoft.com/office/powerpoint/2010/main" val="38309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Regenerationsphase = </a:t>
            </a:r>
            <a:r>
              <a:rPr lang="de-DE" dirty="0" err="1"/>
              <a:t>Epithelisierungsphase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Fibroblasten</a:t>
            </a:r>
            <a:r>
              <a:rPr lang="de-DE" dirty="0"/>
              <a:t> wandeln sich in </a:t>
            </a:r>
            <a:r>
              <a:rPr lang="de-DE" dirty="0" err="1"/>
              <a:t>Fibrozyten</a:t>
            </a:r>
            <a:r>
              <a:rPr lang="de-DE" dirty="0"/>
              <a:t> um, die ein Zusammenziehen der Oberfläche bewirken.</a:t>
            </a:r>
          </a:p>
          <a:p>
            <a:r>
              <a:rPr lang="de-DE" dirty="0"/>
              <a:t>Anzahl der Gefäße nimmt ab</a:t>
            </a:r>
          </a:p>
          <a:p>
            <a:r>
              <a:rPr lang="de-DE" dirty="0"/>
              <a:t>Vom Wundrand (bei großen Wunden auch von der Wundmitte) überziehen Epithelzellen das Granulationsgewebe.</a:t>
            </a:r>
          </a:p>
          <a:p>
            <a:r>
              <a:rPr lang="de-DE" dirty="0"/>
              <a:t>Die Wunde schließt sich allmählich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4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Störfaktoren der Wundheilung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Welche Störfaktoren der Wundheilung kennen Sie oder können Sie sich vorstellen?</a:t>
            </a:r>
          </a:p>
        </p:txBody>
      </p:sp>
    </p:spTree>
    <p:extLst>
      <p:ext uri="{BB962C8B-B14F-4D97-AF65-F5344CB8AC3E}">
        <p14:creationId xmlns:p14="http://schemas.microsoft.com/office/powerpoint/2010/main" val="1492733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Lokale Störfaktoren der Wundheilung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Von außen einwirkende Störfaktoren:</a:t>
            </a:r>
          </a:p>
          <a:p>
            <a:pPr lvl="1"/>
            <a:r>
              <a:rPr lang="de-DE" dirty="0"/>
              <a:t>Keime</a:t>
            </a:r>
          </a:p>
          <a:p>
            <a:pPr lvl="1"/>
            <a:r>
              <a:rPr lang="de-DE" dirty="0"/>
              <a:t>Fremdkörper</a:t>
            </a:r>
          </a:p>
          <a:p>
            <a:pPr lvl="1"/>
            <a:r>
              <a:rPr lang="de-DE" dirty="0"/>
              <a:t>Ödeme &amp; Hämatome</a:t>
            </a:r>
          </a:p>
          <a:p>
            <a:pPr lvl="1"/>
            <a:r>
              <a:rPr lang="de-DE" dirty="0"/>
              <a:t>Druck oder unzureichende Ruhigstellung</a:t>
            </a:r>
          </a:p>
          <a:p>
            <a:pPr lvl="1"/>
            <a:r>
              <a:rPr lang="de-DE" dirty="0"/>
              <a:t>Austrocknung</a:t>
            </a:r>
          </a:p>
          <a:p>
            <a:pPr lvl="1"/>
            <a:r>
              <a:rPr lang="de-DE" dirty="0"/>
              <a:t>Zu hohe Spannung auf den Wundrändern</a:t>
            </a:r>
          </a:p>
          <a:p>
            <a:pPr lvl="1"/>
            <a:r>
              <a:rPr lang="de-DE" dirty="0" err="1"/>
              <a:t>Nahtdehiszenz</a:t>
            </a:r>
            <a:r>
              <a:rPr lang="de-DE" dirty="0"/>
              <a:t> (wenn eine primär verschlossene Wunde wieder aufplatzt)</a:t>
            </a:r>
          </a:p>
          <a:p>
            <a:pPr lvl="1"/>
            <a:r>
              <a:rPr lang="de-DE" dirty="0"/>
              <a:t>Ungünstige Lokalisation (z.B. im </a:t>
            </a:r>
            <a:r>
              <a:rPr lang="de-DE" dirty="0" err="1"/>
              <a:t>Anusbereich</a:t>
            </a:r>
            <a:r>
              <a:rPr lang="de-DE" dirty="0"/>
              <a:t>: Kontaminationsgefahr! Oder in Gelenknähe: Belastung durch Bewegung)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Systemische Störfaktoren der Wundheilung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Die den gesamten Organismus betreffen:</a:t>
            </a:r>
          </a:p>
          <a:p>
            <a:pPr lvl="1"/>
            <a:r>
              <a:rPr lang="de-DE" dirty="0"/>
              <a:t>Alter</a:t>
            </a:r>
          </a:p>
          <a:p>
            <a:pPr lvl="1"/>
            <a:r>
              <a:rPr lang="de-DE" dirty="0"/>
              <a:t>Allgemeinzustand</a:t>
            </a:r>
          </a:p>
          <a:p>
            <a:pPr lvl="1"/>
            <a:r>
              <a:rPr lang="de-DE" dirty="0"/>
              <a:t>Grunderkrankungen (z.B. Stoffwechselerkrankungen oder </a:t>
            </a:r>
            <a:r>
              <a:rPr lang="de-DE" dirty="0" err="1"/>
              <a:t>Druchblutungsstörungen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Ernährung</a:t>
            </a:r>
          </a:p>
          <a:p>
            <a:pPr lvl="1"/>
            <a:r>
              <a:rPr lang="de-DE" dirty="0"/>
              <a:t>Medikamente</a:t>
            </a:r>
          </a:p>
          <a:p>
            <a:pPr lvl="1"/>
            <a:r>
              <a:rPr lang="de-DE" dirty="0"/>
              <a:t>Psychische Verfassung</a:t>
            </a:r>
          </a:p>
          <a:p>
            <a:pPr lvl="1"/>
            <a:r>
              <a:rPr lang="de-DE" dirty="0"/>
              <a:t>Systemische Infektionen</a:t>
            </a:r>
          </a:p>
        </p:txBody>
      </p:sp>
    </p:spTree>
    <p:extLst>
      <p:ext uri="{BB962C8B-B14F-4D97-AF65-F5344CB8AC3E}">
        <p14:creationId xmlns:p14="http://schemas.microsoft.com/office/powerpoint/2010/main" val="22014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Therapie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Um eine Wunde erfolgreich zu behandeln, müssen also die lokalen und systemischen Faktoren so gut es geht beseitigt werden!</a:t>
            </a:r>
          </a:p>
          <a:p>
            <a:r>
              <a:rPr lang="de-DE" dirty="0"/>
              <a:t>Die Therapie richtet sich nach der Wundphase</a:t>
            </a:r>
          </a:p>
        </p:txBody>
      </p:sp>
    </p:spTree>
    <p:extLst>
      <p:ext uri="{BB962C8B-B14F-4D97-AF65-F5344CB8AC3E}">
        <p14:creationId xmlns:p14="http://schemas.microsoft.com/office/powerpoint/2010/main" val="3512313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Verbandswechsel (VW)- Grundregeln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Jeder Verbandswechsel sollte </a:t>
            </a:r>
            <a:r>
              <a:rPr lang="de-DE" b="1" dirty="0"/>
              <a:t>aseptisch</a:t>
            </a:r>
            <a:r>
              <a:rPr lang="de-DE" dirty="0"/>
              <a:t> sein!!</a:t>
            </a:r>
          </a:p>
          <a:p>
            <a:pPr lvl="1"/>
            <a:r>
              <a:rPr lang="de-DE" dirty="0"/>
              <a:t>HD vor und nach jedem Kontakt mit Pat., vor jeder aseptischen Maßnahme, nach jedem Kontakt mit kontaminierten Substanzen</a:t>
            </a:r>
          </a:p>
          <a:p>
            <a:pPr lvl="1"/>
            <a:r>
              <a:rPr lang="de-DE" dirty="0"/>
              <a:t>Arbeitsfläche desinfizieren</a:t>
            </a:r>
          </a:p>
          <a:p>
            <a:pPr lvl="1"/>
            <a:r>
              <a:rPr lang="de-DE" dirty="0"/>
              <a:t>Lange Haare hochbinden!</a:t>
            </a:r>
          </a:p>
          <a:p>
            <a:pPr lvl="1"/>
            <a:r>
              <a:rPr lang="de-DE" dirty="0"/>
              <a:t>Bei Erkältung oder wenn beim VW viel gesprochen wird: Mund-Schutz tragen!</a:t>
            </a:r>
          </a:p>
          <a:p>
            <a:pPr lvl="1"/>
            <a:r>
              <a:rPr lang="de-DE" dirty="0"/>
              <a:t>Schutzkleidung kann getragen werden</a:t>
            </a:r>
          </a:p>
          <a:p>
            <a:pPr lvl="1"/>
            <a:r>
              <a:rPr lang="de-DE" dirty="0"/>
              <a:t>Non-Touch-Technik </a:t>
            </a:r>
          </a:p>
          <a:p>
            <a:pPr lvl="1"/>
            <a:r>
              <a:rPr lang="de-DE" dirty="0"/>
              <a:t>alles was in die Wunde kommt, muss steril sein!</a:t>
            </a:r>
          </a:p>
          <a:p>
            <a:pPr lvl="1"/>
            <a:r>
              <a:rPr lang="de-DE" dirty="0"/>
              <a:t>Angebrochene Materialien verwerfen (nicht aufbewahren!)</a:t>
            </a:r>
          </a:p>
          <a:p>
            <a:pPr lvl="1"/>
            <a:r>
              <a:rPr lang="de-DE" dirty="0"/>
              <a:t>Bei mehreren Wunden: von </a:t>
            </a:r>
            <a:r>
              <a:rPr lang="de-DE" dirty="0" err="1"/>
              <a:t>keimarm</a:t>
            </a:r>
            <a:r>
              <a:rPr lang="de-DE" dirty="0"/>
              <a:t> zu keimreich (</a:t>
            </a:r>
            <a:r>
              <a:rPr lang="de-DE" dirty="0" err="1"/>
              <a:t>bsp.</a:t>
            </a:r>
            <a:r>
              <a:rPr lang="de-DE" dirty="0"/>
              <a:t> erst aseptische Wunde dann die infizierte Wunde!)</a:t>
            </a:r>
          </a:p>
        </p:txBody>
      </p:sp>
    </p:spTree>
    <p:extLst>
      <p:ext uri="{BB962C8B-B14F-4D97-AF65-F5344CB8AC3E}">
        <p14:creationId xmlns:p14="http://schemas.microsoft.com/office/powerpoint/2010/main" val="37917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Wundarten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660660761"/>
              </p:ext>
            </p:extLst>
          </p:nvPr>
        </p:nvGraphicFramePr>
        <p:xfrm>
          <a:off x="251520" y="1700808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79512" y="2851220"/>
            <a:ext cx="2520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/>
              <a:t>unter fach- und sachgerechter Therapie keine Tendenz zur Heilung. </a:t>
            </a:r>
          </a:p>
          <a:p>
            <a:pPr>
              <a:buFont typeface="Arial" pitchFamily="34" charset="0"/>
              <a:buChar char="•"/>
            </a:pPr>
            <a:endParaRPr lang="de-DE" sz="2000" dirty="0"/>
          </a:p>
          <a:p>
            <a:pPr>
              <a:buFont typeface="Arial" pitchFamily="34" charset="0"/>
              <a:buChar char="•"/>
            </a:pPr>
            <a:r>
              <a:rPr lang="de-DE" sz="2000" dirty="0"/>
              <a:t>Grund: schwerwiegende Grunderkrankung, beeinflussende Störfaktoren</a:t>
            </a:r>
          </a:p>
        </p:txBody>
      </p:sp>
      <p:sp>
        <p:nvSpPr>
          <p:cNvPr id="6" name="Rechteck 5"/>
          <p:cNvSpPr/>
          <p:nvPr/>
        </p:nvSpPr>
        <p:spPr>
          <a:xfrm>
            <a:off x="3131840" y="2927072"/>
            <a:ext cx="2664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/>
              <a:t>Mechanische Wunden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/>
              <a:t>Thermische Wunden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/>
              <a:t>Chemische Wunden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/>
              <a:t>Strahlenwunden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12160" y="2851220"/>
            <a:ext cx="27363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/>
              <a:t>operative Eingriffe 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/>
              <a:t>und/oder diagnostische bzw. </a:t>
            </a:r>
          </a:p>
          <a:p>
            <a:r>
              <a:rPr lang="de-DE" sz="2000" dirty="0"/>
              <a:t>therapeutische Zwecke </a:t>
            </a:r>
          </a:p>
          <a:p>
            <a:endParaRPr lang="de-DE" sz="2000" dirty="0"/>
          </a:p>
          <a:p>
            <a:r>
              <a:rPr lang="de-DE" sz="2000" dirty="0"/>
              <a:t>z. B. Inzisionen, Punktionen, Gewebeentnahme (Spalthaut) und Laserbehandlung.</a:t>
            </a:r>
          </a:p>
        </p:txBody>
      </p:sp>
    </p:spTree>
    <p:extLst>
      <p:ext uri="{BB962C8B-B14F-4D97-AF65-F5344CB8AC3E}">
        <p14:creationId xmlns:p14="http://schemas.microsoft.com/office/powerpoint/2010/main" val="20304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Non-Touch-Technik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Non-Touch= keine Berührung</a:t>
            </a:r>
          </a:p>
          <a:p>
            <a:r>
              <a:rPr lang="de-DE" dirty="0"/>
              <a:t>Berührung der Wund nur mit sterilen Instrumenten oder mit sterilen Handschuhen!</a:t>
            </a:r>
          </a:p>
          <a:p>
            <a:r>
              <a:rPr lang="de-DE" dirty="0"/>
              <a:t>Man kann auswählen:</a:t>
            </a:r>
          </a:p>
          <a:p>
            <a:pPr lvl="1"/>
            <a:r>
              <a:rPr lang="de-DE" dirty="0" err="1"/>
              <a:t>Unsterile</a:t>
            </a:r>
            <a:r>
              <a:rPr lang="de-DE" dirty="0"/>
              <a:t> Handschuhe anziehen und mit steriler Pinzette arbeiten</a:t>
            </a:r>
          </a:p>
          <a:p>
            <a:pPr lvl="1"/>
            <a:r>
              <a:rPr lang="de-DE" dirty="0"/>
              <a:t>Nur mit sterilen Handschuhen arbeiten</a:t>
            </a:r>
          </a:p>
        </p:txBody>
      </p:sp>
    </p:spTree>
    <p:extLst>
      <p:ext uri="{BB962C8B-B14F-4D97-AF65-F5344CB8AC3E}">
        <p14:creationId xmlns:p14="http://schemas.microsoft.com/office/powerpoint/2010/main" val="11355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Vorbereitung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Pat. Informieren (ggf. vorher ein Schmerzmittel geben)</a:t>
            </a:r>
          </a:p>
          <a:p>
            <a:r>
              <a:rPr lang="de-DE" dirty="0"/>
              <a:t>Benötigte Materialien auf einem Tablett vorbereiten oder ein Verbandwagen mit ins Zimmer nehmen (vorher Wischdesinfektion über Arbeitsflächen) </a:t>
            </a:r>
          </a:p>
          <a:p>
            <a:r>
              <a:rPr lang="de-DE" dirty="0"/>
              <a:t>Materialien:</a:t>
            </a:r>
          </a:p>
          <a:p>
            <a:pPr lvl="1"/>
            <a:r>
              <a:rPr lang="de-DE" dirty="0"/>
              <a:t>Händedesinfektionsmittel</a:t>
            </a:r>
          </a:p>
          <a:p>
            <a:pPr lvl="1"/>
            <a:r>
              <a:rPr lang="de-DE" dirty="0" err="1"/>
              <a:t>Unsterile</a:t>
            </a:r>
            <a:r>
              <a:rPr lang="de-DE" dirty="0"/>
              <a:t> Handschuhe</a:t>
            </a:r>
          </a:p>
          <a:p>
            <a:pPr lvl="1"/>
            <a:r>
              <a:rPr lang="de-DE" dirty="0"/>
              <a:t>Sterile Kompressen</a:t>
            </a:r>
          </a:p>
          <a:p>
            <a:pPr lvl="1"/>
            <a:r>
              <a:rPr lang="de-DE" dirty="0"/>
              <a:t>Sterile Pinzetten</a:t>
            </a:r>
          </a:p>
          <a:p>
            <a:pPr lvl="1"/>
            <a:r>
              <a:rPr lang="de-DE" dirty="0"/>
              <a:t>Mundschutz oder Schutzkleidung</a:t>
            </a:r>
          </a:p>
          <a:p>
            <a:pPr lvl="1"/>
            <a:r>
              <a:rPr lang="de-DE" dirty="0"/>
              <a:t>Verbandsmaterial</a:t>
            </a:r>
          </a:p>
          <a:p>
            <a:pPr lvl="1"/>
            <a:r>
              <a:rPr lang="de-DE" dirty="0" err="1"/>
              <a:t>Reinigungs</a:t>
            </a:r>
            <a:r>
              <a:rPr lang="de-DE" dirty="0"/>
              <a:t>/Hautdesinfektionsmittel</a:t>
            </a:r>
          </a:p>
          <a:p>
            <a:pPr lvl="1"/>
            <a:r>
              <a:rPr lang="de-DE" dirty="0"/>
              <a:t>Fixiermaterialien, Schere</a:t>
            </a:r>
          </a:p>
          <a:p>
            <a:pPr lvl="1"/>
            <a:r>
              <a:rPr lang="de-DE" dirty="0"/>
              <a:t>Abwurfbehälter</a:t>
            </a:r>
          </a:p>
          <a:p>
            <a:pPr lvl="1"/>
            <a:r>
              <a:rPr lang="de-DE" dirty="0"/>
              <a:t>Bettschutz (z.B. </a:t>
            </a:r>
            <a:r>
              <a:rPr lang="de-DE" dirty="0" err="1"/>
              <a:t>Moltexunterlagen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56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Durchführung: VW bei primär heilenden wunden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HD, </a:t>
            </a:r>
            <a:r>
              <a:rPr lang="de-DE" dirty="0" err="1"/>
              <a:t>Unsterile</a:t>
            </a:r>
            <a:r>
              <a:rPr lang="de-DE" dirty="0"/>
              <a:t> Handschuhe anziehen</a:t>
            </a:r>
          </a:p>
          <a:p>
            <a:r>
              <a:rPr lang="de-DE" dirty="0"/>
              <a:t>Alten Verband entfernen und verwerfen, </a:t>
            </a:r>
          </a:p>
          <a:p>
            <a:r>
              <a:rPr lang="de-DE" dirty="0"/>
              <a:t>Alte Handschuhe ausziehen, HD</a:t>
            </a:r>
          </a:p>
          <a:p>
            <a:r>
              <a:rPr lang="de-DE" dirty="0"/>
              <a:t>Wunde inspizieren</a:t>
            </a:r>
          </a:p>
          <a:p>
            <a:r>
              <a:rPr lang="de-DE" dirty="0"/>
              <a:t>Neue </a:t>
            </a:r>
            <a:r>
              <a:rPr lang="de-DE" dirty="0" err="1"/>
              <a:t>unsterile</a:t>
            </a:r>
            <a:r>
              <a:rPr lang="de-DE" dirty="0"/>
              <a:t> Handschuhe anziehen</a:t>
            </a:r>
          </a:p>
          <a:p>
            <a:r>
              <a:rPr lang="de-DE" dirty="0"/>
              <a:t>Wunde desinfizieren (Einwirkzeit beachten)</a:t>
            </a:r>
          </a:p>
          <a:p>
            <a:r>
              <a:rPr lang="de-DE" dirty="0"/>
              <a:t>Sterile Kompressen öffnen und bereitlegen</a:t>
            </a:r>
          </a:p>
          <a:p>
            <a:r>
              <a:rPr lang="de-DE" dirty="0"/>
              <a:t>Sterile Pinzette nehmen und sterile Kompresse aufnehmen</a:t>
            </a:r>
          </a:p>
          <a:p>
            <a:r>
              <a:rPr lang="de-DE" dirty="0"/>
              <a:t>Pro Wischgang neue Kompresse</a:t>
            </a:r>
          </a:p>
          <a:p>
            <a:r>
              <a:rPr lang="de-DE" dirty="0"/>
              <a:t>Anschließend neuen Pflasterverband aufbringen</a:t>
            </a:r>
          </a:p>
          <a:p>
            <a:r>
              <a:rPr lang="de-DE" dirty="0"/>
              <a:t>Ggf. Klammern/Fäden ziehen (nach ärztl. Anordnung)</a:t>
            </a:r>
          </a:p>
          <a:p>
            <a:r>
              <a:rPr lang="de-DE" dirty="0"/>
              <a:t>Handschuhe entsorgen, HD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5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Nachbereitung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Pat. Angenehm betten</a:t>
            </a:r>
          </a:p>
          <a:p>
            <a:r>
              <a:rPr lang="de-DE" dirty="0"/>
              <a:t>Materialien fachgerecht entsorgen</a:t>
            </a:r>
          </a:p>
          <a:p>
            <a:r>
              <a:rPr lang="de-DE" dirty="0"/>
              <a:t>Über Arbeitsflächen Wischdesinfektion</a:t>
            </a:r>
          </a:p>
          <a:p>
            <a:r>
              <a:rPr lang="de-DE" dirty="0"/>
              <a:t>Dokumentation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7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I </a:t>
            </a:r>
            <a:r>
              <a:rPr lang="de-DE" dirty="0" err="1"/>
              <a:t>care</a:t>
            </a:r>
            <a:r>
              <a:rPr lang="de-DE" dirty="0"/>
              <a:t>- Pflege (2020), 2. Auflage, Kap. 28 „Wundmanagement“</a:t>
            </a:r>
          </a:p>
        </p:txBody>
      </p:sp>
    </p:spTree>
    <p:extLst>
      <p:ext uri="{BB962C8B-B14F-4D97-AF65-F5344CB8AC3E}">
        <p14:creationId xmlns:p14="http://schemas.microsoft.com/office/powerpoint/2010/main" val="33735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Traumatische Wunden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Durch äußere Gewalteinwirkung, sogenannten Traumen</a:t>
            </a:r>
          </a:p>
          <a:p>
            <a:pPr lvl="1"/>
            <a:r>
              <a:rPr lang="de-DE" dirty="0"/>
              <a:t>Mechanische Wunden</a:t>
            </a:r>
          </a:p>
          <a:p>
            <a:pPr lvl="2"/>
            <a:r>
              <a:rPr lang="de-DE" dirty="0"/>
              <a:t>Schnittwunden, Stichwunden, Bisswunden, Schusswunden oder Schürfwunden</a:t>
            </a:r>
          </a:p>
          <a:p>
            <a:pPr lvl="1"/>
            <a:r>
              <a:rPr lang="de-DE" dirty="0"/>
              <a:t>Thermische Wunden</a:t>
            </a:r>
          </a:p>
          <a:p>
            <a:pPr lvl="2"/>
            <a:r>
              <a:rPr lang="de-DE" dirty="0"/>
              <a:t>Verbrennung</a:t>
            </a:r>
          </a:p>
          <a:p>
            <a:pPr lvl="1"/>
            <a:r>
              <a:rPr lang="de-DE" dirty="0"/>
              <a:t>chemische Wunden</a:t>
            </a:r>
          </a:p>
          <a:p>
            <a:pPr lvl="2"/>
            <a:r>
              <a:rPr lang="de-DE" dirty="0"/>
              <a:t>Verätzungen</a:t>
            </a:r>
          </a:p>
          <a:p>
            <a:pPr lvl="1"/>
            <a:r>
              <a:rPr lang="de-DE" dirty="0"/>
              <a:t>physikalische Wunden</a:t>
            </a:r>
          </a:p>
          <a:p>
            <a:pPr lvl="2"/>
            <a:r>
              <a:rPr lang="de-DE" dirty="0"/>
              <a:t>Elektrizität</a:t>
            </a:r>
          </a:p>
          <a:p>
            <a:pPr lvl="1"/>
            <a:r>
              <a:rPr lang="de-DE" dirty="0"/>
              <a:t>Strahlenwunden</a:t>
            </a:r>
          </a:p>
          <a:p>
            <a:pPr lvl="2"/>
            <a:r>
              <a:rPr lang="de-DE" dirty="0"/>
              <a:t>Radioaktive Strahlung, starke UV-Strahlen</a:t>
            </a:r>
          </a:p>
        </p:txBody>
      </p:sp>
    </p:spTree>
    <p:extLst>
      <p:ext uri="{BB962C8B-B14F-4D97-AF65-F5344CB8AC3E}">
        <p14:creationId xmlns:p14="http://schemas.microsoft.com/office/powerpoint/2010/main" val="20420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Traumatische Wunden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Achtung, ein paar Bilder….</a:t>
            </a:r>
          </a:p>
        </p:txBody>
      </p:sp>
    </p:spTree>
    <p:extLst>
      <p:ext uri="{BB962C8B-B14F-4D97-AF65-F5344CB8AC3E}">
        <p14:creationId xmlns:p14="http://schemas.microsoft.com/office/powerpoint/2010/main" val="294607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Traumatische Wunden- Mechanische Wunden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Entstehen bei Abschürfungen der oberflächlichen Hautschichten. </a:t>
            </a:r>
          </a:p>
          <a:p>
            <a:r>
              <a:rPr lang="de-DE" dirty="0"/>
              <a:t>Das Kennzeichen ist die diffuse, anfänglich punktförmige, oberflächliche Sickerblutung.</a:t>
            </a:r>
          </a:p>
          <a:p>
            <a:endParaRPr lang="de-DE" dirty="0"/>
          </a:p>
        </p:txBody>
      </p:sp>
      <p:pic>
        <p:nvPicPr>
          <p:cNvPr id="4" name="Picture 2" descr="http://e-learning.studmed.unibe.ch/wundversorgung/images/art_schuerfwun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5715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099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Traumatische Wunden- Mechanische Wunden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Schnittwunden haben glatte Schnittränder (die chirurgische Inzision ist eine klassische Schnittwunde).</a:t>
            </a:r>
          </a:p>
          <a:p>
            <a:endParaRPr lang="de-DE" dirty="0"/>
          </a:p>
        </p:txBody>
      </p:sp>
      <p:pic>
        <p:nvPicPr>
          <p:cNvPr id="4" name="Picture 2" descr="http://e-learning.studmed.unibe.ch/wundversorgung/images/art_schnittwun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5715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23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Traumatische Wunden- Mechanische Wunden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Häufigste Verletzung. </a:t>
            </a:r>
          </a:p>
          <a:p>
            <a:r>
              <a:rPr lang="de-DE" dirty="0"/>
              <a:t>Durch Traumatisierung eines Körperteils mit mehr oder weniger stumpfen Gegenständen werden Haut und Subkutis kurzfristig überdehnt und zerrissen.</a:t>
            </a:r>
          </a:p>
          <a:p>
            <a:r>
              <a:rPr lang="de-DE" dirty="0"/>
              <a:t>unregelmäßig gezackte Wundränder </a:t>
            </a:r>
          </a:p>
          <a:p>
            <a:r>
              <a:rPr lang="de-DE" dirty="0"/>
              <a:t>Je nach Ausprägung muss der Wundrand vor dessen Verschluss angefrischt werden. </a:t>
            </a:r>
          </a:p>
        </p:txBody>
      </p:sp>
      <p:pic>
        <p:nvPicPr>
          <p:cNvPr id="5" name="Picture 2" descr="http://e-learning.studmed.unibe.ch/wundversorgung/images/art_rissquetschwun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680520" cy="3120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Traumatische Wunden- Mechanische Wunden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Bissverletzungen resultieren in Schürf-, Stich- oder Riss-Quetschwunden. </a:t>
            </a:r>
          </a:p>
          <a:p>
            <a:r>
              <a:rPr lang="de-DE" dirty="0"/>
              <a:t>Das besondere an der Bissverletzung ist die starke Schädigung des Gewebes, kombiniert mit der ausgeprägten Besiedlung hoch pathogener Keime.</a:t>
            </a:r>
          </a:p>
          <a:p>
            <a:endParaRPr lang="de-DE" dirty="0"/>
          </a:p>
        </p:txBody>
      </p:sp>
      <p:pic>
        <p:nvPicPr>
          <p:cNvPr id="4" name="Picture 2" descr="http://e-learning.studmed.unibe.ch/wundversorgung/images/art_bisswun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5715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954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C4A3D47436234DBF7B5475DA1C2184" ma:contentTypeVersion="22" ma:contentTypeDescription="Ein neues Dokument erstellen." ma:contentTypeScope="" ma:versionID="d365949c8a6234257390fa4267b5c6ac">
  <xsd:schema xmlns:xsd="http://www.w3.org/2001/XMLSchema" xmlns:xs="http://www.w3.org/2001/XMLSchema" xmlns:p="http://schemas.microsoft.com/office/2006/metadata/properties" xmlns:ns2="ec1d31f7-58ab-46bc-987d-a2ea4ed3717d" xmlns:ns3="342e510c-88d4-4c91-a2db-5bfd54197961" targetNamespace="http://schemas.microsoft.com/office/2006/metadata/properties" ma:root="true" ma:fieldsID="ee55276a19cdd655bfcbbba6f0b40bd9" ns2:_="" ns3:_="">
    <xsd:import namespace="ec1d31f7-58ab-46bc-987d-a2ea4ed3717d"/>
    <xsd:import namespace="342e510c-88d4-4c91-a2db-5bfd541979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Speicherdatum" minOccurs="0"/>
                <xsd:element ref="ns2:Bearbeiteri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d31f7-58ab-46bc-987d-a2ea4ed37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Status Unterschrift" ma:internalName="Status_x0020_Unterschrift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fb344aea-e791-4b89-a537-56b75677d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peicherdatum" ma:index="25" nillable="true" ma:displayName="Speicherdatum" ma:format="DateOnly" ma:internalName="Speicherdatum">
      <xsd:simpleType>
        <xsd:restriction base="dms:DateTime"/>
      </xsd:simpleType>
    </xsd:element>
    <xsd:element name="Bearbeiterin" ma:index="26" nillable="true" ma:displayName="Bearbeiterin" ma:format="Dropdown" ma:list="UserInfo" ma:SharePointGroup="0" ma:internalName="Bearbeiteri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e510c-88d4-4c91-a2db-5bfd5419796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d318b06-8d25-4163-8a57-40b17c77a8f8}" ma:internalName="TaxCatchAll" ma:showField="CatchAllData" ma:web="342e510c-88d4-4c91-a2db-5bfd541979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c1d31f7-58ab-46bc-987d-a2ea4ed3717d" xsi:nil="true"/>
    <TaxCatchAll xmlns="342e510c-88d4-4c91-a2db-5bfd54197961" xsi:nil="true"/>
    <Bearbeiterin xmlns="ec1d31f7-58ab-46bc-987d-a2ea4ed3717d">
      <UserInfo>
        <DisplayName/>
        <AccountId xsi:nil="true"/>
        <AccountType/>
      </UserInfo>
    </Bearbeiterin>
    <lcf76f155ced4ddcb4097134ff3c332f xmlns="ec1d31f7-58ab-46bc-987d-a2ea4ed3717d">
      <Terms xmlns="http://schemas.microsoft.com/office/infopath/2007/PartnerControls"/>
    </lcf76f155ced4ddcb4097134ff3c332f>
    <Speicherdatum xmlns="ec1d31f7-58ab-46bc-987d-a2ea4ed3717d" xsi:nil="true"/>
  </documentManagement>
</p:properties>
</file>

<file path=customXml/itemProps1.xml><?xml version="1.0" encoding="utf-8"?>
<ds:datastoreItem xmlns:ds="http://schemas.openxmlformats.org/officeDocument/2006/customXml" ds:itemID="{9C81325C-5F67-4205-8450-4EFE8630B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d31f7-58ab-46bc-987d-a2ea4ed3717d"/>
    <ds:schemaRef ds:uri="342e510c-88d4-4c91-a2db-5bfd541979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43876C-09EC-4CE5-ADCA-29223D91AF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F49935-14B0-4782-80FE-832C091517D9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ec1d31f7-58ab-46bc-987d-a2ea4ed3717d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342e510c-88d4-4c91-a2db-5bfd54197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1454</Words>
  <Application>Microsoft Office PowerPoint</Application>
  <PresentationFormat>Bildschirmpräsentation (4:3)</PresentationFormat>
  <Paragraphs>292</Paragraphs>
  <Slides>34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Schoolbook</vt:lpstr>
      <vt:lpstr>Wingdings</vt:lpstr>
      <vt:lpstr>Wingdings 2</vt:lpstr>
      <vt:lpstr>Nereus</vt:lpstr>
      <vt:lpstr>Isabells Blog chirurgische Wunden</vt:lpstr>
      <vt:lpstr>Übersicht</vt:lpstr>
      <vt:lpstr>Wundarten</vt:lpstr>
      <vt:lpstr>Traumatische Wunden</vt:lpstr>
      <vt:lpstr>Traumatische Wunden </vt:lpstr>
      <vt:lpstr>Traumatische Wunden- Mechanische Wunden</vt:lpstr>
      <vt:lpstr>Traumatische Wunden- Mechanische Wunden</vt:lpstr>
      <vt:lpstr>Traumatische Wunden- Mechanische Wunden</vt:lpstr>
      <vt:lpstr>Traumatische Wunden- Mechanische Wunden</vt:lpstr>
      <vt:lpstr>Traumatische Wunden- Mechanische Wunden</vt:lpstr>
      <vt:lpstr>Traumatische Wunden- Mechanische Wunden</vt:lpstr>
      <vt:lpstr>Traumatische Wunden- Thermische Wunden</vt:lpstr>
      <vt:lpstr>Traumatische Wunden- chemische Wunden</vt:lpstr>
      <vt:lpstr>Traumatische Wunden- Strahlenwunde</vt:lpstr>
      <vt:lpstr>Iatrogene Wunden</vt:lpstr>
      <vt:lpstr>Keimbesiedlung</vt:lpstr>
      <vt:lpstr>Begriffsklärung</vt:lpstr>
      <vt:lpstr>Formen der Wundheilung</vt:lpstr>
      <vt:lpstr>Formen der Wundheilung</vt:lpstr>
      <vt:lpstr>Wundheilungsphasen</vt:lpstr>
      <vt:lpstr>Wundheilungsphasen</vt:lpstr>
      <vt:lpstr>Exsudationsphase = Reinigungsphase</vt:lpstr>
      <vt:lpstr>Proliferationsphase = Granulationsphase</vt:lpstr>
      <vt:lpstr>Regenerationsphase = Epithelisierungsphase</vt:lpstr>
      <vt:lpstr>Störfaktoren der Wundheilung</vt:lpstr>
      <vt:lpstr>Lokale Störfaktoren der Wundheilung</vt:lpstr>
      <vt:lpstr>Systemische Störfaktoren der Wundheilung</vt:lpstr>
      <vt:lpstr>Therapie</vt:lpstr>
      <vt:lpstr>Verbandswechsel (VW)- Grundregeln</vt:lpstr>
      <vt:lpstr>Non-Touch-Technik</vt:lpstr>
      <vt:lpstr>Vorbereitung</vt:lpstr>
      <vt:lpstr>Durchführung: VW bei primär heilenden wunden</vt:lpstr>
      <vt:lpstr>Nachbereitung</vt:lpstr>
      <vt:lpstr>Quelle: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Versorgung chirurgischer Wunden</dc:title>
  <dc:creator>Johanna Peitz</dc:creator>
  <cp:lastModifiedBy>Stephanie Loos</cp:lastModifiedBy>
  <cp:revision>33</cp:revision>
  <dcterms:created xsi:type="dcterms:W3CDTF">2020-11-02T14:45:18Z</dcterms:created>
  <dcterms:modified xsi:type="dcterms:W3CDTF">2025-01-10T22:11:26Z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0x01010028C4A3D47436234DBF7B5475DA1C2184</vt:lpwstr>
  </property>
  <property fmtid="{D5CDD505-2E9C-101B-9397-08002B2CF9AE}" pid="3" name="MediaServiceImageTags">
    <vt:lpwstr/>
  </property>
  <property fmtid="{D5CDD505-2E9C-101B-9397-08002B2CF9AE}" pid="4" name="Typus">
    <vt:lpwstr>Auswahl 1</vt:lpwstr>
  </property>
</Properties>
</file>