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4"/>
  </p:sldMasterIdLst>
  <p:notesMasterIdLst>
    <p:notesMasterId r:id="rId13"/>
  </p:notesMasterIdLst>
  <p:sldIdLst>
    <p:sldId id="256" r:id="rId5"/>
    <p:sldId id="257" r:id="rId6"/>
    <p:sldId id="279" r:id="rId7"/>
    <p:sldId id="258" r:id="rId8"/>
    <p:sldId id="280" r:id="rId9"/>
    <p:sldId id="276" r:id="rId10"/>
    <p:sldId id="260" r:id="rId11"/>
    <p:sldId id="277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82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8BD61-7D53-401D-AAB4-BF2C00CE68AB}" v="19" dt="2026-01-12T08:46:29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ike Buse" userId="669e62cd-9dc5-439c-8a05-84fe62371254" providerId="ADAL" clId="{E3BD4B68-E1C9-4AAA-ABF2-FEC57482A2C1}"/>
    <pc:docChg chg="undo custSel addSld delSld modSld">
      <pc:chgData name="Mareike Buse" userId="669e62cd-9dc5-439c-8a05-84fe62371254" providerId="ADAL" clId="{E3BD4B68-E1C9-4AAA-ABF2-FEC57482A2C1}" dt="2026-01-12T08:46:29.705" v="856"/>
      <pc:docMkLst>
        <pc:docMk/>
      </pc:docMkLst>
      <pc:sldChg chg="addSp modSp mod modAnim">
        <pc:chgData name="Mareike Buse" userId="669e62cd-9dc5-439c-8a05-84fe62371254" providerId="ADAL" clId="{E3BD4B68-E1C9-4AAA-ABF2-FEC57482A2C1}" dt="2026-01-12T08:43:20.018" v="826" actId="1076"/>
        <pc:sldMkLst>
          <pc:docMk/>
          <pc:sldMk cId="1827257523" sldId="256"/>
        </pc:sldMkLst>
        <pc:spChg chg="add mod">
          <ac:chgData name="Mareike Buse" userId="669e62cd-9dc5-439c-8a05-84fe62371254" providerId="ADAL" clId="{E3BD4B68-E1C9-4AAA-ABF2-FEC57482A2C1}" dt="2026-01-12T08:43:20.018" v="826" actId="1076"/>
          <ac:spMkLst>
            <pc:docMk/>
            <pc:sldMk cId="1827257523" sldId="256"/>
            <ac:spMk id="5" creationId="{0AD4177C-8F6E-9803-9BF1-19935D6A4C9A}"/>
          </ac:spMkLst>
        </pc:spChg>
        <pc:picChg chg="add mod">
          <ac:chgData name="Mareike Buse" userId="669e62cd-9dc5-439c-8a05-84fe62371254" providerId="ADAL" clId="{E3BD4B68-E1C9-4AAA-ABF2-FEC57482A2C1}" dt="2026-01-12T08:43:17.432" v="825" actId="14100"/>
          <ac:picMkLst>
            <pc:docMk/>
            <pc:sldMk cId="1827257523" sldId="256"/>
            <ac:picMk id="4" creationId="{0C48E337-AF4C-8804-9B7C-7FC8A5810F83}"/>
          </ac:picMkLst>
        </pc:picChg>
      </pc:sldChg>
      <pc:sldChg chg="addSp modSp mod modAnim">
        <pc:chgData name="Mareike Buse" userId="669e62cd-9dc5-439c-8a05-84fe62371254" providerId="ADAL" clId="{E3BD4B68-E1C9-4AAA-ABF2-FEC57482A2C1}" dt="2026-01-12T08:43:24.055" v="827" actId="14100"/>
        <pc:sldMkLst>
          <pc:docMk/>
          <pc:sldMk cId="3612890551" sldId="257"/>
        </pc:sldMkLst>
        <pc:picChg chg="add mod">
          <ac:chgData name="Mareike Buse" userId="669e62cd-9dc5-439c-8a05-84fe62371254" providerId="ADAL" clId="{E3BD4B68-E1C9-4AAA-ABF2-FEC57482A2C1}" dt="2026-01-12T08:43:24.055" v="827" actId="14100"/>
          <ac:picMkLst>
            <pc:docMk/>
            <pc:sldMk cId="3612890551" sldId="257"/>
            <ac:picMk id="4" creationId="{E939D994-F0F7-642E-EC9E-BDAAE632F53B}"/>
          </ac:picMkLst>
        </pc:picChg>
      </pc:sldChg>
      <pc:sldChg chg="addSp modSp mod modAnim">
        <pc:chgData name="Mareike Buse" userId="669e62cd-9dc5-439c-8a05-84fe62371254" providerId="ADAL" clId="{E3BD4B68-E1C9-4AAA-ABF2-FEC57482A2C1}" dt="2026-01-12T08:44:05.127" v="836"/>
        <pc:sldMkLst>
          <pc:docMk/>
          <pc:sldMk cId="2101881721" sldId="258"/>
        </pc:sldMkLst>
        <pc:picChg chg="add mod">
          <ac:chgData name="Mareike Buse" userId="669e62cd-9dc5-439c-8a05-84fe62371254" providerId="ADAL" clId="{E3BD4B68-E1C9-4AAA-ABF2-FEC57482A2C1}" dt="2026-01-12T08:44:05.127" v="836"/>
          <ac:picMkLst>
            <pc:docMk/>
            <pc:sldMk cId="2101881721" sldId="258"/>
            <ac:picMk id="4" creationId="{5B17E135-938F-0D5C-0A5A-1428EB434785}"/>
          </ac:picMkLst>
        </pc:picChg>
      </pc:sldChg>
      <pc:sldChg chg="addSp modSp mod modAnim">
        <pc:chgData name="Mareike Buse" userId="669e62cd-9dc5-439c-8a05-84fe62371254" providerId="ADAL" clId="{E3BD4B68-E1C9-4AAA-ABF2-FEC57482A2C1}" dt="2026-01-12T08:45:28.361" v="849"/>
        <pc:sldMkLst>
          <pc:docMk/>
          <pc:sldMk cId="1302391119" sldId="260"/>
        </pc:sldMkLst>
        <pc:picChg chg="add mod">
          <ac:chgData name="Mareike Buse" userId="669e62cd-9dc5-439c-8a05-84fe62371254" providerId="ADAL" clId="{E3BD4B68-E1C9-4AAA-ABF2-FEC57482A2C1}" dt="2026-01-12T08:45:28.361" v="849"/>
          <ac:picMkLst>
            <pc:docMk/>
            <pc:sldMk cId="1302391119" sldId="260"/>
            <ac:picMk id="4" creationId="{97F67F46-1BE0-0BD7-9EB2-8BD899BBCD31}"/>
          </ac:picMkLst>
        </pc:picChg>
      </pc:sldChg>
      <pc:sldChg chg="del">
        <pc:chgData name="Mareike Buse" userId="669e62cd-9dc5-439c-8a05-84fe62371254" providerId="ADAL" clId="{E3BD4B68-E1C9-4AAA-ABF2-FEC57482A2C1}" dt="2026-01-12T08:19:46.986" v="796" actId="2696"/>
        <pc:sldMkLst>
          <pc:docMk/>
          <pc:sldMk cId="3339896421" sldId="262"/>
        </pc:sldMkLst>
      </pc:sldChg>
      <pc:sldChg chg="del">
        <pc:chgData name="Mareike Buse" userId="669e62cd-9dc5-439c-8a05-84fe62371254" providerId="ADAL" clId="{E3BD4B68-E1C9-4AAA-ABF2-FEC57482A2C1}" dt="2026-01-12T08:19:39.609" v="794" actId="2696"/>
        <pc:sldMkLst>
          <pc:docMk/>
          <pc:sldMk cId="3102648797" sldId="267"/>
        </pc:sldMkLst>
      </pc:sldChg>
      <pc:sldChg chg="del">
        <pc:chgData name="Mareike Buse" userId="669e62cd-9dc5-439c-8a05-84fe62371254" providerId="ADAL" clId="{E3BD4B68-E1C9-4AAA-ABF2-FEC57482A2C1}" dt="2026-01-12T08:19:32.905" v="792" actId="2696"/>
        <pc:sldMkLst>
          <pc:docMk/>
          <pc:sldMk cId="3432363795" sldId="268"/>
        </pc:sldMkLst>
      </pc:sldChg>
      <pc:sldChg chg="del">
        <pc:chgData name="Mareike Buse" userId="669e62cd-9dc5-439c-8a05-84fe62371254" providerId="ADAL" clId="{E3BD4B68-E1C9-4AAA-ABF2-FEC57482A2C1}" dt="2026-01-12T08:19:42.846" v="795" actId="2696"/>
        <pc:sldMkLst>
          <pc:docMk/>
          <pc:sldMk cId="701873339" sldId="269"/>
        </pc:sldMkLst>
      </pc:sldChg>
      <pc:sldChg chg="del">
        <pc:chgData name="Mareike Buse" userId="669e62cd-9dc5-439c-8a05-84fe62371254" providerId="ADAL" clId="{E3BD4B68-E1C9-4AAA-ABF2-FEC57482A2C1}" dt="2026-01-12T08:19:42.846" v="795" actId="2696"/>
        <pc:sldMkLst>
          <pc:docMk/>
          <pc:sldMk cId="1006408999" sldId="270"/>
        </pc:sldMkLst>
      </pc:sldChg>
      <pc:sldChg chg="del">
        <pc:chgData name="Mareike Buse" userId="669e62cd-9dc5-439c-8a05-84fe62371254" providerId="ADAL" clId="{E3BD4B68-E1C9-4AAA-ABF2-FEC57482A2C1}" dt="2026-01-12T08:19:39.609" v="794" actId="2696"/>
        <pc:sldMkLst>
          <pc:docMk/>
          <pc:sldMk cId="650412252" sldId="271"/>
        </pc:sldMkLst>
      </pc:sldChg>
      <pc:sldChg chg="del">
        <pc:chgData name="Mareike Buse" userId="669e62cd-9dc5-439c-8a05-84fe62371254" providerId="ADAL" clId="{E3BD4B68-E1C9-4AAA-ABF2-FEC57482A2C1}" dt="2026-01-12T08:19:42.846" v="795" actId="2696"/>
        <pc:sldMkLst>
          <pc:docMk/>
          <pc:sldMk cId="1747931383" sldId="272"/>
        </pc:sldMkLst>
      </pc:sldChg>
      <pc:sldChg chg="del">
        <pc:chgData name="Mareike Buse" userId="669e62cd-9dc5-439c-8a05-84fe62371254" providerId="ADAL" clId="{E3BD4B68-E1C9-4AAA-ABF2-FEC57482A2C1}" dt="2026-01-12T08:19:42.846" v="795" actId="2696"/>
        <pc:sldMkLst>
          <pc:docMk/>
          <pc:sldMk cId="3917612829" sldId="273"/>
        </pc:sldMkLst>
      </pc:sldChg>
      <pc:sldChg chg="del">
        <pc:chgData name="Mareike Buse" userId="669e62cd-9dc5-439c-8a05-84fe62371254" providerId="ADAL" clId="{E3BD4B68-E1C9-4AAA-ABF2-FEC57482A2C1}" dt="2026-01-12T08:19:39.609" v="794" actId="2696"/>
        <pc:sldMkLst>
          <pc:docMk/>
          <pc:sldMk cId="3470262170" sldId="274"/>
        </pc:sldMkLst>
      </pc:sldChg>
      <pc:sldChg chg="del">
        <pc:chgData name="Mareike Buse" userId="669e62cd-9dc5-439c-8a05-84fe62371254" providerId="ADAL" clId="{E3BD4B68-E1C9-4AAA-ABF2-FEC57482A2C1}" dt="2026-01-12T08:19:39.609" v="794" actId="2696"/>
        <pc:sldMkLst>
          <pc:docMk/>
          <pc:sldMk cId="3791391364" sldId="275"/>
        </pc:sldMkLst>
      </pc:sldChg>
      <pc:sldChg chg="addSp modSp mod modAnim">
        <pc:chgData name="Mareike Buse" userId="669e62cd-9dc5-439c-8a05-84fe62371254" providerId="ADAL" clId="{E3BD4B68-E1C9-4AAA-ABF2-FEC57482A2C1}" dt="2026-01-12T08:46:18.330" v="855"/>
        <pc:sldMkLst>
          <pc:docMk/>
          <pc:sldMk cId="853672201" sldId="276"/>
        </pc:sldMkLst>
        <pc:picChg chg="add mod">
          <ac:chgData name="Mareike Buse" userId="669e62cd-9dc5-439c-8a05-84fe62371254" providerId="ADAL" clId="{E3BD4B68-E1C9-4AAA-ABF2-FEC57482A2C1}" dt="2026-01-12T08:44:54.921" v="845"/>
          <ac:picMkLst>
            <pc:docMk/>
            <pc:sldMk cId="853672201" sldId="276"/>
            <ac:picMk id="4" creationId="{8A06CAE0-6911-6DC2-1C2B-34EA3350E6E1}"/>
          </ac:picMkLst>
        </pc:picChg>
      </pc:sldChg>
      <pc:sldChg chg="addSp modSp mod modAnim">
        <pc:chgData name="Mareike Buse" userId="669e62cd-9dc5-439c-8a05-84fe62371254" providerId="ADAL" clId="{E3BD4B68-E1C9-4AAA-ABF2-FEC57482A2C1}" dt="2026-01-12T08:46:29.705" v="856"/>
        <pc:sldMkLst>
          <pc:docMk/>
          <pc:sldMk cId="1775499838" sldId="277"/>
        </pc:sldMkLst>
        <pc:picChg chg="add mod">
          <ac:chgData name="Mareike Buse" userId="669e62cd-9dc5-439c-8a05-84fe62371254" providerId="ADAL" clId="{E3BD4B68-E1C9-4AAA-ABF2-FEC57482A2C1}" dt="2026-01-12T08:45:43.126" v="853"/>
          <ac:picMkLst>
            <pc:docMk/>
            <pc:sldMk cId="1775499838" sldId="277"/>
            <ac:picMk id="10" creationId="{A88DD402-837A-B1FA-970D-E9903757BE40}"/>
          </ac:picMkLst>
        </pc:picChg>
      </pc:sldChg>
      <pc:sldChg chg="del">
        <pc:chgData name="Mareike Buse" userId="669e62cd-9dc5-439c-8a05-84fe62371254" providerId="ADAL" clId="{E3BD4B68-E1C9-4AAA-ABF2-FEC57482A2C1}" dt="2026-01-12T08:19:46.986" v="796" actId="2696"/>
        <pc:sldMkLst>
          <pc:docMk/>
          <pc:sldMk cId="1114470252" sldId="278"/>
        </pc:sldMkLst>
      </pc:sldChg>
      <pc:sldChg chg="addSp modSp mod modAnim">
        <pc:chgData name="Mareike Buse" userId="669e62cd-9dc5-439c-8a05-84fe62371254" providerId="ADAL" clId="{E3BD4B68-E1C9-4AAA-ABF2-FEC57482A2C1}" dt="2026-01-12T08:43:42.155" v="832" actId="14100"/>
        <pc:sldMkLst>
          <pc:docMk/>
          <pc:sldMk cId="1234781782" sldId="279"/>
        </pc:sldMkLst>
        <pc:picChg chg="add mod">
          <ac:chgData name="Mareike Buse" userId="669e62cd-9dc5-439c-8a05-84fe62371254" providerId="ADAL" clId="{E3BD4B68-E1C9-4AAA-ABF2-FEC57482A2C1}" dt="2026-01-12T08:43:42.155" v="832" actId="14100"/>
          <ac:picMkLst>
            <pc:docMk/>
            <pc:sldMk cId="1234781782" sldId="279"/>
            <ac:picMk id="3" creationId="{7299944A-855B-A776-E6C2-FC82558755C0}"/>
          </ac:picMkLst>
        </pc:picChg>
      </pc:sldChg>
      <pc:sldChg chg="addSp modSp mod modAnim">
        <pc:chgData name="Mareike Buse" userId="669e62cd-9dc5-439c-8a05-84fe62371254" providerId="ADAL" clId="{E3BD4B68-E1C9-4AAA-ABF2-FEC57482A2C1}" dt="2026-01-12T08:44:34.755" v="841"/>
        <pc:sldMkLst>
          <pc:docMk/>
          <pc:sldMk cId="3428381801" sldId="280"/>
        </pc:sldMkLst>
        <pc:picChg chg="add mod">
          <ac:chgData name="Mareike Buse" userId="669e62cd-9dc5-439c-8a05-84fe62371254" providerId="ADAL" clId="{E3BD4B68-E1C9-4AAA-ABF2-FEC57482A2C1}" dt="2026-01-12T08:44:34.755" v="841"/>
          <ac:picMkLst>
            <pc:docMk/>
            <pc:sldMk cId="3428381801" sldId="280"/>
            <ac:picMk id="4" creationId="{A48EB19E-DD9F-12A3-B2CC-E4D3ACFC6467}"/>
          </ac:picMkLst>
        </pc:picChg>
      </pc:sldChg>
      <pc:sldChg chg="del">
        <pc:chgData name="Mareike Buse" userId="669e62cd-9dc5-439c-8a05-84fe62371254" providerId="ADAL" clId="{E3BD4B68-E1C9-4AAA-ABF2-FEC57482A2C1}" dt="2026-01-12T08:19:34.975" v="793" actId="2696"/>
        <pc:sldMkLst>
          <pc:docMk/>
          <pc:sldMk cId="178037776" sldId="281"/>
        </pc:sldMkLst>
      </pc:sldChg>
      <pc:sldChg chg="del">
        <pc:chgData name="Mareike Buse" userId="669e62cd-9dc5-439c-8a05-84fe62371254" providerId="ADAL" clId="{E3BD4B68-E1C9-4AAA-ABF2-FEC57482A2C1}" dt="2026-01-12T08:19:46.986" v="796" actId="2696"/>
        <pc:sldMkLst>
          <pc:docMk/>
          <pc:sldMk cId="401893132" sldId="282"/>
        </pc:sldMkLst>
      </pc:sldChg>
      <pc:sldChg chg="del">
        <pc:chgData name="Mareike Buse" userId="669e62cd-9dc5-439c-8a05-84fe62371254" providerId="ADAL" clId="{E3BD4B68-E1C9-4AAA-ABF2-FEC57482A2C1}" dt="2026-01-12T08:19:46.986" v="796" actId="2696"/>
        <pc:sldMkLst>
          <pc:docMk/>
          <pc:sldMk cId="478107038" sldId="283"/>
        </pc:sldMkLst>
      </pc:sldChg>
      <pc:sldChg chg="del">
        <pc:chgData name="Mareike Buse" userId="669e62cd-9dc5-439c-8a05-84fe62371254" providerId="ADAL" clId="{E3BD4B68-E1C9-4AAA-ABF2-FEC57482A2C1}" dt="2026-01-12T08:19:46.986" v="796" actId="2696"/>
        <pc:sldMkLst>
          <pc:docMk/>
          <pc:sldMk cId="1750301321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D928C-9398-4EA6-B3D7-4247A61706A4}" type="datetimeFigureOut">
              <a:rPr lang="de-DE" smtClean="0"/>
              <a:t>12.01.2026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A9348-99CF-47EE-B604-611D3CB814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382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A9348-99CF-47EE-B604-611D3CB8144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561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8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1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79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29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0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6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3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1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13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5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45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764E0904-5ABD-4DC7-8562-C38580C95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Ein Bild, das Unschärfe enthält.&#10;&#10;Automatisch generierte Beschreibung">
            <a:extLst>
              <a:ext uri="{FF2B5EF4-FFF2-40B4-BE49-F238E27FC236}">
                <a16:creationId xmlns:a16="http://schemas.microsoft.com/office/drawing/2014/main" id="{5FBBF37D-6DCE-E41C-BC3B-0621FA2362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91"/>
          <a:stretch/>
        </p:blipFill>
        <p:spPr>
          <a:xfrm>
            <a:off x="20" y="94603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9A83F9E-63DA-0549-F54D-8C65EF9C6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3834174"/>
            <a:ext cx="5257800" cy="1701570"/>
          </a:xfrm>
        </p:spPr>
        <p:txBody>
          <a:bodyPr anchor="b">
            <a:normAutofit/>
          </a:bodyPr>
          <a:lstStyle/>
          <a:p>
            <a:r>
              <a:rPr lang="de-DE" sz="4400"/>
              <a:t>7c.2</a:t>
            </a:r>
            <a:br>
              <a:rPr lang="de-DE" sz="4400"/>
            </a:br>
            <a:r>
              <a:rPr lang="de-DE" sz="4400"/>
              <a:t>Isabelles Blog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5F5A19-83A2-7A19-1F89-216E54D05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592499"/>
            <a:ext cx="5147960" cy="646785"/>
          </a:xfrm>
        </p:spPr>
        <p:txBody>
          <a:bodyPr>
            <a:normAutofit/>
          </a:bodyPr>
          <a:lstStyle/>
          <a:p>
            <a:r>
              <a:rPr lang="de-DE" sz="2000"/>
              <a:t>Fachbereich Viszeralchirurgie</a:t>
            </a:r>
          </a:p>
        </p:txBody>
      </p:sp>
      <p:pic>
        <p:nvPicPr>
          <p:cNvPr id="4" name="Folie 1">
            <a:hlinkClick r:id="" action="ppaction://media"/>
            <a:extLst>
              <a:ext uri="{FF2B5EF4-FFF2-40B4-BE49-F238E27FC236}">
                <a16:creationId xmlns:a16="http://schemas.microsoft.com/office/drawing/2014/main" id="{0C48E337-AF4C-8804-9B7C-7FC8A5810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147940" y="703512"/>
            <a:ext cx="1230500" cy="1230500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0AD4177C-8F6E-9803-9BF1-19935D6A4C9A}"/>
              </a:ext>
            </a:extLst>
          </p:cNvPr>
          <p:cNvSpPr/>
          <p:nvPr/>
        </p:nvSpPr>
        <p:spPr>
          <a:xfrm>
            <a:off x="6748272" y="879717"/>
            <a:ext cx="2048256" cy="8850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Anklicken!</a:t>
            </a:r>
          </a:p>
        </p:txBody>
      </p:sp>
    </p:spTree>
    <p:extLst>
      <p:ext uri="{BB962C8B-B14F-4D97-AF65-F5344CB8AC3E}">
        <p14:creationId xmlns:p14="http://schemas.microsoft.com/office/powerpoint/2010/main" val="182725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rgbClr val="BA827F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91E12A-23B8-F32D-24CF-18A49A8E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3461084" cy="5431376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Was werden wir machen?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3E2BAF-8B7F-0BAD-D797-DEEE8E984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713313"/>
            <a:ext cx="5257801" cy="5431376"/>
          </a:xfrm>
        </p:spPr>
        <p:txBody>
          <a:bodyPr anchor="ctr">
            <a:normAutofit/>
          </a:bodyPr>
          <a:lstStyle/>
          <a:p>
            <a:r>
              <a:rPr lang="de-DE" sz="2000" dirty="0"/>
              <a:t>Was ist Viszeralchirurgie?</a:t>
            </a:r>
          </a:p>
          <a:p>
            <a:r>
              <a:rPr lang="de-DE" sz="2000" dirty="0"/>
              <a:t>Wiederholung Organe im Bauchraum</a:t>
            </a:r>
          </a:p>
          <a:p>
            <a:r>
              <a:rPr lang="de-DE" sz="2000" dirty="0"/>
              <a:t>Häufige </a:t>
            </a:r>
            <a:r>
              <a:rPr lang="de-DE" sz="2000" dirty="0" err="1"/>
              <a:t>chir</a:t>
            </a:r>
            <a:r>
              <a:rPr lang="de-DE" sz="2000" dirty="0"/>
              <a:t>. Eingriffe</a:t>
            </a:r>
          </a:p>
          <a:p>
            <a:r>
              <a:rPr lang="de-DE" sz="2000" dirty="0"/>
              <a:t>Abkürzungen</a:t>
            </a:r>
          </a:p>
          <a:p>
            <a:r>
              <a:rPr lang="de-DE" sz="2000" dirty="0"/>
              <a:t>Gruppenpuzzle zu Operationsverfahren</a:t>
            </a:r>
          </a:p>
          <a:p>
            <a:r>
              <a:rPr lang="de-DE" sz="2000" dirty="0"/>
              <a:t>Laparoskopie vs. Offen chirurgisch am Bsp. Appendektomie</a:t>
            </a:r>
          </a:p>
        </p:txBody>
      </p:sp>
      <p:pic>
        <p:nvPicPr>
          <p:cNvPr id="4" name="Folie 2">
            <a:hlinkClick r:id="" action="ppaction://media"/>
            <a:extLst>
              <a:ext uri="{FF2B5EF4-FFF2-40B4-BE49-F238E27FC236}">
                <a16:creationId xmlns:a16="http://schemas.microsoft.com/office/drawing/2014/main" id="{E939D994-F0F7-642E-EC9E-BDAAE632F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098280" y="445008"/>
            <a:ext cx="1115568" cy="11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9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BA827F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76E246-361A-571E-782E-0E036AB5A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anchor="b">
            <a:normAutofit/>
          </a:bodyPr>
          <a:lstStyle/>
          <a:p>
            <a:r>
              <a:rPr lang="de-DE" dirty="0"/>
              <a:t>Allgemein- und Viszeralchirurgie</a:t>
            </a:r>
          </a:p>
        </p:txBody>
      </p:sp>
      <p:pic>
        <p:nvPicPr>
          <p:cNvPr id="7" name="Graphic 6" descr="Fehler">
            <a:extLst>
              <a:ext uri="{FF2B5EF4-FFF2-40B4-BE49-F238E27FC236}">
                <a16:creationId xmlns:a16="http://schemas.microsoft.com/office/drawing/2014/main" id="{A4FCD622-679F-0E73-39C7-AACE7D629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717" y="2782956"/>
            <a:ext cx="3449030" cy="3449030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FBF3E12-DFEF-071E-1FA6-A195A9E4C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2400"/>
              <a:t>Allgemeinchirurgie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e-DE"/>
              <a:t>"Basischirurgie"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e-DE"/>
              <a:t>UMFASST bspw. Unfallchir. Oder Viszeralchir.</a:t>
            </a:r>
          </a:p>
          <a:p>
            <a:r>
              <a:rPr lang="de-DE" sz="2400"/>
              <a:t>Viszeralchirurgie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e-DE">
                <a:latin typeface="Century Gothic"/>
                <a:ea typeface="Calibri"/>
                <a:cs typeface="Calibri"/>
              </a:rPr>
              <a:t>„Chirurgie des Bauchraumes und der Bauchwand, der endokrinen Drüsen und der Weichteile einschließlich Transplantation“</a:t>
            </a:r>
            <a:endParaRPr lang="de-DE">
              <a:latin typeface="Century Gothic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de-DE">
              <a:ea typeface="Calibri"/>
              <a:cs typeface="Calibri"/>
            </a:endParaRPr>
          </a:p>
        </p:txBody>
      </p:sp>
      <p:pic>
        <p:nvPicPr>
          <p:cNvPr id="3" name="Folie 3">
            <a:hlinkClick r:id="" action="ppaction://media"/>
            <a:extLst>
              <a:ext uri="{FF2B5EF4-FFF2-40B4-BE49-F238E27FC236}">
                <a16:creationId xmlns:a16="http://schemas.microsoft.com/office/drawing/2014/main" id="{7299944A-855B-A776-E6C2-FC8255875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8147" y="472241"/>
            <a:ext cx="1182824" cy="11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A2C9D9-4D2C-F445-FE8B-10EDE6D2D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Autofit/>
          </a:bodyPr>
          <a:lstStyle/>
          <a:p>
            <a:r>
              <a:rPr lang="de-DE" sz="3200" dirty="0"/>
              <a:t>Anatomie, Funktion &amp; Lage der Organe im Bauchraum</a:t>
            </a:r>
          </a:p>
        </p:txBody>
      </p:sp>
      <p:pic>
        <p:nvPicPr>
          <p:cNvPr id="5" name="Picture 4" descr="Rosa Schreibtisch mit Arztzubehör">
            <a:extLst>
              <a:ext uri="{FF2B5EF4-FFF2-40B4-BE49-F238E27FC236}">
                <a16:creationId xmlns:a16="http://schemas.microsoft.com/office/drawing/2014/main" id="{8B5172AE-B891-0FE5-3FCB-A028FA1BA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67" r="-1" b="-1"/>
          <a:stretch/>
        </p:blipFill>
        <p:spPr>
          <a:xfrm>
            <a:off x="2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CD808F-8961-87BB-4420-3F5711BBB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000" dirty="0"/>
              <a:t>KAHOOT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EAF1613-AE45-9093-6902-9CE358333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788" y="3283144"/>
            <a:ext cx="3659898" cy="3209731"/>
          </a:xfrm>
          <a:prstGeom prst="rect">
            <a:avLst/>
          </a:prstGeom>
        </p:spPr>
      </p:pic>
      <p:pic>
        <p:nvPicPr>
          <p:cNvPr id="4" name="Folie 4">
            <a:hlinkClick r:id="" action="ppaction://media"/>
            <a:extLst>
              <a:ext uri="{FF2B5EF4-FFF2-40B4-BE49-F238E27FC236}">
                <a16:creationId xmlns:a16="http://schemas.microsoft.com/office/drawing/2014/main" id="{5B17E135-938F-0D5C-0A5A-1428EB434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271758" y="2100072"/>
            <a:ext cx="1082040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8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8717E5B-2C1D-4094-9D25-6FF6FBD92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070" y="1834243"/>
            <a:ext cx="3781618" cy="3189514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rgbClr val="BA8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56DF70-0E7D-8ECF-5FAE-8C5394DC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510" y="2785830"/>
            <a:ext cx="3010737" cy="1765613"/>
          </a:xfrm>
        </p:spPr>
        <p:txBody>
          <a:bodyPr>
            <a:normAutofit/>
          </a:bodyPr>
          <a:lstStyle/>
          <a:p>
            <a:pPr algn="ctr"/>
            <a:r>
              <a:rPr lang="de-DE" sz="3200">
                <a:solidFill>
                  <a:srgbClr val="FFFFFF"/>
                </a:solidFill>
              </a:rPr>
              <a:t>Weitere chirurgische Disziplinen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B0A90D-58C2-75DE-54FE-581ECA63E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014" y="964850"/>
            <a:ext cx="6068786" cy="49283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2000"/>
              <a:t>Nach der (Muster-)Weiterbildungsverordnung 2018 (Fassung 2024)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e-DE" sz="2000"/>
              <a:t>Allgemeinchirurgie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e-DE" sz="2000"/>
              <a:t>Gefäßchirurgie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e-DE" sz="2000"/>
              <a:t>Herzchirurgie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e-DE" sz="2000"/>
              <a:t>Kinder- und Jugendrchirurgie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e-DE" sz="2000"/>
              <a:t>Orthopädie &amp; Unfallchirurgie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e-DE" sz="2000"/>
              <a:t>Plastische, Rekonstruktive &amp; Ästhetische Chirurgie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e-DE" sz="2000"/>
              <a:t>Thoraxchirurgie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e-DE" sz="2000"/>
              <a:t>Mund-Kiefer-Gesichtschirurgie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e-DE" sz="2000"/>
              <a:t>Neurochirurgie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de-DE" sz="2000"/>
          </a:p>
          <a:p>
            <a:pPr lvl="1">
              <a:buFont typeface="Courier New" panose="020B0604020202020204" pitchFamily="34" charset="0"/>
              <a:buChar char="o"/>
            </a:pPr>
            <a:endParaRPr lang="de-DE" sz="2000"/>
          </a:p>
        </p:txBody>
      </p:sp>
      <p:pic>
        <p:nvPicPr>
          <p:cNvPr id="4" name="Folie 5">
            <a:hlinkClick r:id="" action="ppaction://media"/>
            <a:extLst>
              <a:ext uri="{FF2B5EF4-FFF2-40B4-BE49-F238E27FC236}">
                <a16:creationId xmlns:a16="http://schemas.microsoft.com/office/drawing/2014/main" id="{A48EB19E-DD9F-12A3-B2CC-E4D3ACFC6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17794" y="510697"/>
            <a:ext cx="1051669" cy="105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8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0339EE9-5436-4860-BBFC-7CD7C90D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0"/>
            <a:ext cx="7537705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rgbClr val="BA827F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6344F4-6BC0-5633-93B0-FFCA70D0E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84" y="1065749"/>
            <a:ext cx="3914462" cy="4726502"/>
          </a:xfrm>
        </p:spPr>
        <p:txBody>
          <a:bodyPr>
            <a:normAutofit/>
          </a:bodyPr>
          <a:lstStyle/>
          <a:p>
            <a:r>
              <a:rPr lang="de-DE" sz="3100"/>
              <a:t>Allgemein- und Viszeralchirurgie – häufige stat. </a:t>
            </a:r>
            <a:r>
              <a:rPr lang="de-DE" sz="3100" err="1"/>
              <a:t>Chir</a:t>
            </a:r>
            <a:r>
              <a:rPr lang="de-DE" sz="3100"/>
              <a:t>. Eingriffe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4A5F5F-CA46-CD47-AF81-894F4750D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401" y="713313"/>
            <a:ext cx="4549400" cy="543137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1900" dirty="0"/>
              <a:t>15,6% aller Operationen 2021 in DE waren Operationen am Verdauungstrakt (Destatis) </a:t>
            </a:r>
            <a:r>
              <a:rPr lang="de-DE" sz="1900" dirty="0">
                <a:sym typeface="Wingdings" panose="05000000000000000000" pitchFamily="2" charset="2"/>
              </a:rPr>
              <a:t> 2. Platz nach OPs an Bewegungsorganen</a:t>
            </a:r>
          </a:p>
          <a:p>
            <a:pPr>
              <a:lnSpc>
                <a:spcPct val="90000"/>
              </a:lnSpc>
            </a:pPr>
            <a:r>
              <a:rPr lang="de-DE" sz="1900" dirty="0">
                <a:sym typeface="Wingdings" panose="05000000000000000000" pitchFamily="2" charset="2"/>
              </a:rPr>
              <a:t>Häufigste OPs in der Viszeralchirurgie</a:t>
            </a:r>
          </a:p>
          <a:p>
            <a:pPr lvl="1">
              <a:lnSpc>
                <a:spcPct val="90000"/>
              </a:lnSpc>
            </a:pPr>
            <a:r>
              <a:rPr lang="de-DE" sz="1900" dirty="0"/>
              <a:t>Endoskopische Operationen an den Gallengängen</a:t>
            </a:r>
          </a:p>
          <a:p>
            <a:pPr lvl="1">
              <a:lnSpc>
                <a:spcPct val="90000"/>
              </a:lnSpc>
            </a:pPr>
            <a:r>
              <a:rPr lang="de-DE" sz="1900" dirty="0"/>
              <a:t>Lokale Exzision und Destruktion von erkranktem Gewebe des Dickdarmes</a:t>
            </a:r>
          </a:p>
          <a:p>
            <a:pPr lvl="1">
              <a:lnSpc>
                <a:spcPct val="90000"/>
              </a:lnSpc>
            </a:pPr>
            <a:r>
              <a:rPr lang="de-DE" sz="1900" dirty="0" err="1"/>
              <a:t>Cholezystektomie</a:t>
            </a:r>
            <a:endParaRPr lang="de-DE" sz="1900" dirty="0"/>
          </a:p>
          <a:p>
            <a:pPr lvl="1">
              <a:lnSpc>
                <a:spcPct val="90000"/>
              </a:lnSpc>
            </a:pPr>
            <a:r>
              <a:rPr lang="de-DE" sz="1900" dirty="0" err="1"/>
              <a:t>Cholezystektomien</a:t>
            </a:r>
            <a:r>
              <a:rPr lang="de-DE" sz="1900" dirty="0"/>
              <a:t>, Appendektomie, kolorektalen Eingriffen, </a:t>
            </a:r>
            <a:r>
              <a:rPr lang="de-DE" sz="1900" dirty="0" err="1"/>
              <a:t>Leistenhernienoperationen</a:t>
            </a:r>
            <a:r>
              <a:rPr lang="de-DE" sz="1900" dirty="0"/>
              <a:t>, Schilddrüsenoperationen (Baum et al. 2019)</a:t>
            </a:r>
          </a:p>
        </p:txBody>
      </p:sp>
      <p:pic>
        <p:nvPicPr>
          <p:cNvPr id="4" name="Folie 6">
            <a:hlinkClick r:id="" action="ppaction://media"/>
            <a:extLst>
              <a:ext uri="{FF2B5EF4-FFF2-40B4-BE49-F238E27FC236}">
                <a16:creationId xmlns:a16="http://schemas.microsoft.com/office/drawing/2014/main" id="{8A06CAE0-6911-6DC2-1C2B-34EA3350E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328928" y="456149"/>
            <a:ext cx="1185672" cy="11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2ED6B-032A-D8FD-1F14-19415A1F1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Abkürzungen </a:t>
            </a:r>
            <a:r>
              <a:rPr lang="de-DE" err="1"/>
              <a:t>chir</a:t>
            </a:r>
            <a:r>
              <a:rPr lang="de-DE"/>
              <a:t>. Eingriffe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1C9F77-8B1B-2800-0FC8-82BFDFC4B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-ektomie oder Resektion </a:t>
            </a:r>
            <a:r>
              <a:rPr lang="de-DE" dirty="0">
                <a:sym typeface="Wingdings" panose="05000000000000000000" pitchFamily="2" charset="2"/>
              </a:rPr>
              <a:t> Entfernung 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Bspw. Appendektomie, Gastrektomie</a:t>
            </a:r>
          </a:p>
          <a:p>
            <a:r>
              <a:rPr lang="de-DE" dirty="0">
                <a:sym typeface="Wingdings" panose="05000000000000000000" pitchFamily="2" charset="2"/>
              </a:rPr>
              <a:t>Ablatio  Abtrennung, Ablösung, Entfernung, Abtragung</a:t>
            </a:r>
          </a:p>
          <a:p>
            <a:r>
              <a:rPr lang="de-DE" dirty="0">
                <a:sym typeface="Wingdings" panose="05000000000000000000" pitchFamily="2" charset="2"/>
              </a:rPr>
              <a:t>-</a:t>
            </a:r>
            <a:r>
              <a:rPr lang="de-DE" dirty="0" err="1">
                <a:sym typeface="Wingdings" panose="05000000000000000000" pitchFamily="2" charset="2"/>
              </a:rPr>
              <a:t>itis</a:t>
            </a:r>
            <a:r>
              <a:rPr lang="de-DE" dirty="0">
                <a:sym typeface="Wingdings" panose="05000000000000000000" pitchFamily="2" charset="2"/>
              </a:rPr>
              <a:t>  Entzündung (Achtung: Pneumonie)</a:t>
            </a:r>
          </a:p>
          <a:p>
            <a:r>
              <a:rPr lang="de-DE" dirty="0">
                <a:sym typeface="Wingdings" panose="05000000000000000000" pitchFamily="2" charset="2"/>
              </a:rPr>
              <a:t>Ex  heraus, raus, etc. </a:t>
            </a:r>
          </a:p>
          <a:p>
            <a:r>
              <a:rPr lang="de-DE" dirty="0">
                <a:sym typeface="Wingdings" panose="05000000000000000000" pitchFamily="2" charset="2"/>
              </a:rPr>
              <a:t>In  herein, rein, etc. </a:t>
            </a:r>
          </a:p>
          <a:p>
            <a:r>
              <a:rPr lang="de-DE" dirty="0">
                <a:sym typeface="Wingdings" panose="05000000000000000000" pitchFamily="2" charset="2"/>
              </a:rPr>
              <a:t>Add  Hinzufügen</a:t>
            </a:r>
          </a:p>
          <a:p>
            <a:r>
              <a:rPr lang="de-DE" dirty="0">
                <a:sym typeface="Wingdings" panose="05000000000000000000" pitchFamily="2" charset="2"/>
              </a:rPr>
              <a:t>Hemi  halb </a:t>
            </a:r>
          </a:p>
          <a:p>
            <a:r>
              <a:rPr lang="de-DE" dirty="0">
                <a:sym typeface="Wingdings" panose="05000000000000000000" pitchFamily="2" charset="2"/>
              </a:rPr>
              <a:t>Debridement  Wundreinigung</a:t>
            </a:r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</p:txBody>
      </p:sp>
      <p:pic>
        <p:nvPicPr>
          <p:cNvPr id="4" name="Folie 7">
            <a:hlinkClick r:id="" action="ppaction://media"/>
            <a:extLst>
              <a:ext uri="{FF2B5EF4-FFF2-40B4-BE49-F238E27FC236}">
                <a16:creationId xmlns:a16="http://schemas.microsoft.com/office/drawing/2014/main" id="{97F67F46-1BE0-0BD7-9EB2-8BD899BBC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720072" y="792480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9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7B12EB-0A5B-346F-B520-84F93E4EC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8DAE84-5745-10D8-0899-46D09DFA2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pPr marL="0" indent="0" algn="ctr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de-DE" sz="3200" b="1" dirty="0" err="1">
                <a:sym typeface="Wingdings" panose="05000000000000000000" pitchFamily="2" charset="2"/>
              </a:rPr>
              <a:t>Hemikolektomie</a:t>
            </a:r>
            <a:endParaRPr lang="de-DE" sz="3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D8BA464A-2D1D-6239-C99C-FA0A945A4E1A}"/>
              </a:ext>
            </a:extLst>
          </p:cNvPr>
          <p:cNvSpPr/>
          <p:nvPr/>
        </p:nvSpPr>
        <p:spPr>
          <a:xfrm rot="5400000">
            <a:off x="4866237" y="3852647"/>
            <a:ext cx="307818" cy="113168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367FE70-D243-A4DA-BC16-5557571DEA32}"/>
              </a:ext>
            </a:extLst>
          </p:cNvPr>
          <p:cNvSpPr txBox="1"/>
          <p:nvPr/>
        </p:nvSpPr>
        <p:spPr>
          <a:xfrm>
            <a:off x="4759860" y="3059668"/>
            <a:ext cx="216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BA827F"/>
                </a:solidFill>
              </a:rPr>
              <a:t>Colon - Dickdarm</a:t>
            </a:r>
          </a:p>
        </p:txBody>
      </p:sp>
      <p:sp>
        <p:nvSpPr>
          <p:cNvPr id="6" name="Geschweifte Klammer rechts 5">
            <a:extLst>
              <a:ext uri="{FF2B5EF4-FFF2-40B4-BE49-F238E27FC236}">
                <a16:creationId xmlns:a16="http://schemas.microsoft.com/office/drawing/2014/main" id="{7AB56DCC-0D2F-7333-30DB-816370A26EE3}"/>
              </a:ext>
            </a:extLst>
          </p:cNvPr>
          <p:cNvSpPr/>
          <p:nvPr/>
        </p:nvSpPr>
        <p:spPr>
          <a:xfrm rot="16200000">
            <a:off x="5686519" y="3263631"/>
            <a:ext cx="307818" cy="50887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Geschweifte Klammer rechts 6">
            <a:extLst>
              <a:ext uri="{FF2B5EF4-FFF2-40B4-BE49-F238E27FC236}">
                <a16:creationId xmlns:a16="http://schemas.microsoft.com/office/drawing/2014/main" id="{AF76E818-851B-90C4-7235-C27162EA15CD}"/>
              </a:ext>
            </a:extLst>
          </p:cNvPr>
          <p:cNvSpPr/>
          <p:nvPr/>
        </p:nvSpPr>
        <p:spPr>
          <a:xfrm rot="5400000">
            <a:off x="6772934" y="3586512"/>
            <a:ext cx="307818" cy="166395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F481458-830A-FD39-CED4-95BF8C8E8DD6}"/>
              </a:ext>
            </a:extLst>
          </p:cNvPr>
          <p:cNvSpPr txBox="1"/>
          <p:nvPr/>
        </p:nvSpPr>
        <p:spPr>
          <a:xfrm>
            <a:off x="4659705" y="4511283"/>
            <a:ext cx="72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BA827F"/>
                </a:solidFill>
              </a:rPr>
              <a:t>Halb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CA19E4-A10D-77C9-3849-F08BD8904C5A}"/>
              </a:ext>
            </a:extLst>
          </p:cNvPr>
          <p:cNvSpPr txBox="1"/>
          <p:nvPr/>
        </p:nvSpPr>
        <p:spPr>
          <a:xfrm>
            <a:off x="6242363" y="4511283"/>
            <a:ext cx="136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BA827F"/>
                </a:solidFill>
              </a:rPr>
              <a:t>Entfernung</a:t>
            </a:r>
          </a:p>
        </p:txBody>
      </p:sp>
      <p:pic>
        <p:nvPicPr>
          <p:cNvPr id="10" name="Folie 8">
            <a:hlinkClick r:id="" action="ppaction://media"/>
            <a:extLst>
              <a:ext uri="{FF2B5EF4-FFF2-40B4-BE49-F238E27FC236}">
                <a16:creationId xmlns:a16="http://schemas.microsoft.com/office/drawing/2014/main" id="{A88DD402-837A-B1FA-970D-E9903757B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144000" y="936784"/>
            <a:ext cx="1042416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9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rushVTI">
  <a:themeElements>
    <a:clrScheme name="AnalogousFromLightSeed_2SEEDS">
      <a:dk1>
        <a:srgbClr val="000000"/>
      </a:dk1>
      <a:lt1>
        <a:srgbClr val="FFFFFF"/>
      </a:lt1>
      <a:dk2>
        <a:srgbClr val="412624"/>
      </a:dk2>
      <a:lt2>
        <a:srgbClr val="E2E8E8"/>
      </a:lt2>
      <a:accent1>
        <a:srgbClr val="BA827F"/>
      </a:accent1>
      <a:accent2>
        <a:srgbClr val="C696A8"/>
      </a:accent2>
      <a:accent3>
        <a:srgbClr val="BC9E84"/>
      </a:accent3>
      <a:accent4>
        <a:srgbClr val="77AE95"/>
      </a:accent4>
      <a:accent5>
        <a:srgbClr val="82ACAA"/>
      </a:accent5>
      <a:accent6>
        <a:srgbClr val="7FA3BA"/>
      </a:accent6>
      <a:hlink>
        <a:srgbClr val="578D90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ec1d31f7-58ab-46bc-987d-a2ea4ed3717d" xsi:nil="true"/>
    <TaxCatchAll xmlns="342e510c-88d4-4c91-a2db-5bfd54197961" xsi:nil="true"/>
    <Bearbeiterin xmlns="ec1d31f7-58ab-46bc-987d-a2ea4ed3717d">
      <UserInfo>
        <DisplayName/>
        <AccountId xsi:nil="true"/>
        <AccountType/>
      </UserInfo>
    </Bearbeiterin>
    <lcf76f155ced4ddcb4097134ff3c332f xmlns="ec1d31f7-58ab-46bc-987d-a2ea4ed3717d">
      <Terms xmlns="http://schemas.microsoft.com/office/infopath/2007/PartnerControls"/>
    </lcf76f155ced4ddcb4097134ff3c332f>
    <Speicherdatum xmlns="ec1d31f7-58ab-46bc-987d-a2ea4ed3717d" xsi:nil="true"/>
    <SharedWithUsers xmlns="342e510c-88d4-4c91-a2db-5bfd54197961">
      <UserInfo>
        <DisplayName/>
        <AccountId xsi:nil="true"/>
        <AccountType/>
      </UserInfo>
    </SharedWithUsers>
    <MediaLengthInSeconds xmlns="ec1d31f7-58ab-46bc-987d-a2ea4ed3717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8C4A3D47436234DBF7B5475DA1C2184" ma:contentTypeVersion="22" ma:contentTypeDescription="Ein neues Dokument erstellen." ma:contentTypeScope="" ma:versionID="d365949c8a6234257390fa4267b5c6ac">
  <xsd:schema xmlns:xsd="http://www.w3.org/2001/XMLSchema" xmlns:xs="http://www.w3.org/2001/XMLSchema" xmlns:p="http://schemas.microsoft.com/office/2006/metadata/properties" xmlns:ns2="ec1d31f7-58ab-46bc-987d-a2ea4ed3717d" xmlns:ns3="342e510c-88d4-4c91-a2db-5bfd54197961" targetNamespace="http://schemas.microsoft.com/office/2006/metadata/properties" ma:root="true" ma:fieldsID="ee55276a19cdd655bfcbbba6f0b40bd9" ns2:_="" ns3:_="">
    <xsd:import namespace="ec1d31f7-58ab-46bc-987d-a2ea4ed3717d"/>
    <xsd:import namespace="342e510c-88d4-4c91-a2db-5bfd541979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Speicherdatum" minOccurs="0"/>
                <xsd:element ref="ns2:Bearbeiteri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d31f7-58ab-46bc-987d-a2ea4ed371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_Flow_SignoffStatus" ma:index="21" nillable="true" ma:displayName="Status Unterschrift" ma:internalName="Status_x0020_Unterschrift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Bildmarkierungen" ma:readOnly="false" ma:fieldId="{5cf76f15-5ced-4ddc-b409-7134ff3c332f}" ma:taxonomyMulti="true" ma:sspId="fb344aea-e791-4b89-a537-56b75677d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Speicherdatum" ma:index="25" nillable="true" ma:displayName="Speicherdatum" ma:format="DateOnly" ma:internalName="Speicherdatum">
      <xsd:simpleType>
        <xsd:restriction base="dms:DateTime"/>
      </xsd:simpleType>
    </xsd:element>
    <xsd:element name="Bearbeiterin" ma:index="26" nillable="true" ma:displayName="Bearbeiterin" ma:format="Dropdown" ma:list="UserInfo" ma:SharePointGroup="0" ma:internalName="Bearbeiteri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2e510c-88d4-4c91-a2db-5bfd5419796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d318b06-8d25-4163-8a57-40b17c77a8f8}" ma:internalName="TaxCatchAll" ma:showField="CatchAllData" ma:web="342e510c-88d4-4c91-a2db-5bfd541979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F6B3B3-46C0-488C-B76D-46AC08A429C3}">
  <ds:schemaRefs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http://schemas.microsoft.com/office/2006/documentManagement/types"/>
    <ds:schemaRef ds:uri="ec1d31f7-58ab-46bc-987d-a2ea4ed3717d"/>
    <ds:schemaRef ds:uri="342e510c-88d4-4c91-a2db-5bfd54197961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8CCF627-D998-44BC-A1BC-EA0884FAAD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C15608-A74A-4907-B956-4AAA61FD65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1d31f7-58ab-46bc-987d-a2ea4ed3717d"/>
    <ds:schemaRef ds:uri="342e510c-88d4-4c91-a2db-5bfd541979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Breitbild</PresentationFormat>
  <Paragraphs>55</Paragraphs>
  <Slides>8</Slides>
  <Notes>1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Arial</vt:lpstr>
      <vt:lpstr>Calibri</vt:lpstr>
      <vt:lpstr>Century Gothic</vt:lpstr>
      <vt:lpstr>Courier New</vt:lpstr>
      <vt:lpstr>Elephant</vt:lpstr>
      <vt:lpstr>Symbol</vt:lpstr>
      <vt:lpstr>Wingdings</vt:lpstr>
      <vt:lpstr>BrushVTI</vt:lpstr>
      <vt:lpstr>7c.2 Isabelles Blog</vt:lpstr>
      <vt:lpstr>Was werden wir machen?</vt:lpstr>
      <vt:lpstr>Allgemein- und Viszeralchirurgie</vt:lpstr>
      <vt:lpstr>Anatomie, Funktion &amp; Lage der Organe im Bauchraum</vt:lpstr>
      <vt:lpstr>Weitere chirurgische Disziplinen</vt:lpstr>
      <vt:lpstr>Allgemein- und Viszeralchirurgie – häufige stat. Chir. Eingriffe</vt:lpstr>
      <vt:lpstr>Abkürzungen chir. Eingriffe</vt:lpstr>
      <vt:lpstr>Beispiel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7c.2 Isabelles Blog</dc:title>
  <dc:creator>Mareike Buse</dc:creator>
  <cp:lastModifiedBy>Mareike Buse</cp:lastModifiedBy>
  <cp:revision>108</cp:revision>
  <dcterms:created xsi:type="dcterms:W3CDTF">2022-12-05T10:04:50Z</dcterms:created>
  <dcterms:modified xsi:type="dcterms:W3CDTF">2026-01-12T08:46:30Z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0x01010028C4A3D47436234DBF7B5475DA1C2184</vt:lpwstr>
  </property>
  <property fmtid="{D5CDD505-2E9C-101B-9397-08002B2CF9AE}" pid="3" name="Order">
    <vt:r8>306800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  <property fmtid="{D5CDD505-2E9C-101B-9397-08002B2CF9AE}" pid="8" name="Typus">
    <vt:lpwstr>Auswahl 1</vt:lpwstr>
  </property>
</Properties>
</file>