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6" r:id="rId5"/>
    <p:sldId id="258" r:id="rId6"/>
    <p:sldId id="259" r:id="rId7"/>
    <p:sldId id="286" r:id="rId8"/>
    <p:sldId id="264" r:id="rId9"/>
    <p:sldId id="277" r:id="rId10"/>
    <p:sldId id="275" r:id="rId11"/>
    <p:sldId id="274" r:id="rId12"/>
    <p:sldId id="272" r:id="rId13"/>
    <p:sldId id="271" r:id="rId14"/>
    <p:sldId id="279" r:id="rId15"/>
    <p:sldId id="280" r:id="rId16"/>
    <p:sldId id="282" r:id="rId17"/>
    <p:sldId id="273" r:id="rId18"/>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1CD987-832C-4309-BB92-D0F5AC4EBDEE}" v="1" dt="2022-04-04T10:00:37.868"/>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8" autoAdjust="0"/>
  </p:normalViewPr>
  <p:slideViewPr>
    <p:cSldViewPr>
      <p:cViewPr varScale="1">
        <p:scale>
          <a:sx n="55" d="100"/>
          <a:sy n="55" d="100"/>
        </p:scale>
        <p:origin x="62" y="43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199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D6D9C2-CA93-4BA4-A97C-5AD05708ADE8}" type="datetimeFigureOut">
              <a:rPr lang="de-DE" smtClean="0"/>
              <a:t>09.03.2023</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E66546-7FBC-4652-A7FD-C82E5F8EC61F}" type="slidenum">
              <a:rPr lang="de-DE" smtClean="0"/>
              <a:t>‹Nr.›</a:t>
            </a:fld>
            <a:endParaRPr lang="de-DE"/>
          </a:p>
        </p:txBody>
      </p:sp>
    </p:spTree>
    <p:extLst>
      <p:ext uri="{BB962C8B-B14F-4D97-AF65-F5344CB8AC3E}">
        <p14:creationId xmlns:p14="http://schemas.microsoft.com/office/powerpoint/2010/main" val="3462335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EE66546-7FBC-4652-A7FD-C82E5F8EC61F}" type="slidenum">
              <a:rPr lang="de-DE" smtClean="0"/>
              <a:t>1</a:t>
            </a:fld>
            <a:endParaRPr lang="de-DE"/>
          </a:p>
        </p:txBody>
      </p:sp>
    </p:spTree>
    <p:extLst>
      <p:ext uri="{BB962C8B-B14F-4D97-AF65-F5344CB8AC3E}">
        <p14:creationId xmlns:p14="http://schemas.microsoft.com/office/powerpoint/2010/main" val="511578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Wahrnehmung</a:t>
            </a:r>
          </a:p>
          <a:p>
            <a:r>
              <a:rPr lang="de-DE" dirty="0"/>
              <a:t>bezieht sich auf den Gesamtprozess des Erfahrbarmachens von Handlungen und Gegenständen. Dieser Gesamtprozess setzt sich vereinfacht aus folgenden Einzelschritten zusammen</a:t>
            </a:r>
          </a:p>
          <a:p>
            <a:endParaRPr lang="de-DE" dirty="0"/>
          </a:p>
          <a:p>
            <a:endParaRPr lang="de-DE" dirty="0"/>
          </a:p>
          <a:p>
            <a:r>
              <a:rPr lang="de-DE" dirty="0"/>
              <a:t>Generell ist die Wahrnehmung und die Klassifikation ein fließender Prozess und nicht deutlich voneinander abzugrenzen.</a:t>
            </a:r>
          </a:p>
          <a:p>
            <a:r>
              <a:rPr lang="de-DE" dirty="0"/>
              <a:t>Es handelt sich nicht um ein passives </a:t>
            </a:r>
            <a:r>
              <a:rPr lang="de-DE" dirty="0" err="1"/>
              <a:t>Aufsichwirkenlassen</a:t>
            </a:r>
            <a:r>
              <a:rPr lang="de-DE" dirty="0"/>
              <a:t> von Reizen, sondern um einen aktiven Austauschprozess zwischen Informationssuche, Informationsaufnahme und Informationsverarbeitung.</a:t>
            </a:r>
          </a:p>
          <a:p>
            <a:endParaRPr lang="de-DE" dirty="0"/>
          </a:p>
          <a:p>
            <a:endParaRPr lang="de-DE" dirty="0"/>
          </a:p>
        </p:txBody>
      </p:sp>
      <p:sp>
        <p:nvSpPr>
          <p:cNvPr id="4" name="Foliennummernplatzhalter 3"/>
          <p:cNvSpPr>
            <a:spLocks noGrp="1"/>
          </p:cNvSpPr>
          <p:nvPr>
            <p:ph type="sldNum" sz="quarter" idx="10"/>
          </p:nvPr>
        </p:nvSpPr>
        <p:spPr/>
        <p:txBody>
          <a:bodyPr/>
          <a:lstStyle/>
          <a:p>
            <a:fld id="{AEE66546-7FBC-4652-A7FD-C82E5F8EC61F}" type="slidenum">
              <a:rPr lang="de-DE" smtClean="0"/>
              <a:t>5</a:t>
            </a:fld>
            <a:endParaRPr lang="de-DE"/>
          </a:p>
        </p:txBody>
      </p:sp>
    </p:spTree>
    <p:extLst>
      <p:ext uri="{BB962C8B-B14F-4D97-AF65-F5344CB8AC3E}">
        <p14:creationId xmlns:p14="http://schemas.microsoft.com/office/powerpoint/2010/main" val="2602046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a:t>
            </a:r>
            <a:r>
              <a:rPr lang="de-DE" baseline="0" dirty="0"/>
              <a:t> Wirkung von Reizen können sehr situationsabhängig sein. Nach einem folgenschweren Umtrunk löst der Anblick oder der</a:t>
            </a:r>
          </a:p>
          <a:p>
            <a:r>
              <a:rPr lang="de-DE" baseline="0" dirty="0"/>
              <a:t>Geruch des Cocktails, der am Vortag noch lecker aussah, nicht selten Übelkeit aus.</a:t>
            </a:r>
            <a:endParaRPr lang="de-DE" dirty="0"/>
          </a:p>
        </p:txBody>
      </p:sp>
      <p:sp>
        <p:nvSpPr>
          <p:cNvPr id="4" name="Foliennummernplatzhalter 3"/>
          <p:cNvSpPr>
            <a:spLocks noGrp="1"/>
          </p:cNvSpPr>
          <p:nvPr>
            <p:ph type="sldNum" sz="quarter" idx="10"/>
          </p:nvPr>
        </p:nvSpPr>
        <p:spPr/>
        <p:txBody>
          <a:bodyPr/>
          <a:lstStyle/>
          <a:p>
            <a:fld id="{AEE66546-7FBC-4652-A7FD-C82E5F8EC61F}" type="slidenum">
              <a:rPr lang="de-DE" smtClean="0"/>
              <a:t>6</a:t>
            </a:fld>
            <a:endParaRPr lang="de-DE"/>
          </a:p>
        </p:txBody>
      </p:sp>
    </p:spTree>
    <p:extLst>
      <p:ext uri="{BB962C8B-B14F-4D97-AF65-F5344CB8AC3E}">
        <p14:creationId xmlns:p14="http://schemas.microsoft.com/office/powerpoint/2010/main" val="1665225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BC742914-E47E-4C5E-8AE9-C0E38F52E979}" type="datetime1">
              <a:rPr lang="de-DE" smtClean="0"/>
              <a:t>09.03.2023</a:t>
            </a:fld>
            <a:endParaRPr lang="de-DE"/>
          </a:p>
        </p:txBody>
      </p:sp>
      <p:sp>
        <p:nvSpPr>
          <p:cNvPr id="5" name="Fußzeilenplatzhalter 4"/>
          <p:cNvSpPr>
            <a:spLocks noGrp="1"/>
          </p:cNvSpPr>
          <p:nvPr>
            <p:ph type="ftr" sz="quarter" idx="11"/>
          </p:nvPr>
        </p:nvSpPr>
        <p:spPr/>
        <p:txBody>
          <a:bodyPr/>
          <a:lstStyle/>
          <a:p>
            <a:r>
              <a:rPr lang="de-DE"/>
              <a:t>Dozent: U. Heinemann</a:t>
            </a:r>
          </a:p>
        </p:txBody>
      </p:sp>
      <p:sp>
        <p:nvSpPr>
          <p:cNvPr id="6" name="Foliennummernplatzhalter 5"/>
          <p:cNvSpPr>
            <a:spLocks noGrp="1"/>
          </p:cNvSpPr>
          <p:nvPr>
            <p:ph type="sldNum" sz="quarter" idx="12"/>
          </p:nvPr>
        </p:nvSpPr>
        <p:spPr/>
        <p:txBody>
          <a:bodyPr/>
          <a:lstStyle/>
          <a:p>
            <a:fld id="{9F4026DB-25FC-4C5E-9759-96A34E2F7F8A}" type="slidenum">
              <a:rPr lang="de-DE" smtClean="0"/>
              <a:t>‹Nr.›</a:t>
            </a:fld>
            <a:endParaRPr lang="de-DE"/>
          </a:p>
        </p:txBody>
      </p:sp>
    </p:spTree>
    <p:extLst>
      <p:ext uri="{BB962C8B-B14F-4D97-AF65-F5344CB8AC3E}">
        <p14:creationId xmlns:p14="http://schemas.microsoft.com/office/powerpoint/2010/main" val="2097649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D39280D-3CC1-4359-B708-3A0638A50473}" type="datetime1">
              <a:rPr lang="de-DE" smtClean="0"/>
              <a:t>09.03.2023</a:t>
            </a:fld>
            <a:endParaRPr lang="de-DE"/>
          </a:p>
        </p:txBody>
      </p:sp>
      <p:sp>
        <p:nvSpPr>
          <p:cNvPr id="5" name="Fußzeilenplatzhalter 4"/>
          <p:cNvSpPr>
            <a:spLocks noGrp="1"/>
          </p:cNvSpPr>
          <p:nvPr>
            <p:ph type="ftr" sz="quarter" idx="11"/>
          </p:nvPr>
        </p:nvSpPr>
        <p:spPr/>
        <p:txBody>
          <a:bodyPr/>
          <a:lstStyle/>
          <a:p>
            <a:r>
              <a:rPr lang="de-DE"/>
              <a:t>Dozent: U. Heinemann</a:t>
            </a:r>
          </a:p>
        </p:txBody>
      </p:sp>
      <p:sp>
        <p:nvSpPr>
          <p:cNvPr id="6" name="Foliennummernplatzhalter 5"/>
          <p:cNvSpPr>
            <a:spLocks noGrp="1"/>
          </p:cNvSpPr>
          <p:nvPr>
            <p:ph type="sldNum" sz="quarter" idx="12"/>
          </p:nvPr>
        </p:nvSpPr>
        <p:spPr/>
        <p:txBody>
          <a:bodyPr/>
          <a:lstStyle/>
          <a:p>
            <a:fld id="{9F4026DB-25FC-4C5E-9759-96A34E2F7F8A}" type="slidenum">
              <a:rPr lang="de-DE" smtClean="0"/>
              <a:t>‹Nr.›</a:t>
            </a:fld>
            <a:endParaRPr lang="de-DE"/>
          </a:p>
        </p:txBody>
      </p:sp>
    </p:spTree>
    <p:extLst>
      <p:ext uri="{BB962C8B-B14F-4D97-AF65-F5344CB8AC3E}">
        <p14:creationId xmlns:p14="http://schemas.microsoft.com/office/powerpoint/2010/main" val="1404704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1AE22292-7335-4A0B-8DA7-C317B1749D03}" type="datetime1">
              <a:rPr lang="de-DE" smtClean="0"/>
              <a:t>09.03.2023</a:t>
            </a:fld>
            <a:endParaRPr lang="de-DE"/>
          </a:p>
        </p:txBody>
      </p:sp>
      <p:sp>
        <p:nvSpPr>
          <p:cNvPr id="5" name="Fußzeilenplatzhalter 4"/>
          <p:cNvSpPr>
            <a:spLocks noGrp="1"/>
          </p:cNvSpPr>
          <p:nvPr>
            <p:ph type="ftr" sz="quarter" idx="11"/>
          </p:nvPr>
        </p:nvSpPr>
        <p:spPr/>
        <p:txBody>
          <a:bodyPr/>
          <a:lstStyle/>
          <a:p>
            <a:r>
              <a:rPr lang="de-DE"/>
              <a:t>Dozent: U. Heinemann</a:t>
            </a:r>
          </a:p>
        </p:txBody>
      </p:sp>
      <p:sp>
        <p:nvSpPr>
          <p:cNvPr id="6" name="Foliennummernplatzhalter 5"/>
          <p:cNvSpPr>
            <a:spLocks noGrp="1"/>
          </p:cNvSpPr>
          <p:nvPr>
            <p:ph type="sldNum" sz="quarter" idx="12"/>
          </p:nvPr>
        </p:nvSpPr>
        <p:spPr/>
        <p:txBody>
          <a:bodyPr/>
          <a:lstStyle/>
          <a:p>
            <a:fld id="{9F4026DB-25FC-4C5E-9759-96A34E2F7F8A}" type="slidenum">
              <a:rPr lang="de-DE" smtClean="0"/>
              <a:t>‹Nr.›</a:t>
            </a:fld>
            <a:endParaRPr lang="de-DE"/>
          </a:p>
        </p:txBody>
      </p:sp>
    </p:spTree>
    <p:extLst>
      <p:ext uri="{BB962C8B-B14F-4D97-AF65-F5344CB8AC3E}">
        <p14:creationId xmlns:p14="http://schemas.microsoft.com/office/powerpoint/2010/main" val="3423400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5AEAC00A-C9FC-42CD-A667-26D124F1A786}" type="datetime1">
              <a:rPr lang="de-DE" smtClean="0"/>
              <a:t>09.03.2023</a:t>
            </a:fld>
            <a:endParaRPr lang="de-DE"/>
          </a:p>
        </p:txBody>
      </p:sp>
      <p:sp>
        <p:nvSpPr>
          <p:cNvPr id="5" name="Fußzeilenplatzhalter 4"/>
          <p:cNvSpPr>
            <a:spLocks noGrp="1"/>
          </p:cNvSpPr>
          <p:nvPr>
            <p:ph type="ftr" sz="quarter" idx="11"/>
          </p:nvPr>
        </p:nvSpPr>
        <p:spPr/>
        <p:txBody>
          <a:bodyPr/>
          <a:lstStyle/>
          <a:p>
            <a:r>
              <a:rPr lang="de-DE"/>
              <a:t>Dozent: U. Heinemann</a:t>
            </a:r>
          </a:p>
        </p:txBody>
      </p:sp>
      <p:sp>
        <p:nvSpPr>
          <p:cNvPr id="6" name="Foliennummernplatzhalter 5"/>
          <p:cNvSpPr>
            <a:spLocks noGrp="1"/>
          </p:cNvSpPr>
          <p:nvPr>
            <p:ph type="sldNum" sz="quarter" idx="12"/>
          </p:nvPr>
        </p:nvSpPr>
        <p:spPr/>
        <p:txBody>
          <a:bodyPr/>
          <a:lstStyle/>
          <a:p>
            <a:fld id="{9F4026DB-25FC-4C5E-9759-96A34E2F7F8A}" type="slidenum">
              <a:rPr lang="de-DE" smtClean="0"/>
              <a:t>‹Nr.›</a:t>
            </a:fld>
            <a:endParaRPr lang="de-DE"/>
          </a:p>
        </p:txBody>
      </p:sp>
    </p:spTree>
    <p:extLst>
      <p:ext uri="{BB962C8B-B14F-4D97-AF65-F5344CB8AC3E}">
        <p14:creationId xmlns:p14="http://schemas.microsoft.com/office/powerpoint/2010/main" val="3469530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206034C9-A476-4A34-8B1A-B6A08409A9B7}" type="datetime1">
              <a:rPr lang="de-DE" smtClean="0"/>
              <a:t>09.03.2023</a:t>
            </a:fld>
            <a:endParaRPr lang="de-DE"/>
          </a:p>
        </p:txBody>
      </p:sp>
      <p:sp>
        <p:nvSpPr>
          <p:cNvPr id="5" name="Fußzeilenplatzhalter 4"/>
          <p:cNvSpPr>
            <a:spLocks noGrp="1"/>
          </p:cNvSpPr>
          <p:nvPr>
            <p:ph type="ftr" sz="quarter" idx="11"/>
          </p:nvPr>
        </p:nvSpPr>
        <p:spPr/>
        <p:txBody>
          <a:bodyPr/>
          <a:lstStyle/>
          <a:p>
            <a:r>
              <a:rPr lang="de-DE"/>
              <a:t>Dozent: U. Heinemann</a:t>
            </a:r>
          </a:p>
        </p:txBody>
      </p:sp>
      <p:sp>
        <p:nvSpPr>
          <p:cNvPr id="6" name="Foliennummernplatzhalter 5"/>
          <p:cNvSpPr>
            <a:spLocks noGrp="1"/>
          </p:cNvSpPr>
          <p:nvPr>
            <p:ph type="sldNum" sz="quarter" idx="12"/>
          </p:nvPr>
        </p:nvSpPr>
        <p:spPr/>
        <p:txBody>
          <a:bodyPr/>
          <a:lstStyle/>
          <a:p>
            <a:fld id="{9F4026DB-25FC-4C5E-9759-96A34E2F7F8A}" type="slidenum">
              <a:rPr lang="de-DE" smtClean="0"/>
              <a:t>‹Nr.›</a:t>
            </a:fld>
            <a:endParaRPr lang="de-DE"/>
          </a:p>
        </p:txBody>
      </p:sp>
    </p:spTree>
    <p:extLst>
      <p:ext uri="{BB962C8B-B14F-4D97-AF65-F5344CB8AC3E}">
        <p14:creationId xmlns:p14="http://schemas.microsoft.com/office/powerpoint/2010/main" val="432010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C01A0842-84F7-48EE-8795-5267F90748EE}" type="datetime1">
              <a:rPr lang="de-DE" smtClean="0"/>
              <a:t>09.03.2023</a:t>
            </a:fld>
            <a:endParaRPr lang="de-DE"/>
          </a:p>
        </p:txBody>
      </p:sp>
      <p:sp>
        <p:nvSpPr>
          <p:cNvPr id="6" name="Fußzeilenplatzhalter 5"/>
          <p:cNvSpPr>
            <a:spLocks noGrp="1"/>
          </p:cNvSpPr>
          <p:nvPr>
            <p:ph type="ftr" sz="quarter" idx="11"/>
          </p:nvPr>
        </p:nvSpPr>
        <p:spPr/>
        <p:txBody>
          <a:bodyPr/>
          <a:lstStyle/>
          <a:p>
            <a:r>
              <a:rPr lang="de-DE"/>
              <a:t>Dozent: U. Heinemann</a:t>
            </a:r>
          </a:p>
        </p:txBody>
      </p:sp>
      <p:sp>
        <p:nvSpPr>
          <p:cNvPr id="7" name="Foliennummernplatzhalter 6"/>
          <p:cNvSpPr>
            <a:spLocks noGrp="1"/>
          </p:cNvSpPr>
          <p:nvPr>
            <p:ph type="sldNum" sz="quarter" idx="12"/>
          </p:nvPr>
        </p:nvSpPr>
        <p:spPr/>
        <p:txBody>
          <a:bodyPr/>
          <a:lstStyle/>
          <a:p>
            <a:fld id="{9F4026DB-25FC-4C5E-9759-96A34E2F7F8A}" type="slidenum">
              <a:rPr lang="de-DE" smtClean="0"/>
              <a:t>‹Nr.›</a:t>
            </a:fld>
            <a:endParaRPr lang="de-DE"/>
          </a:p>
        </p:txBody>
      </p:sp>
    </p:spTree>
    <p:extLst>
      <p:ext uri="{BB962C8B-B14F-4D97-AF65-F5344CB8AC3E}">
        <p14:creationId xmlns:p14="http://schemas.microsoft.com/office/powerpoint/2010/main" val="3796901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6C3062D6-F21E-4569-B16A-152D119E1D66}" type="datetime1">
              <a:rPr lang="de-DE" smtClean="0"/>
              <a:t>09.03.2023</a:t>
            </a:fld>
            <a:endParaRPr lang="de-DE"/>
          </a:p>
        </p:txBody>
      </p:sp>
      <p:sp>
        <p:nvSpPr>
          <p:cNvPr id="8" name="Fußzeilenplatzhalter 7"/>
          <p:cNvSpPr>
            <a:spLocks noGrp="1"/>
          </p:cNvSpPr>
          <p:nvPr>
            <p:ph type="ftr" sz="quarter" idx="11"/>
          </p:nvPr>
        </p:nvSpPr>
        <p:spPr/>
        <p:txBody>
          <a:bodyPr/>
          <a:lstStyle/>
          <a:p>
            <a:r>
              <a:rPr lang="de-DE"/>
              <a:t>Dozent: U. Heinemann</a:t>
            </a:r>
          </a:p>
        </p:txBody>
      </p:sp>
      <p:sp>
        <p:nvSpPr>
          <p:cNvPr id="9" name="Foliennummernplatzhalter 8"/>
          <p:cNvSpPr>
            <a:spLocks noGrp="1"/>
          </p:cNvSpPr>
          <p:nvPr>
            <p:ph type="sldNum" sz="quarter" idx="12"/>
          </p:nvPr>
        </p:nvSpPr>
        <p:spPr/>
        <p:txBody>
          <a:bodyPr/>
          <a:lstStyle/>
          <a:p>
            <a:fld id="{9F4026DB-25FC-4C5E-9759-96A34E2F7F8A}" type="slidenum">
              <a:rPr lang="de-DE" smtClean="0"/>
              <a:t>‹Nr.›</a:t>
            </a:fld>
            <a:endParaRPr lang="de-DE"/>
          </a:p>
        </p:txBody>
      </p:sp>
    </p:spTree>
    <p:extLst>
      <p:ext uri="{BB962C8B-B14F-4D97-AF65-F5344CB8AC3E}">
        <p14:creationId xmlns:p14="http://schemas.microsoft.com/office/powerpoint/2010/main" val="3152572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4FE6A922-1B23-48FB-958D-97ACD06B90C5}" type="datetime1">
              <a:rPr lang="de-DE" smtClean="0"/>
              <a:t>09.03.2023</a:t>
            </a:fld>
            <a:endParaRPr lang="de-DE"/>
          </a:p>
        </p:txBody>
      </p:sp>
      <p:sp>
        <p:nvSpPr>
          <p:cNvPr id="4" name="Fußzeilenplatzhalter 3"/>
          <p:cNvSpPr>
            <a:spLocks noGrp="1"/>
          </p:cNvSpPr>
          <p:nvPr>
            <p:ph type="ftr" sz="quarter" idx="11"/>
          </p:nvPr>
        </p:nvSpPr>
        <p:spPr/>
        <p:txBody>
          <a:bodyPr/>
          <a:lstStyle/>
          <a:p>
            <a:r>
              <a:rPr lang="de-DE"/>
              <a:t>Dozent: U. Heinemann</a:t>
            </a:r>
          </a:p>
        </p:txBody>
      </p:sp>
      <p:sp>
        <p:nvSpPr>
          <p:cNvPr id="5" name="Foliennummernplatzhalter 4"/>
          <p:cNvSpPr>
            <a:spLocks noGrp="1"/>
          </p:cNvSpPr>
          <p:nvPr>
            <p:ph type="sldNum" sz="quarter" idx="12"/>
          </p:nvPr>
        </p:nvSpPr>
        <p:spPr/>
        <p:txBody>
          <a:bodyPr/>
          <a:lstStyle/>
          <a:p>
            <a:fld id="{9F4026DB-25FC-4C5E-9759-96A34E2F7F8A}" type="slidenum">
              <a:rPr lang="de-DE" smtClean="0"/>
              <a:t>‹Nr.›</a:t>
            </a:fld>
            <a:endParaRPr lang="de-DE"/>
          </a:p>
        </p:txBody>
      </p:sp>
    </p:spTree>
    <p:extLst>
      <p:ext uri="{BB962C8B-B14F-4D97-AF65-F5344CB8AC3E}">
        <p14:creationId xmlns:p14="http://schemas.microsoft.com/office/powerpoint/2010/main" val="1950375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3AA64B87-FB69-4750-9CE5-DCCF4ED5BAA6}" type="datetime1">
              <a:rPr lang="de-DE" smtClean="0"/>
              <a:t>09.03.2023</a:t>
            </a:fld>
            <a:endParaRPr lang="de-DE"/>
          </a:p>
        </p:txBody>
      </p:sp>
      <p:sp>
        <p:nvSpPr>
          <p:cNvPr id="3" name="Fußzeilenplatzhalter 2"/>
          <p:cNvSpPr>
            <a:spLocks noGrp="1"/>
          </p:cNvSpPr>
          <p:nvPr>
            <p:ph type="ftr" sz="quarter" idx="11"/>
          </p:nvPr>
        </p:nvSpPr>
        <p:spPr/>
        <p:txBody>
          <a:bodyPr/>
          <a:lstStyle/>
          <a:p>
            <a:r>
              <a:rPr lang="de-DE"/>
              <a:t>Dozent: U. Heinemann</a:t>
            </a:r>
          </a:p>
        </p:txBody>
      </p:sp>
      <p:sp>
        <p:nvSpPr>
          <p:cNvPr id="4" name="Foliennummernplatzhalter 3"/>
          <p:cNvSpPr>
            <a:spLocks noGrp="1"/>
          </p:cNvSpPr>
          <p:nvPr>
            <p:ph type="sldNum" sz="quarter" idx="12"/>
          </p:nvPr>
        </p:nvSpPr>
        <p:spPr/>
        <p:txBody>
          <a:bodyPr/>
          <a:lstStyle/>
          <a:p>
            <a:fld id="{9F4026DB-25FC-4C5E-9759-96A34E2F7F8A}" type="slidenum">
              <a:rPr lang="de-DE" smtClean="0"/>
              <a:t>‹Nr.›</a:t>
            </a:fld>
            <a:endParaRPr lang="de-DE"/>
          </a:p>
        </p:txBody>
      </p:sp>
    </p:spTree>
    <p:extLst>
      <p:ext uri="{BB962C8B-B14F-4D97-AF65-F5344CB8AC3E}">
        <p14:creationId xmlns:p14="http://schemas.microsoft.com/office/powerpoint/2010/main" val="2569627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5BFE19A1-E11B-4D45-B7F0-66A81AE388A6}" type="datetime1">
              <a:rPr lang="de-DE" smtClean="0"/>
              <a:t>09.03.2023</a:t>
            </a:fld>
            <a:endParaRPr lang="de-DE"/>
          </a:p>
        </p:txBody>
      </p:sp>
      <p:sp>
        <p:nvSpPr>
          <p:cNvPr id="6" name="Fußzeilenplatzhalter 5"/>
          <p:cNvSpPr>
            <a:spLocks noGrp="1"/>
          </p:cNvSpPr>
          <p:nvPr>
            <p:ph type="ftr" sz="quarter" idx="11"/>
          </p:nvPr>
        </p:nvSpPr>
        <p:spPr/>
        <p:txBody>
          <a:bodyPr/>
          <a:lstStyle/>
          <a:p>
            <a:r>
              <a:rPr lang="de-DE"/>
              <a:t>Dozent: U. Heinemann</a:t>
            </a:r>
          </a:p>
        </p:txBody>
      </p:sp>
      <p:sp>
        <p:nvSpPr>
          <p:cNvPr id="7" name="Foliennummernplatzhalter 6"/>
          <p:cNvSpPr>
            <a:spLocks noGrp="1"/>
          </p:cNvSpPr>
          <p:nvPr>
            <p:ph type="sldNum" sz="quarter" idx="12"/>
          </p:nvPr>
        </p:nvSpPr>
        <p:spPr/>
        <p:txBody>
          <a:bodyPr/>
          <a:lstStyle/>
          <a:p>
            <a:fld id="{9F4026DB-25FC-4C5E-9759-96A34E2F7F8A}" type="slidenum">
              <a:rPr lang="de-DE" smtClean="0"/>
              <a:t>‹Nr.›</a:t>
            </a:fld>
            <a:endParaRPr lang="de-DE"/>
          </a:p>
        </p:txBody>
      </p:sp>
    </p:spTree>
    <p:extLst>
      <p:ext uri="{BB962C8B-B14F-4D97-AF65-F5344CB8AC3E}">
        <p14:creationId xmlns:p14="http://schemas.microsoft.com/office/powerpoint/2010/main" val="2960926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36DA24D0-C49E-42D0-8CEE-74EFFBE8D84E}" type="datetime1">
              <a:rPr lang="de-DE" smtClean="0"/>
              <a:t>09.03.2023</a:t>
            </a:fld>
            <a:endParaRPr lang="de-DE"/>
          </a:p>
        </p:txBody>
      </p:sp>
      <p:sp>
        <p:nvSpPr>
          <p:cNvPr id="6" name="Fußzeilenplatzhalter 5"/>
          <p:cNvSpPr>
            <a:spLocks noGrp="1"/>
          </p:cNvSpPr>
          <p:nvPr>
            <p:ph type="ftr" sz="quarter" idx="11"/>
          </p:nvPr>
        </p:nvSpPr>
        <p:spPr/>
        <p:txBody>
          <a:bodyPr/>
          <a:lstStyle/>
          <a:p>
            <a:r>
              <a:rPr lang="de-DE"/>
              <a:t>Dozent: U. Heinemann</a:t>
            </a:r>
          </a:p>
        </p:txBody>
      </p:sp>
      <p:sp>
        <p:nvSpPr>
          <p:cNvPr id="7" name="Foliennummernplatzhalter 6"/>
          <p:cNvSpPr>
            <a:spLocks noGrp="1"/>
          </p:cNvSpPr>
          <p:nvPr>
            <p:ph type="sldNum" sz="quarter" idx="12"/>
          </p:nvPr>
        </p:nvSpPr>
        <p:spPr/>
        <p:txBody>
          <a:bodyPr/>
          <a:lstStyle/>
          <a:p>
            <a:fld id="{9F4026DB-25FC-4C5E-9759-96A34E2F7F8A}" type="slidenum">
              <a:rPr lang="de-DE" smtClean="0"/>
              <a:t>‹Nr.›</a:t>
            </a:fld>
            <a:endParaRPr lang="de-DE"/>
          </a:p>
        </p:txBody>
      </p:sp>
    </p:spTree>
    <p:extLst>
      <p:ext uri="{BB962C8B-B14F-4D97-AF65-F5344CB8AC3E}">
        <p14:creationId xmlns:p14="http://schemas.microsoft.com/office/powerpoint/2010/main" val="975708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2577B4-8BAF-4693-87AF-33E62B0D8D45}" type="datetime1">
              <a:rPr lang="de-DE" smtClean="0"/>
              <a:t>09.03.2023</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Dozent: U. Heinemann</a:t>
            </a: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026DB-25FC-4C5E-9759-96A34E2F7F8A}" type="slidenum">
              <a:rPr lang="de-DE" smtClean="0"/>
              <a:t>‹Nr.›</a:t>
            </a:fld>
            <a:endParaRPr lang="de-DE"/>
          </a:p>
        </p:txBody>
      </p:sp>
    </p:spTree>
    <p:extLst>
      <p:ext uri="{BB962C8B-B14F-4D97-AF65-F5344CB8AC3E}">
        <p14:creationId xmlns:p14="http://schemas.microsoft.com/office/powerpoint/2010/main" val="3989075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515418" y="116632"/>
            <a:ext cx="8229600" cy="548680"/>
          </a:xfrm>
        </p:spPr>
        <p:txBody>
          <a:bodyPr>
            <a:noAutofit/>
          </a:bodyPr>
          <a:lstStyle/>
          <a:p>
            <a:r>
              <a:rPr lang="de-DE" sz="2800" dirty="0"/>
              <a:t>Wahrnehmen und beobachten</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342" y="692696"/>
            <a:ext cx="7807982" cy="5684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umsplatzhalter 2"/>
          <p:cNvSpPr>
            <a:spLocks noGrp="1"/>
          </p:cNvSpPr>
          <p:nvPr>
            <p:ph type="dt" sz="half" idx="10"/>
          </p:nvPr>
        </p:nvSpPr>
        <p:spPr/>
        <p:txBody>
          <a:bodyPr/>
          <a:lstStyle/>
          <a:p>
            <a:fld id="{85C0E6A7-78AF-4B15-A123-44C06DA045DF}" type="datetime1">
              <a:rPr lang="de-DE" smtClean="0"/>
              <a:t>09.03.2023</a:t>
            </a:fld>
            <a:endParaRPr lang="de-DE"/>
          </a:p>
        </p:txBody>
      </p:sp>
    </p:spTree>
    <p:extLst>
      <p:ext uri="{BB962C8B-B14F-4D97-AF65-F5344CB8AC3E}">
        <p14:creationId xmlns:p14="http://schemas.microsoft.com/office/powerpoint/2010/main" val="3297135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88640"/>
            <a:ext cx="8229600" cy="634082"/>
          </a:xfrm>
        </p:spPr>
        <p:txBody>
          <a:bodyPr>
            <a:normAutofit/>
          </a:bodyPr>
          <a:lstStyle/>
          <a:p>
            <a:r>
              <a:rPr lang="de-DE" sz="2800" dirty="0"/>
              <a:t>Wahrnehmen und beobachten</a:t>
            </a:r>
          </a:p>
        </p:txBody>
      </p:sp>
      <p:sp>
        <p:nvSpPr>
          <p:cNvPr id="3" name="Datumsplatzhalter 2"/>
          <p:cNvSpPr>
            <a:spLocks noGrp="1"/>
          </p:cNvSpPr>
          <p:nvPr>
            <p:ph type="dt" sz="half" idx="10"/>
          </p:nvPr>
        </p:nvSpPr>
        <p:spPr/>
        <p:txBody>
          <a:bodyPr/>
          <a:lstStyle/>
          <a:p>
            <a:fld id="{C26641FF-C548-4021-8509-1216220F6529}" type="datetime1">
              <a:rPr lang="de-DE" smtClean="0"/>
              <a:t>09.03.2023</a:t>
            </a:fld>
            <a:endParaRPr lang="de-DE"/>
          </a:p>
        </p:txBody>
      </p:sp>
      <p:sp>
        <p:nvSpPr>
          <p:cNvPr id="4" name="Fußzeilenplatzhalter 3"/>
          <p:cNvSpPr>
            <a:spLocks noGrp="1"/>
          </p:cNvSpPr>
          <p:nvPr>
            <p:ph type="ftr" sz="quarter" idx="11"/>
          </p:nvPr>
        </p:nvSpPr>
        <p:spPr/>
        <p:txBody>
          <a:bodyPr/>
          <a:lstStyle/>
          <a:p>
            <a:r>
              <a:rPr lang="de-DE"/>
              <a:t>Dozent: U. Heinemann</a:t>
            </a:r>
          </a:p>
        </p:txBody>
      </p:sp>
      <p:pic>
        <p:nvPicPr>
          <p:cNvPr id="235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312" y="404664"/>
            <a:ext cx="74930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feld 4"/>
          <p:cNvSpPr txBox="1"/>
          <p:nvPr/>
        </p:nvSpPr>
        <p:spPr>
          <a:xfrm>
            <a:off x="827584" y="1268760"/>
            <a:ext cx="7488832" cy="3877985"/>
          </a:xfrm>
          <a:prstGeom prst="rect">
            <a:avLst/>
          </a:prstGeom>
          <a:noFill/>
        </p:spPr>
        <p:txBody>
          <a:bodyPr wrap="square" rtlCol="0">
            <a:spAutoFit/>
          </a:bodyPr>
          <a:lstStyle/>
          <a:p>
            <a:r>
              <a:rPr lang="de-DE" sz="2800" b="1" dirty="0"/>
              <a:t>Persönliche Faktoren  sind z. B.</a:t>
            </a:r>
          </a:p>
          <a:p>
            <a:pPr marL="285750" indent="-285750">
              <a:buFont typeface="Arial" panose="020B0604020202020204" pitchFamily="34" charset="0"/>
              <a:buChar char="•"/>
            </a:pPr>
            <a:endParaRPr lang="de-DE" sz="2000" b="1" dirty="0">
              <a:sym typeface="Wingdings" panose="05000000000000000000" pitchFamily="2" charset="2"/>
            </a:endParaRPr>
          </a:p>
          <a:p>
            <a:pPr marL="285750" indent="-285750">
              <a:buFont typeface="Arial" panose="020B0604020202020204" pitchFamily="34" charset="0"/>
              <a:buChar char="•"/>
            </a:pPr>
            <a:r>
              <a:rPr lang="de-DE" sz="2000" b="1" dirty="0">
                <a:sym typeface="Wingdings" panose="05000000000000000000" pitchFamily="2" charset="2"/>
              </a:rPr>
              <a:t>Der erste Eindruck</a:t>
            </a:r>
          </a:p>
          <a:p>
            <a:pPr marL="285750" indent="-285750">
              <a:buFont typeface="Arial" panose="020B0604020202020204" pitchFamily="34" charset="0"/>
              <a:buChar char="•"/>
            </a:pPr>
            <a:r>
              <a:rPr lang="de-DE" sz="2000" b="1" dirty="0"/>
              <a:t>Wahrnehmungsstörungen durch Gefühle </a:t>
            </a:r>
            <a:r>
              <a:rPr lang="de-DE" sz="2000" b="1" dirty="0">
                <a:sym typeface="Wingdings" panose="05000000000000000000" pitchFamily="2" charset="2"/>
              </a:rPr>
              <a:t>wie Übermüdung, Stress, Angst, Hunger</a:t>
            </a:r>
          </a:p>
          <a:p>
            <a:pPr marL="285750" indent="-285750">
              <a:buFont typeface="Arial" panose="020B0604020202020204" pitchFamily="34" charset="0"/>
              <a:buChar char="•"/>
            </a:pPr>
            <a:r>
              <a:rPr lang="de-DE" sz="2000" b="1" dirty="0">
                <a:sym typeface="Wingdings" panose="05000000000000000000" pitchFamily="2" charset="2"/>
              </a:rPr>
              <a:t>Einfluss von vorangegangenen Informationen (</a:t>
            </a:r>
            <a:r>
              <a:rPr lang="de-DE" sz="2000" b="1" i="1" dirty="0">
                <a:sym typeface="Wingdings" panose="05000000000000000000" pitchFamily="2" charset="2"/>
              </a:rPr>
              <a:t>Beeinflussung durch andere Beobachter</a:t>
            </a:r>
            <a:r>
              <a:rPr lang="de-DE" sz="2000" b="1" dirty="0">
                <a:sym typeface="Wingdings" panose="05000000000000000000" pitchFamily="2" charset="2"/>
              </a:rPr>
              <a:t>)</a:t>
            </a:r>
          </a:p>
          <a:p>
            <a:pPr marL="285750" indent="-285750">
              <a:buFont typeface="Arial" panose="020B0604020202020204" pitchFamily="34" charset="0"/>
              <a:buChar char="•"/>
            </a:pPr>
            <a:r>
              <a:rPr lang="de-DE" sz="2000" b="1" dirty="0">
                <a:sym typeface="Wingdings" panose="05000000000000000000" pitchFamily="2" charset="2"/>
              </a:rPr>
              <a:t>Haloeffekt (ein herausragendes Merkmal beeinflusst die Gesamteinschätzung </a:t>
            </a:r>
            <a:endParaRPr lang="de-DE" sz="2000" b="1" i="1" dirty="0">
              <a:sym typeface="Wingdings" panose="05000000000000000000" pitchFamily="2" charset="2"/>
            </a:endParaRPr>
          </a:p>
          <a:p>
            <a:pPr marL="285750" indent="-285750">
              <a:buFont typeface="Arial" panose="020B0604020202020204" pitchFamily="34" charset="0"/>
              <a:buChar char="•"/>
            </a:pPr>
            <a:r>
              <a:rPr lang="de-DE" sz="2000" b="1" dirty="0">
                <a:sym typeface="Wingdings" panose="05000000000000000000" pitchFamily="2" charset="2"/>
              </a:rPr>
              <a:t>Persönliche Interpretation von Situationen</a:t>
            </a:r>
          </a:p>
          <a:p>
            <a:pPr marL="285750" indent="-285750">
              <a:buFont typeface="Arial" panose="020B0604020202020204" pitchFamily="34" charset="0"/>
              <a:buChar char="•"/>
            </a:pPr>
            <a:r>
              <a:rPr lang="de-DE" sz="2000" b="1" dirty="0">
                <a:sym typeface="Wingdings" panose="05000000000000000000" pitchFamily="2" charset="2"/>
              </a:rPr>
              <a:t>Erinnerung (Verzerrung, Selektion, Erinnerungslücken)</a:t>
            </a:r>
          </a:p>
          <a:p>
            <a:pPr marL="285750" indent="-285750">
              <a:buFont typeface="Arial" panose="020B0604020202020204" pitchFamily="34" charset="0"/>
              <a:buChar char="•"/>
            </a:pPr>
            <a:endParaRPr lang="de-DE" dirty="0"/>
          </a:p>
        </p:txBody>
      </p:sp>
    </p:spTree>
    <p:extLst>
      <p:ext uri="{BB962C8B-B14F-4D97-AF65-F5344CB8AC3E}">
        <p14:creationId xmlns:p14="http://schemas.microsoft.com/office/powerpoint/2010/main" val="2529105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 calcmode="lin" valueType="num">
                                      <p:cBhvr additive="base">
                                        <p:cTn id="2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 calcmode="lin" valueType="num">
                                      <p:cBhvr additive="base">
                                        <p:cTn id="3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88640"/>
            <a:ext cx="8229600" cy="634082"/>
          </a:xfrm>
        </p:spPr>
        <p:txBody>
          <a:bodyPr>
            <a:normAutofit/>
          </a:bodyPr>
          <a:lstStyle/>
          <a:p>
            <a:r>
              <a:rPr lang="de-DE" sz="2800" dirty="0"/>
              <a:t>Wahrnehmen und beobachten</a:t>
            </a:r>
          </a:p>
        </p:txBody>
      </p:sp>
      <p:sp>
        <p:nvSpPr>
          <p:cNvPr id="3" name="Datumsplatzhalter 2"/>
          <p:cNvSpPr>
            <a:spLocks noGrp="1"/>
          </p:cNvSpPr>
          <p:nvPr>
            <p:ph type="dt" sz="half" idx="10"/>
          </p:nvPr>
        </p:nvSpPr>
        <p:spPr/>
        <p:txBody>
          <a:bodyPr/>
          <a:lstStyle/>
          <a:p>
            <a:fld id="{6B603E02-C11B-411E-A787-7E4CFB15BB1C}" type="datetime1">
              <a:rPr lang="de-DE" smtClean="0"/>
              <a:t>09.03.2023</a:t>
            </a:fld>
            <a:endParaRPr lang="de-DE"/>
          </a:p>
        </p:txBody>
      </p:sp>
      <p:sp>
        <p:nvSpPr>
          <p:cNvPr id="4" name="Fußzeilenplatzhalter 3"/>
          <p:cNvSpPr>
            <a:spLocks noGrp="1"/>
          </p:cNvSpPr>
          <p:nvPr>
            <p:ph type="ftr" sz="quarter" idx="11"/>
          </p:nvPr>
        </p:nvSpPr>
        <p:spPr/>
        <p:txBody>
          <a:bodyPr/>
          <a:lstStyle/>
          <a:p>
            <a:r>
              <a:rPr lang="de-DE"/>
              <a:t>Dozent: U. Heinemann</a:t>
            </a:r>
          </a:p>
        </p:txBody>
      </p:sp>
      <p:pic>
        <p:nvPicPr>
          <p:cNvPr id="225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20" y="408856"/>
            <a:ext cx="74930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hteck 4"/>
          <p:cNvSpPr/>
          <p:nvPr/>
        </p:nvSpPr>
        <p:spPr>
          <a:xfrm>
            <a:off x="1542372" y="1844824"/>
            <a:ext cx="5616624" cy="3108543"/>
          </a:xfrm>
          <a:prstGeom prst="rect">
            <a:avLst/>
          </a:prstGeom>
        </p:spPr>
        <p:txBody>
          <a:bodyPr wrap="square">
            <a:spAutoFit/>
          </a:bodyPr>
          <a:lstStyle/>
          <a:p>
            <a:r>
              <a:rPr lang="de-DE" sz="2800" b="1" dirty="0">
                <a:effectLst>
                  <a:outerShdw blurRad="38100" dist="38100" dir="2700000" algn="tl">
                    <a:srgbClr val="000000">
                      <a:alpha val="43137"/>
                    </a:srgbClr>
                  </a:outerShdw>
                </a:effectLst>
              </a:rPr>
              <a:t>Formen der Beobachtung</a:t>
            </a:r>
          </a:p>
          <a:p>
            <a:r>
              <a:rPr lang="de-DE" sz="2800" b="1" dirty="0">
                <a:effectLst>
                  <a:outerShdw blurRad="38100" dist="38100" dir="2700000" algn="tl">
                    <a:srgbClr val="000000">
                      <a:alpha val="43137"/>
                    </a:srgbClr>
                  </a:outerShdw>
                </a:effectLst>
              </a:rPr>
              <a:t>je nach Blickwinkel unterscheidet man:</a:t>
            </a:r>
          </a:p>
          <a:p>
            <a:r>
              <a:rPr lang="de-DE" sz="2800" b="1" dirty="0">
                <a:effectLst>
                  <a:outerShdw blurRad="38100" dist="38100" dir="2700000" algn="tl">
                    <a:srgbClr val="000000">
                      <a:alpha val="43137"/>
                    </a:srgbClr>
                  </a:outerShdw>
                </a:effectLst>
              </a:rPr>
              <a:t>• subjektive Beobachtung</a:t>
            </a:r>
          </a:p>
          <a:p>
            <a:r>
              <a:rPr lang="de-DE" sz="2800" b="1" dirty="0">
                <a:effectLst>
                  <a:outerShdw blurRad="38100" dist="38100" dir="2700000" algn="tl">
                    <a:srgbClr val="000000">
                      <a:alpha val="43137"/>
                    </a:srgbClr>
                  </a:outerShdw>
                </a:effectLst>
              </a:rPr>
              <a:t>• objektive Beobachtung</a:t>
            </a:r>
          </a:p>
          <a:p>
            <a:r>
              <a:rPr lang="de-DE" sz="2800" b="1" dirty="0">
                <a:effectLst>
                  <a:outerShdw blurRad="38100" dist="38100" dir="2700000" algn="tl">
                    <a:srgbClr val="000000">
                      <a:alpha val="43137"/>
                    </a:srgbClr>
                  </a:outerShdw>
                </a:effectLst>
              </a:rPr>
              <a:t>• Selbstbeobachtung</a:t>
            </a:r>
          </a:p>
          <a:p>
            <a:r>
              <a:rPr lang="de-DE" sz="2800" b="1" dirty="0">
                <a:effectLst>
                  <a:outerShdw blurRad="38100" dist="38100" dir="2700000" algn="tl">
                    <a:srgbClr val="000000">
                      <a:alpha val="43137"/>
                    </a:srgbClr>
                  </a:outerShdw>
                </a:effectLst>
              </a:rPr>
              <a:t>• Fremdbeobachtung</a:t>
            </a:r>
          </a:p>
        </p:txBody>
      </p:sp>
    </p:spTree>
    <p:extLst>
      <p:ext uri="{BB962C8B-B14F-4D97-AF65-F5344CB8AC3E}">
        <p14:creationId xmlns:p14="http://schemas.microsoft.com/office/powerpoint/2010/main" val="2539328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88640"/>
            <a:ext cx="8229600" cy="634082"/>
          </a:xfrm>
        </p:spPr>
        <p:txBody>
          <a:bodyPr>
            <a:normAutofit/>
          </a:bodyPr>
          <a:lstStyle/>
          <a:p>
            <a:r>
              <a:rPr lang="de-DE" sz="2800" dirty="0"/>
              <a:t>Wahrnehmen und beobachten</a:t>
            </a:r>
          </a:p>
        </p:txBody>
      </p:sp>
      <p:sp>
        <p:nvSpPr>
          <p:cNvPr id="3" name="Datumsplatzhalter 2"/>
          <p:cNvSpPr>
            <a:spLocks noGrp="1"/>
          </p:cNvSpPr>
          <p:nvPr>
            <p:ph type="dt" sz="half" idx="10"/>
          </p:nvPr>
        </p:nvSpPr>
        <p:spPr/>
        <p:txBody>
          <a:bodyPr/>
          <a:lstStyle/>
          <a:p>
            <a:fld id="{6B603E02-C11B-411E-A787-7E4CFB15BB1C}" type="datetime1">
              <a:rPr lang="de-DE" smtClean="0"/>
              <a:t>09.03.2023</a:t>
            </a:fld>
            <a:endParaRPr lang="de-DE"/>
          </a:p>
        </p:txBody>
      </p:sp>
      <p:sp>
        <p:nvSpPr>
          <p:cNvPr id="4" name="Fußzeilenplatzhalter 3"/>
          <p:cNvSpPr>
            <a:spLocks noGrp="1"/>
          </p:cNvSpPr>
          <p:nvPr>
            <p:ph type="ftr" sz="quarter" idx="11"/>
          </p:nvPr>
        </p:nvSpPr>
        <p:spPr/>
        <p:txBody>
          <a:bodyPr/>
          <a:lstStyle/>
          <a:p>
            <a:endParaRPr lang="de-DE" dirty="0"/>
          </a:p>
        </p:txBody>
      </p:sp>
      <p:pic>
        <p:nvPicPr>
          <p:cNvPr id="225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20" y="408856"/>
            <a:ext cx="74930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hteck 4"/>
          <p:cNvSpPr/>
          <p:nvPr/>
        </p:nvSpPr>
        <p:spPr>
          <a:xfrm>
            <a:off x="1115616" y="1997839"/>
            <a:ext cx="6480720" cy="2308324"/>
          </a:xfrm>
          <a:prstGeom prst="rect">
            <a:avLst/>
          </a:prstGeom>
        </p:spPr>
        <p:txBody>
          <a:bodyPr wrap="square">
            <a:spAutoFit/>
          </a:bodyPr>
          <a:lstStyle/>
          <a:p>
            <a:r>
              <a:rPr lang="de-DE" b="1" dirty="0">
                <a:effectLst>
                  <a:outerShdw blurRad="38100" dist="38100" dir="2700000" algn="tl">
                    <a:srgbClr val="000000">
                      <a:alpha val="43137"/>
                    </a:srgbClr>
                  </a:outerShdw>
                </a:effectLst>
              </a:rPr>
              <a:t>Subjektive Beobachtung:</a:t>
            </a:r>
          </a:p>
          <a:p>
            <a:r>
              <a:rPr lang="de-DE" dirty="0"/>
              <a:t>Einseitige Beobachtung aus dem Blickwinkel der eigenen Person (günstig oft der Abgleich mit anderen)</a:t>
            </a:r>
          </a:p>
          <a:p>
            <a:r>
              <a:rPr lang="de-DE" b="1" dirty="0">
                <a:effectLst>
                  <a:outerShdw blurRad="38100" dist="38100" dir="2700000" algn="tl">
                    <a:srgbClr val="000000">
                      <a:alpha val="43137"/>
                    </a:srgbClr>
                  </a:outerShdw>
                </a:effectLst>
              </a:rPr>
              <a:t>Objektive Beobachtung:</a:t>
            </a:r>
          </a:p>
          <a:p>
            <a:r>
              <a:rPr lang="de-DE" dirty="0"/>
              <a:t>Sachliche Beobachtung, d. h. nicht von Gefühlen oder Vorurteilen geprägt</a:t>
            </a:r>
          </a:p>
          <a:p>
            <a:r>
              <a:rPr lang="de-DE" dirty="0"/>
              <a:t>Eigentlich nicht wirklich möglich, aber messbare Beobachtungen erreichen ein Maß größtmöglicher Objektivität</a:t>
            </a:r>
          </a:p>
        </p:txBody>
      </p:sp>
    </p:spTree>
    <p:extLst>
      <p:ext uri="{BB962C8B-B14F-4D97-AF65-F5344CB8AC3E}">
        <p14:creationId xmlns:p14="http://schemas.microsoft.com/office/powerpoint/2010/main" val="3278262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88640"/>
            <a:ext cx="8229600" cy="634082"/>
          </a:xfrm>
        </p:spPr>
        <p:txBody>
          <a:bodyPr>
            <a:normAutofit/>
          </a:bodyPr>
          <a:lstStyle/>
          <a:p>
            <a:r>
              <a:rPr lang="de-DE" sz="2800" dirty="0"/>
              <a:t>Wahrnehmen und beobachten</a:t>
            </a:r>
          </a:p>
        </p:txBody>
      </p:sp>
      <p:sp>
        <p:nvSpPr>
          <p:cNvPr id="3" name="Datumsplatzhalter 2"/>
          <p:cNvSpPr>
            <a:spLocks noGrp="1"/>
          </p:cNvSpPr>
          <p:nvPr>
            <p:ph type="dt" sz="half" idx="10"/>
          </p:nvPr>
        </p:nvSpPr>
        <p:spPr/>
        <p:txBody>
          <a:bodyPr/>
          <a:lstStyle/>
          <a:p>
            <a:fld id="{6B603E02-C11B-411E-A787-7E4CFB15BB1C}" type="datetime1">
              <a:rPr lang="de-DE" smtClean="0"/>
              <a:t>09.03.2023</a:t>
            </a:fld>
            <a:endParaRPr lang="de-DE"/>
          </a:p>
        </p:txBody>
      </p:sp>
      <p:sp>
        <p:nvSpPr>
          <p:cNvPr id="4" name="Fußzeilenplatzhalter 3"/>
          <p:cNvSpPr>
            <a:spLocks noGrp="1"/>
          </p:cNvSpPr>
          <p:nvPr>
            <p:ph type="ftr" sz="quarter" idx="11"/>
          </p:nvPr>
        </p:nvSpPr>
        <p:spPr/>
        <p:txBody>
          <a:bodyPr/>
          <a:lstStyle/>
          <a:p>
            <a:endParaRPr lang="de-DE" dirty="0"/>
          </a:p>
        </p:txBody>
      </p:sp>
      <p:pic>
        <p:nvPicPr>
          <p:cNvPr id="225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20" y="408856"/>
            <a:ext cx="74930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hteck 4"/>
          <p:cNvSpPr/>
          <p:nvPr/>
        </p:nvSpPr>
        <p:spPr>
          <a:xfrm>
            <a:off x="366199" y="1484784"/>
            <a:ext cx="8496944" cy="4524315"/>
          </a:xfrm>
          <a:prstGeom prst="rect">
            <a:avLst/>
          </a:prstGeom>
        </p:spPr>
        <p:txBody>
          <a:bodyPr wrap="square">
            <a:spAutoFit/>
          </a:bodyPr>
          <a:lstStyle/>
          <a:p>
            <a:r>
              <a:rPr lang="de-DE" b="1" dirty="0">
                <a:effectLst>
                  <a:outerShdw blurRad="38100" dist="38100" dir="2700000" algn="tl">
                    <a:srgbClr val="000000">
                      <a:alpha val="43137"/>
                    </a:srgbClr>
                  </a:outerShdw>
                </a:effectLst>
              </a:rPr>
              <a:t>Selbstbeobachtung</a:t>
            </a:r>
          </a:p>
          <a:p>
            <a:r>
              <a:rPr lang="de-DE" dirty="0"/>
              <a:t>Introspektion, die Beobachtung ist auf den eigenen Bewusstseinsablauf gerichtet</a:t>
            </a:r>
          </a:p>
          <a:p>
            <a:r>
              <a:rPr lang="de-DE" dirty="0"/>
              <a:t>Die Selbstbeobachtung ist nicht nur in der Interaktion zwischen Patienten und Pflegenden bedeutsam, sondern es ist generell wichtig uns miteinander über Wünsche, Bedürfnisse usw. auszutauschen, da man ja nicht in die Gefühls- und Erlebniswelt eines Anderen hineinschauen kann.</a:t>
            </a:r>
          </a:p>
          <a:p>
            <a:endParaRPr lang="de-DE" b="1" dirty="0">
              <a:effectLst>
                <a:outerShdw blurRad="38100" dist="38100" dir="2700000" algn="tl">
                  <a:srgbClr val="000000">
                    <a:alpha val="43137"/>
                  </a:srgbClr>
                </a:outerShdw>
              </a:effectLst>
            </a:endParaRPr>
          </a:p>
          <a:p>
            <a:r>
              <a:rPr lang="de-DE" b="1" dirty="0">
                <a:effectLst>
                  <a:outerShdw blurRad="38100" dist="38100" dir="2700000" algn="tl">
                    <a:srgbClr val="000000">
                      <a:alpha val="43137"/>
                    </a:srgbClr>
                  </a:outerShdw>
                </a:effectLst>
              </a:rPr>
              <a:t>Fremdbeobachtung</a:t>
            </a:r>
          </a:p>
          <a:p>
            <a:r>
              <a:rPr lang="de-DE" dirty="0"/>
              <a:t>Beobachtung eines anderen Menschen, seines Verhaltens und seiner Äußerungen</a:t>
            </a:r>
          </a:p>
          <a:p>
            <a:endParaRPr lang="de-DE" dirty="0"/>
          </a:p>
          <a:p>
            <a:r>
              <a:rPr lang="de-DE" dirty="0"/>
              <a:t>Pflegende sollten um Objektivität bemüht sein, dennoch ist hier „Wertfreiheit“ schwer zu gewährleisten </a:t>
            </a:r>
            <a:r>
              <a:rPr lang="de-DE" dirty="0">
                <a:sym typeface="Wingdings" panose="05000000000000000000" pitchFamily="2" charset="2"/>
              </a:rPr>
              <a:t></a:t>
            </a:r>
            <a:r>
              <a:rPr lang="de-DE" dirty="0"/>
              <a:t> Möglichkeit der Korrektur durch Nachfrage oder Zuhilfenahme von Eindrücken anderer Personen</a:t>
            </a:r>
          </a:p>
          <a:p>
            <a:endParaRPr lang="de-DE" dirty="0"/>
          </a:p>
          <a:p>
            <a:r>
              <a:rPr lang="de-DE" dirty="0"/>
              <a:t>Die beiden letztgenannten sorgen für das Spannungsfeld „Selbst- und Fremdwahrnehmung“</a:t>
            </a:r>
          </a:p>
        </p:txBody>
      </p:sp>
    </p:spTree>
    <p:extLst>
      <p:ext uri="{BB962C8B-B14F-4D97-AF65-F5344CB8AC3E}">
        <p14:creationId xmlns:p14="http://schemas.microsoft.com/office/powerpoint/2010/main" val="454848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45034"/>
            <a:ext cx="6933456" cy="634082"/>
          </a:xfrm>
        </p:spPr>
        <p:txBody>
          <a:bodyPr>
            <a:normAutofit/>
          </a:bodyPr>
          <a:lstStyle/>
          <a:p>
            <a:r>
              <a:rPr lang="de-DE" sz="2800" dirty="0"/>
              <a:t>Wahrnehmen und beobachten</a:t>
            </a:r>
          </a:p>
        </p:txBody>
      </p:sp>
      <p:sp>
        <p:nvSpPr>
          <p:cNvPr id="3" name="Datumsplatzhalter 2"/>
          <p:cNvSpPr>
            <a:spLocks noGrp="1"/>
          </p:cNvSpPr>
          <p:nvPr>
            <p:ph type="dt" sz="half" idx="10"/>
          </p:nvPr>
        </p:nvSpPr>
        <p:spPr/>
        <p:txBody>
          <a:bodyPr/>
          <a:lstStyle/>
          <a:p>
            <a:fld id="{6B603E02-C11B-411E-A787-7E4CFB15BB1C}" type="datetime1">
              <a:rPr lang="de-DE" smtClean="0"/>
              <a:t>09.03.2023</a:t>
            </a:fld>
            <a:endParaRPr lang="de-DE"/>
          </a:p>
        </p:txBody>
      </p:sp>
      <p:sp>
        <p:nvSpPr>
          <p:cNvPr id="4" name="Fußzeilenplatzhalter 3"/>
          <p:cNvSpPr>
            <a:spLocks noGrp="1"/>
          </p:cNvSpPr>
          <p:nvPr>
            <p:ph type="ftr" sz="quarter" idx="11"/>
          </p:nvPr>
        </p:nvSpPr>
        <p:spPr/>
        <p:txBody>
          <a:bodyPr/>
          <a:lstStyle/>
          <a:p>
            <a:endParaRPr lang="de-DE" dirty="0"/>
          </a:p>
        </p:txBody>
      </p:sp>
      <p:sp>
        <p:nvSpPr>
          <p:cNvPr id="5" name="Rechteck 4"/>
          <p:cNvSpPr/>
          <p:nvPr/>
        </p:nvSpPr>
        <p:spPr>
          <a:xfrm>
            <a:off x="395536" y="1168062"/>
            <a:ext cx="8352928" cy="4893647"/>
          </a:xfrm>
          <a:prstGeom prst="rect">
            <a:avLst/>
          </a:prstGeom>
        </p:spPr>
        <p:txBody>
          <a:bodyPr wrap="square">
            <a:spAutoFit/>
          </a:bodyPr>
          <a:lstStyle/>
          <a:p>
            <a:endParaRPr lang="de-DE" dirty="0"/>
          </a:p>
          <a:p>
            <a:pPr algn="just"/>
            <a:r>
              <a:rPr lang="de-DE" sz="3600" b="1" dirty="0">
                <a:effectLst>
                  <a:outerShdw blurRad="38100" dist="38100" dir="2700000" algn="tl">
                    <a:srgbClr val="000000">
                      <a:alpha val="43137"/>
                    </a:srgbClr>
                  </a:outerShdw>
                </a:effectLst>
                <a:latin typeface="Gabriola" panose="04040605051002020D02" pitchFamily="82" charset="0"/>
              </a:rPr>
              <a:t>Wahrnehmung und Wirklichkeit – ein Schlusswort</a:t>
            </a:r>
          </a:p>
          <a:p>
            <a:pPr algn="just"/>
            <a:endParaRPr lang="de-DE" b="1" dirty="0">
              <a:effectLst>
                <a:outerShdw blurRad="38100" dist="38100" dir="2700000" algn="tl">
                  <a:srgbClr val="000000">
                    <a:alpha val="43137"/>
                  </a:srgbClr>
                </a:outerShdw>
              </a:effectLst>
              <a:latin typeface="Gabriola" panose="04040605051002020D02" pitchFamily="82" charset="0"/>
            </a:endParaRPr>
          </a:p>
          <a:p>
            <a:pPr algn="just"/>
            <a:r>
              <a:rPr lang="de-DE" sz="2000" b="1" dirty="0">
                <a:latin typeface="Gabriola" panose="04040605051002020D02" pitchFamily="82" charset="0"/>
              </a:rPr>
              <a:t>Unsere Wahrnehmung nehmen wir als Realität wahr! Richtiger wäre sie als „unsere Realität“ wahrzunehmen, also als einen Ausschnitt, wenn man so will, aus einer Gesamtwirklichkeit. Um sich exakt zu orientieren oder sich rück zu versichern hilft letztlich nur nachfragen, um seine eigene Wahrnehmung/Realität zu überprüfen! </a:t>
            </a:r>
          </a:p>
          <a:p>
            <a:pPr algn="just"/>
            <a:r>
              <a:rPr lang="de-DE" sz="2000" b="1" dirty="0">
                <a:latin typeface="Gabriola" panose="04040605051002020D02" pitchFamily="82" charset="0"/>
              </a:rPr>
              <a:t>Ohne diese Vorgehensweise kommt es zu Fehlinterpretationen und Missverständnissen. So bedeutet z. B. die Tatsache, dass jemand etwas trinkt, nicht automatisch, dass er Durst hat. Er kann auch Appetit auf den Geschmack haben oder vielleicht eine Tablette  zu sich genommen haben.</a:t>
            </a:r>
          </a:p>
          <a:p>
            <a:pPr algn="just"/>
            <a:r>
              <a:rPr lang="de-DE" sz="2000" b="1" dirty="0">
                <a:latin typeface="Gabriola" panose="04040605051002020D02" pitchFamily="82" charset="0"/>
              </a:rPr>
              <a:t>Generell besteht nur  die Möglichkeit einer Annäherung an die Wirklichkeit unseres Gegenübers.</a:t>
            </a:r>
          </a:p>
          <a:p>
            <a:pPr algn="just"/>
            <a:r>
              <a:rPr lang="de-DE" sz="2000" b="1" dirty="0">
                <a:latin typeface="Gabriola" panose="04040605051002020D02" pitchFamily="82" charset="0"/>
              </a:rPr>
              <a:t>Wir als Pflegende müssen in diesem Bereich Profis werden, da wir ständig mit Menschen in Krisensituationen zu tun haben, die leider oft wenig eindeutige Reaktionen zeigen. Für uns geht es darum möglichst offen und unvoreingenommen auf die Menschen zu zugehen, ihnen zu begegnen und versuchen deren Wirklichkeit zu verstehen, um pflegen, beraten und anleiten zu können.</a:t>
            </a:r>
          </a:p>
        </p:txBody>
      </p:sp>
    </p:spTree>
    <p:extLst>
      <p:ext uri="{BB962C8B-B14F-4D97-AF65-F5344CB8AC3E}">
        <p14:creationId xmlns:p14="http://schemas.microsoft.com/office/powerpoint/2010/main" val="3228400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88640"/>
            <a:ext cx="8229600" cy="634082"/>
          </a:xfrm>
        </p:spPr>
        <p:txBody>
          <a:bodyPr>
            <a:normAutofit/>
          </a:bodyPr>
          <a:lstStyle/>
          <a:p>
            <a:r>
              <a:rPr lang="de-DE" sz="2800" dirty="0"/>
              <a:t>Wahrnehmen und beobachten</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7388" y="2085975"/>
            <a:ext cx="2689225" cy="268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umsplatzhalter 2"/>
          <p:cNvSpPr>
            <a:spLocks noGrp="1"/>
          </p:cNvSpPr>
          <p:nvPr>
            <p:ph type="dt" sz="half" idx="10"/>
          </p:nvPr>
        </p:nvSpPr>
        <p:spPr/>
        <p:txBody>
          <a:bodyPr/>
          <a:lstStyle/>
          <a:p>
            <a:fld id="{9FC904EA-6C2A-48EC-A6BB-CB1DF9873773}" type="datetime1">
              <a:rPr lang="de-DE" smtClean="0"/>
              <a:t>09.03.2023</a:t>
            </a:fld>
            <a:endParaRPr lang="de-DE"/>
          </a:p>
        </p:txBody>
      </p:sp>
      <p:sp>
        <p:nvSpPr>
          <p:cNvPr id="4" name="Fußzeilenplatzhalter 3"/>
          <p:cNvSpPr>
            <a:spLocks noGrp="1"/>
          </p:cNvSpPr>
          <p:nvPr>
            <p:ph type="ftr" sz="quarter" idx="11"/>
          </p:nvPr>
        </p:nvSpPr>
        <p:spPr/>
        <p:txBody>
          <a:bodyPr/>
          <a:lstStyle/>
          <a:p>
            <a:endParaRPr lang="de-DE" dirty="0"/>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404664"/>
            <a:ext cx="74930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9964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88640"/>
            <a:ext cx="8229600" cy="634082"/>
          </a:xfrm>
        </p:spPr>
        <p:txBody>
          <a:bodyPr>
            <a:normAutofit/>
          </a:bodyPr>
          <a:lstStyle/>
          <a:p>
            <a:r>
              <a:rPr lang="de-DE" sz="2800" dirty="0"/>
              <a:t>Wahrnehmen und beobachten</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1584773"/>
            <a:ext cx="3044659" cy="3716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umsplatzhalter 2"/>
          <p:cNvSpPr>
            <a:spLocks noGrp="1"/>
          </p:cNvSpPr>
          <p:nvPr>
            <p:ph type="dt" sz="half" idx="10"/>
          </p:nvPr>
        </p:nvSpPr>
        <p:spPr/>
        <p:txBody>
          <a:bodyPr/>
          <a:lstStyle/>
          <a:p>
            <a:fld id="{585E2514-2E78-4609-8619-43A5D3CD55B2}" type="datetime1">
              <a:rPr lang="de-DE" smtClean="0"/>
              <a:t>09.03.2023</a:t>
            </a:fld>
            <a:endParaRPr lang="de-DE"/>
          </a:p>
        </p:txBody>
      </p:sp>
      <p:sp>
        <p:nvSpPr>
          <p:cNvPr id="4" name="Fußzeilenplatzhalter 3"/>
          <p:cNvSpPr>
            <a:spLocks noGrp="1"/>
          </p:cNvSpPr>
          <p:nvPr>
            <p:ph type="ftr" sz="quarter" idx="11"/>
          </p:nvPr>
        </p:nvSpPr>
        <p:spPr/>
        <p:txBody>
          <a:bodyPr/>
          <a:lstStyle/>
          <a:p>
            <a:r>
              <a:rPr lang="de-DE"/>
              <a:t>Dozent: U. Heinemann</a:t>
            </a: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404664"/>
            <a:ext cx="74930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3141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88640"/>
            <a:ext cx="8229600" cy="634082"/>
          </a:xfrm>
        </p:spPr>
        <p:txBody>
          <a:bodyPr>
            <a:normAutofit/>
          </a:bodyPr>
          <a:lstStyle/>
          <a:p>
            <a:r>
              <a:rPr lang="de-DE" sz="2800" dirty="0"/>
              <a:t>Wahrnehmen und beobachten</a:t>
            </a:r>
          </a:p>
        </p:txBody>
      </p:sp>
      <p:sp>
        <p:nvSpPr>
          <p:cNvPr id="4" name="Datumsplatzhalter 3"/>
          <p:cNvSpPr>
            <a:spLocks noGrp="1"/>
          </p:cNvSpPr>
          <p:nvPr>
            <p:ph type="dt" sz="half" idx="10"/>
          </p:nvPr>
        </p:nvSpPr>
        <p:spPr/>
        <p:txBody>
          <a:bodyPr/>
          <a:lstStyle/>
          <a:p>
            <a:fld id="{6F31222C-9119-495A-8E0A-378B02BC70D5}" type="datetime1">
              <a:rPr lang="de-DE" smtClean="0"/>
              <a:t>09.03.2023</a:t>
            </a:fld>
            <a:endParaRPr lang="de-DE"/>
          </a:p>
        </p:txBody>
      </p:sp>
      <p:sp>
        <p:nvSpPr>
          <p:cNvPr id="5" name="Fußzeilenplatzhalter 4"/>
          <p:cNvSpPr>
            <a:spLocks noGrp="1"/>
          </p:cNvSpPr>
          <p:nvPr>
            <p:ph type="ftr" sz="quarter" idx="11"/>
          </p:nvPr>
        </p:nvSpPr>
        <p:spPr/>
        <p:txBody>
          <a:bodyPr/>
          <a:lstStyle/>
          <a:p>
            <a:r>
              <a:rPr lang="de-DE"/>
              <a:t>Dozent: U. Heinemann</a:t>
            </a:r>
          </a:p>
        </p:txBody>
      </p:sp>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4408" y="132631"/>
            <a:ext cx="74930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008" y="1124744"/>
            <a:ext cx="7223838" cy="5417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hteck 2"/>
          <p:cNvSpPr/>
          <p:nvPr/>
        </p:nvSpPr>
        <p:spPr>
          <a:xfrm>
            <a:off x="1835697" y="2386622"/>
            <a:ext cx="5328592" cy="2062103"/>
          </a:xfrm>
          <a:prstGeom prst="rect">
            <a:avLst/>
          </a:prstGeom>
        </p:spPr>
        <p:txBody>
          <a:bodyPr wrap="square">
            <a:spAutoFit/>
          </a:bodyPr>
          <a:lstStyle/>
          <a:p>
            <a:pPr lvl="0" algn="ctr"/>
            <a:r>
              <a:rPr lang="de-DE" sz="3200" dirty="0">
                <a:solidFill>
                  <a:prstClr val="black"/>
                </a:solidFill>
                <a:effectLst>
                  <a:outerShdw blurRad="38100" dist="38100" dir="2700000" algn="tl">
                    <a:srgbClr val="000000">
                      <a:alpha val="43137"/>
                    </a:srgbClr>
                  </a:outerShdw>
                </a:effectLst>
                <a:latin typeface="Script MT Bold" panose="03040602040607080904" pitchFamily="66" charset="0"/>
              </a:rPr>
              <a:t>Wahrnehmung : </a:t>
            </a:r>
          </a:p>
          <a:p>
            <a:pPr lvl="0" algn="ctr"/>
            <a:r>
              <a:rPr lang="de-DE" sz="3200" dirty="0">
                <a:solidFill>
                  <a:prstClr val="black"/>
                </a:solidFill>
                <a:effectLst>
                  <a:outerShdw blurRad="38100" dist="38100" dir="2700000" algn="tl">
                    <a:srgbClr val="000000">
                      <a:alpha val="43137"/>
                    </a:srgbClr>
                  </a:outerShdw>
                </a:effectLst>
                <a:latin typeface="Script MT Bold" panose="03040602040607080904" pitchFamily="66" charset="0"/>
              </a:rPr>
              <a:t>Zufälliges, nicht absichtliches Erkennen und Verarbeiten von Sinneseindrücken</a:t>
            </a: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896" y="4484096"/>
            <a:ext cx="1440160" cy="104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3137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88640"/>
            <a:ext cx="8229600" cy="634082"/>
          </a:xfrm>
        </p:spPr>
        <p:txBody>
          <a:bodyPr>
            <a:normAutofit/>
          </a:bodyPr>
          <a:lstStyle/>
          <a:p>
            <a:r>
              <a:rPr lang="de-DE" sz="2800" dirty="0"/>
              <a:t>Wahrnehmen und beobachten</a:t>
            </a:r>
          </a:p>
        </p:txBody>
      </p:sp>
      <p:sp>
        <p:nvSpPr>
          <p:cNvPr id="4" name="Rechteck 3"/>
          <p:cNvSpPr/>
          <p:nvPr/>
        </p:nvSpPr>
        <p:spPr>
          <a:xfrm>
            <a:off x="1259632" y="2276872"/>
            <a:ext cx="7128792" cy="3139321"/>
          </a:xfrm>
          <a:prstGeom prst="rect">
            <a:avLst/>
          </a:prstGeom>
        </p:spPr>
        <p:txBody>
          <a:bodyPr wrap="square">
            <a:spAutoFit/>
          </a:bodyPr>
          <a:lstStyle/>
          <a:p>
            <a:pPr lvl="0"/>
            <a:r>
              <a:rPr lang="de-DE" b="1" dirty="0">
                <a:latin typeface="Verdana" panose="020B0604030504040204" pitchFamily="34" charset="0"/>
                <a:ea typeface="Verdana" panose="020B0604030504040204" pitchFamily="34" charset="0"/>
                <a:cs typeface="Verdana" panose="020B0604030504040204" pitchFamily="34" charset="0"/>
              </a:rPr>
              <a:t>Der Wahrnehmungsprozess setzt sich aus folgenden Einzelschritten zusammen:</a:t>
            </a:r>
          </a:p>
          <a:p>
            <a:pPr lvl="0"/>
            <a:endParaRPr lang="de-DE" b="1" dirty="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Wingdings 2" panose="05020102010507070707" pitchFamily="18" charset="2"/>
              <a:buChar char=""/>
            </a:pPr>
            <a:r>
              <a:rPr lang="de-DE" b="1" dirty="0">
                <a:latin typeface="Verdana" panose="020B0604030504040204" pitchFamily="34" charset="0"/>
                <a:ea typeface="Verdana" panose="020B0604030504040204" pitchFamily="34" charset="0"/>
                <a:cs typeface="Verdana" panose="020B0604030504040204" pitchFamily="34" charset="0"/>
              </a:rPr>
              <a:t>Empfindung</a:t>
            </a:r>
            <a:r>
              <a:rPr lang="de-DE" dirty="0">
                <a:latin typeface="Verdana" panose="020B0604030504040204" pitchFamily="34" charset="0"/>
                <a:ea typeface="Verdana" panose="020B0604030504040204" pitchFamily="34" charset="0"/>
                <a:cs typeface="Verdana" panose="020B0604030504040204" pitchFamily="34" charset="0"/>
              </a:rPr>
              <a:t> (Reizaufnahme)</a:t>
            </a:r>
          </a:p>
          <a:p>
            <a:pPr marL="285750" lvl="0" indent="-285750">
              <a:buFont typeface="Wingdings 2" panose="05020102010507070707" pitchFamily="18" charset="2"/>
              <a:buChar char=""/>
            </a:pPr>
            <a:endParaRPr lang="de-DE" dirty="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Wingdings 2" panose="05020102010507070707" pitchFamily="18" charset="2"/>
              <a:buChar char=""/>
            </a:pPr>
            <a:r>
              <a:rPr lang="de-DE" b="1" dirty="0">
                <a:latin typeface="Verdana" panose="020B0604030504040204" pitchFamily="34" charset="0"/>
                <a:ea typeface="Verdana" panose="020B0604030504040204" pitchFamily="34" charset="0"/>
                <a:cs typeface="Verdana" panose="020B0604030504040204" pitchFamily="34" charset="0"/>
              </a:rPr>
              <a:t>Wahrnehmung</a:t>
            </a:r>
            <a:r>
              <a:rPr lang="de-DE" dirty="0">
                <a:latin typeface="Verdana" panose="020B0604030504040204" pitchFamily="34" charset="0"/>
                <a:ea typeface="Verdana" panose="020B0604030504040204" pitchFamily="34" charset="0"/>
                <a:cs typeface="Verdana" panose="020B0604030504040204" pitchFamily="34" charset="0"/>
              </a:rPr>
              <a:t> (Umsetzung in erkennbare/erlernte Muster und Formen, Vorerfahrungen)</a:t>
            </a:r>
          </a:p>
          <a:p>
            <a:pPr marL="285750" lvl="0" indent="-285750">
              <a:buFont typeface="Wingdings 2" panose="05020102010507070707" pitchFamily="18" charset="2"/>
              <a:buChar char=""/>
            </a:pPr>
            <a:endParaRPr lang="de-DE" dirty="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Wingdings 2" panose="05020102010507070707" pitchFamily="18" charset="2"/>
              <a:buChar char=""/>
            </a:pPr>
            <a:r>
              <a:rPr lang="de-DE" b="1" dirty="0">
                <a:latin typeface="Verdana" panose="020B0604030504040204" pitchFamily="34" charset="0"/>
                <a:ea typeface="Verdana" panose="020B0604030504040204" pitchFamily="34" charset="0"/>
                <a:cs typeface="Verdana" panose="020B0604030504040204" pitchFamily="34" charset="0"/>
              </a:rPr>
              <a:t>Klassifikation</a:t>
            </a:r>
            <a:r>
              <a:rPr lang="de-DE" dirty="0">
                <a:latin typeface="Verdana" panose="020B0604030504040204" pitchFamily="34" charset="0"/>
                <a:ea typeface="Verdana" panose="020B0604030504040204" pitchFamily="34" charset="0"/>
                <a:cs typeface="Verdana" panose="020B0604030504040204" pitchFamily="34" charset="0"/>
              </a:rPr>
              <a:t> (Bewertung und Einordnung, persönliche Bedeutung </a:t>
            </a:r>
          </a:p>
          <a:p>
            <a:r>
              <a:rPr lang="de-DE" dirty="0">
                <a:latin typeface="Verdana" panose="020B0604030504040204" pitchFamily="34" charset="0"/>
                <a:ea typeface="Verdana" panose="020B0604030504040204" pitchFamily="34" charset="0"/>
                <a:cs typeface="Verdana" panose="020B0604030504040204" pitchFamily="34" charset="0"/>
              </a:rPr>
              <a:t>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2253" y="1305711"/>
            <a:ext cx="756084" cy="756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umsplatzhalter 2"/>
          <p:cNvSpPr>
            <a:spLocks noGrp="1"/>
          </p:cNvSpPr>
          <p:nvPr>
            <p:ph type="dt" sz="half" idx="10"/>
          </p:nvPr>
        </p:nvSpPr>
        <p:spPr/>
        <p:txBody>
          <a:bodyPr/>
          <a:lstStyle/>
          <a:p>
            <a:fld id="{71ED2DA5-E10D-4005-A62D-9E4313D89053}" type="datetime1">
              <a:rPr lang="de-DE" smtClean="0"/>
              <a:t>09.03.2023</a:t>
            </a:fld>
            <a:endParaRPr lang="de-DE"/>
          </a:p>
        </p:txBody>
      </p:sp>
      <p:sp>
        <p:nvSpPr>
          <p:cNvPr id="5" name="Fußzeilenplatzhalter 4"/>
          <p:cNvSpPr>
            <a:spLocks noGrp="1"/>
          </p:cNvSpPr>
          <p:nvPr>
            <p:ph type="ftr" sz="quarter" idx="11"/>
          </p:nvPr>
        </p:nvSpPr>
        <p:spPr>
          <a:xfrm>
            <a:off x="3131840" y="6356635"/>
            <a:ext cx="2895600" cy="365125"/>
          </a:xfrm>
        </p:spPr>
        <p:txBody>
          <a:bodyPr/>
          <a:lstStyle/>
          <a:p>
            <a:endParaRPr lang="de-DE" dirty="0"/>
          </a:p>
        </p:txBody>
      </p:sp>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9124" y="398347"/>
            <a:ext cx="74930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0147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88640"/>
            <a:ext cx="8229600" cy="634082"/>
          </a:xfrm>
        </p:spPr>
        <p:txBody>
          <a:bodyPr>
            <a:normAutofit/>
          </a:bodyPr>
          <a:lstStyle/>
          <a:p>
            <a:r>
              <a:rPr lang="de-DE" sz="2800" dirty="0"/>
              <a:t>B.02 Wahrnehmen und beobachten</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2159" y="1196752"/>
            <a:ext cx="5999163" cy="416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umsplatzhalter 3"/>
          <p:cNvSpPr>
            <a:spLocks noGrp="1"/>
          </p:cNvSpPr>
          <p:nvPr>
            <p:ph type="dt" sz="half" idx="10"/>
          </p:nvPr>
        </p:nvSpPr>
        <p:spPr/>
        <p:txBody>
          <a:bodyPr/>
          <a:lstStyle/>
          <a:p>
            <a:fld id="{CBB6CB3F-7702-49D3-A483-E0251A9AFECF}" type="datetime1">
              <a:rPr lang="de-DE" smtClean="0"/>
              <a:t>09.03.2023</a:t>
            </a:fld>
            <a:endParaRPr lang="de-DE"/>
          </a:p>
        </p:txBody>
      </p:sp>
      <p:sp>
        <p:nvSpPr>
          <p:cNvPr id="5" name="Fußzeilenplatzhalter 4"/>
          <p:cNvSpPr>
            <a:spLocks noGrp="1"/>
          </p:cNvSpPr>
          <p:nvPr>
            <p:ph type="ftr" sz="quarter" idx="11"/>
          </p:nvPr>
        </p:nvSpPr>
        <p:spPr/>
        <p:txBody>
          <a:bodyPr/>
          <a:lstStyle/>
          <a:p>
            <a:r>
              <a:rPr lang="de-DE"/>
              <a:t>Dozent: U. Heinemann</a:t>
            </a:r>
          </a:p>
        </p:txBody>
      </p:sp>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0352" y="441102"/>
            <a:ext cx="74930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1593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88640"/>
            <a:ext cx="8229600" cy="634082"/>
          </a:xfrm>
        </p:spPr>
        <p:txBody>
          <a:bodyPr>
            <a:normAutofit/>
          </a:bodyPr>
          <a:lstStyle/>
          <a:p>
            <a:r>
              <a:rPr lang="de-DE" sz="2800" dirty="0"/>
              <a:t>Wahrnehmen und beobachten</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908720"/>
            <a:ext cx="5943600" cy="490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umsplatzhalter 3"/>
          <p:cNvSpPr>
            <a:spLocks noGrp="1"/>
          </p:cNvSpPr>
          <p:nvPr>
            <p:ph type="dt" sz="half" idx="10"/>
          </p:nvPr>
        </p:nvSpPr>
        <p:spPr/>
        <p:txBody>
          <a:bodyPr/>
          <a:lstStyle/>
          <a:p>
            <a:fld id="{A1996122-3567-4884-A1D5-133976426E4E}" type="datetime1">
              <a:rPr lang="de-DE" smtClean="0"/>
              <a:t>09.03.2023</a:t>
            </a:fld>
            <a:endParaRPr lang="de-DE"/>
          </a:p>
        </p:txBody>
      </p:sp>
      <p:sp>
        <p:nvSpPr>
          <p:cNvPr id="5" name="Fußzeilenplatzhalter 4"/>
          <p:cNvSpPr>
            <a:spLocks noGrp="1"/>
          </p:cNvSpPr>
          <p:nvPr>
            <p:ph type="ftr" sz="quarter" idx="11"/>
          </p:nvPr>
        </p:nvSpPr>
        <p:spPr/>
        <p:txBody>
          <a:bodyPr/>
          <a:lstStyle/>
          <a:p>
            <a:endParaRPr lang="de-DE" dirty="0"/>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404664"/>
            <a:ext cx="74930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6027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88640"/>
            <a:ext cx="8229600" cy="634082"/>
          </a:xfrm>
        </p:spPr>
        <p:txBody>
          <a:bodyPr>
            <a:normAutofit/>
          </a:bodyPr>
          <a:lstStyle/>
          <a:p>
            <a:r>
              <a:rPr lang="de-DE" sz="2800" dirty="0"/>
              <a:t> Wahrnehmen und beobachten</a:t>
            </a:r>
          </a:p>
        </p:txBody>
      </p:sp>
      <p:sp>
        <p:nvSpPr>
          <p:cNvPr id="3" name="Datumsplatzhalter 2"/>
          <p:cNvSpPr>
            <a:spLocks noGrp="1"/>
          </p:cNvSpPr>
          <p:nvPr>
            <p:ph type="dt" sz="half" idx="10"/>
          </p:nvPr>
        </p:nvSpPr>
        <p:spPr/>
        <p:txBody>
          <a:bodyPr/>
          <a:lstStyle/>
          <a:p>
            <a:fld id="{70785E60-770C-49C3-8BB8-B5DBEF0E99A6}" type="datetime1">
              <a:rPr lang="de-DE" smtClean="0"/>
              <a:t>09.03.2023</a:t>
            </a:fld>
            <a:endParaRPr lang="de-DE"/>
          </a:p>
        </p:txBody>
      </p:sp>
      <p:sp>
        <p:nvSpPr>
          <p:cNvPr id="4" name="Fußzeilenplatzhalter 3"/>
          <p:cNvSpPr>
            <a:spLocks noGrp="1"/>
          </p:cNvSpPr>
          <p:nvPr>
            <p:ph type="ftr" sz="quarter" idx="11"/>
          </p:nvPr>
        </p:nvSpPr>
        <p:spPr/>
        <p:txBody>
          <a:bodyPr/>
          <a:lstStyle/>
          <a:p>
            <a:endParaRPr lang="de-DE"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20" y="404664"/>
            <a:ext cx="74930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hteck 4"/>
          <p:cNvSpPr/>
          <p:nvPr/>
        </p:nvSpPr>
        <p:spPr>
          <a:xfrm>
            <a:off x="987814" y="1988840"/>
            <a:ext cx="6840760" cy="3170099"/>
          </a:xfrm>
          <a:prstGeom prst="rect">
            <a:avLst/>
          </a:prstGeom>
        </p:spPr>
        <p:txBody>
          <a:bodyPr wrap="square">
            <a:spAutoFit/>
          </a:bodyPr>
          <a:lstStyle/>
          <a:p>
            <a:pPr algn="ctr"/>
            <a:r>
              <a:rPr lang="de-DE" sz="4000" dirty="0">
                <a:effectLst>
                  <a:outerShdw blurRad="38100" dist="38100" dir="2700000" algn="tl">
                    <a:srgbClr val="000000">
                      <a:alpha val="43137"/>
                    </a:srgbClr>
                  </a:outerShdw>
                </a:effectLst>
                <a:latin typeface="Script MT Bold" panose="03040602040607080904" pitchFamily="66" charset="0"/>
              </a:rPr>
              <a:t>Strukturierte und gezielte  Beobachtung sind Grundlage für  die Einschätzung der Patienten- u.  Bewohnersituation und das pflegerische Handeln </a:t>
            </a:r>
          </a:p>
        </p:txBody>
      </p:sp>
      <p:pic>
        <p:nvPicPr>
          <p:cNvPr id="410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7378" t="4100" r="16981" b="4232"/>
          <a:stretch/>
        </p:blipFill>
        <p:spPr bwMode="auto">
          <a:xfrm>
            <a:off x="7740352" y="4622800"/>
            <a:ext cx="1600578" cy="223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1017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Grafik 20"/>
          <p:cNvPicPr>
            <a:picLocks noChangeAspect="1"/>
          </p:cNvPicPr>
          <p:nvPr/>
        </p:nvPicPr>
        <p:blipFill rotWithShape="1">
          <a:blip r:embed="rId2"/>
          <a:srcRect l="5016" r="11414" b="3501"/>
          <a:stretch/>
        </p:blipFill>
        <p:spPr>
          <a:xfrm>
            <a:off x="107504" y="4316301"/>
            <a:ext cx="1080120" cy="1382535"/>
          </a:xfrm>
          <a:prstGeom prst="rect">
            <a:avLst/>
          </a:prstGeom>
        </p:spPr>
      </p:pic>
      <p:sp>
        <p:nvSpPr>
          <p:cNvPr id="2" name="Titel 1"/>
          <p:cNvSpPr>
            <a:spLocks noGrp="1"/>
          </p:cNvSpPr>
          <p:nvPr>
            <p:ph type="title"/>
          </p:nvPr>
        </p:nvSpPr>
        <p:spPr>
          <a:xfrm>
            <a:off x="467544" y="188640"/>
            <a:ext cx="8229600" cy="634082"/>
          </a:xfrm>
        </p:spPr>
        <p:txBody>
          <a:bodyPr>
            <a:normAutofit/>
          </a:bodyPr>
          <a:lstStyle/>
          <a:p>
            <a:r>
              <a:rPr lang="de-DE" sz="2800" dirty="0"/>
              <a:t>Wahrnehmen und beobachten</a:t>
            </a:r>
          </a:p>
        </p:txBody>
      </p:sp>
      <p:sp>
        <p:nvSpPr>
          <p:cNvPr id="3" name="Datumsplatzhalter 2"/>
          <p:cNvSpPr>
            <a:spLocks noGrp="1"/>
          </p:cNvSpPr>
          <p:nvPr>
            <p:ph type="dt" sz="half" idx="10"/>
          </p:nvPr>
        </p:nvSpPr>
        <p:spPr/>
        <p:txBody>
          <a:bodyPr/>
          <a:lstStyle/>
          <a:p>
            <a:fld id="{06522B74-CC19-44B2-8522-13318BEE8D57}" type="datetime1">
              <a:rPr lang="de-DE" smtClean="0"/>
              <a:t>09.03.2023</a:t>
            </a:fld>
            <a:endParaRPr lang="de-DE"/>
          </a:p>
        </p:txBody>
      </p:sp>
      <p:sp>
        <p:nvSpPr>
          <p:cNvPr id="4" name="Fußzeilenplatzhalter 3"/>
          <p:cNvSpPr>
            <a:spLocks noGrp="1"/>
          </p:cNvSpPr>
          <p:nvPr>
            <p:ph type="ftr" sz="quarter" idx="11"/>
          </p:nvPr>
        </p:nvSpPr>
        <p:spPr/>
        <p:txBody>
          <a:bodyPr/>
          <a:lstStyle/>
          <a:p>
            <a:endParaRPr lang="de-DE" dirty="0"/>
          </a:p>
        </p:txBody>
      </p:sp>
      <p:pic>
        <p:nvPicPr>
          <p:cNvPr id="194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344" y="195955"/>
            <a:ext cx="752128" cy="7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hteck 4"/>
          <p:cNvSpPr/>
          <p:nvPr/>
        </p:nvSpPr>
        <p:spPr>
          <a:xfrm>
            <a:off x="971600" y="821368"/>
            <a:ext cx="6408712" cy="646331"/>
          </a:xfrm>
          <a:prstGeom prst="rect">
            <a:avLst/>
          </a:prstGeom>
        </p:spPr>
        <p:txBody>
          <a:bodyPr wrap="square">
            <a:spAutoFit/>
          </a:bodyPr>
          <a:lstStyle/>
          <a:p>
            <a:r>
              <a:rPr lang="de-DE" dirty="0">
                <a:effectLst>
                  <a:outerShdw blurRad="38100" dist="38100" dir="2700000" algn="tl">
                    <a:srgbClr val="000000">
                      <a:alpha val="43137"/>
                    </a:srgbClr>
                  </a:outerShdw>
                </a:effectLst>
                <a:latin typeface="Script MT Bold" panose="03040602040607080904" pitchFamily="66" charset="0"/>
              </a:rPr>
              <a:t>Welche Faktoren können die professionelle Beobachtung beeinflussen und zu Wahrnehmungsfehlern führen?</a:t>
            </a:r>
          </a:p>
        </p:txBody>
      </p:sp>
      <p:pic>
        <p:nvPicPr>
          <p:cNvPr id="194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61" y="2672441"/>
            <a:ext cx="2233219" cy="152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39211" y="1717752"/>
            <a:ext cx="843413" cy="967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hteck 5"/>
          <p:cNvSpPr/>
          <p:nvPr/>
        </p:nvSpPr>
        <p:spPr>
          <a:xfrm>
            <a:off x="323528" y="1608032"/>
            <a:ext cx="2664296" cy="1077218"/>
          </a:xfrm>
          <a:prstGeom prst="rect">
            <a:avLst/>
          </a:prstGeom>
        </p:spPr>
        <p:txBody>
          <a:bodyPr wrap="square">
            <a:spAutoFit/>
          </a:bodyPr>
          <a:lstStyle/>
          <a:p>
            <a:r>
              <a:rPr lang="de-DE" sz="1600" b="1" dirty="0"/>
              <a:t>Räumliche Faktoren</a:t>
            </a:r>
            <a:r>
              <a:rPr lang="de-DE" sz="1600" dirty="0"/>
              <a:t>:</a:t>
            </a:r>
          </a:p>
          <a:p>
            <a:r>
              <a:rPr lang="de-DE" sz="1600" dirty="0"/>
              <a:t>- Lichtverhältnisse</a:t>
            </a:r>
          </a:p>
          <a:p>
            <a:r>
              <a:rPr lang="de-DE" sz="1600" dirty="0"/>
              <a:t>- Bewegungsspielraum</a:t>
            </a:r>
          </a:p>
          <a:p>
            <a:r>
              <a:rPr lang="de-DE" sz="1600" dirty="0"/>
              <a:t>- Nebengeräusche</a:t>
            </a:r>
          </a:p>
        </p:txBody>
      </p:sp>
      <p:sp>
        <p:nvSpPr>
          <p:cNvPr id="10" name="Textfeld 9"/>
          <p:cNvSpPr txBox="1"/>
          <p:nvPr/>
        </p:nvSpPr>
        <p:spPr>
          <a:xfrm>
            <a:off x="5899034" y="2229582"/>
            <a:ext cx="2448272" cy="584775"/>
          </a:xfrm>
          <a:prstGeom prst="rect">
            <a:avLst/>
          </a:prstGeom>
          <a:noFill/>
        </p:spPr>
        <p:txBody>
          <a:bodyPr wrap="square" rtlCol="0">
            <a:spAutoFit/>
          </a:bodyPr>
          <a:lstStyle/>
          <a:p>
            <a:r>
              <a:rPr lang="de-DE" sz="1600" b="1" dirty="0"/>
              <a:t>Zeitliche Faktoren:</a:t>
            </a:r>
          </a:p>
          <a:p>
            <a:r>
              <a:rPr lang="de-DE" sz="1600" dirty="0"/>
              <a:t>- Tageszeit</a:t>
            </a:r>
          </a:p>
        </p:txBody>
      </p:sp>
      <p:pic>
        <p:nvPicPr>
          <p:cNvPr id="19462"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20683" y="1324041"/>
            <a:ext cx="863025" cy="875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95577" y="5643032"/>
            <a:ext cx="1078443" cy="1078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feld 6"/>
          <p:cNvSpPr txBox="1"/>
          <p:nvPr/>
        </p:nvSpPr>
        <p:spPr>
          <a:xfrm>
            <a:off x="5764945" y="4594483"/>
            <a:ext cx="2512117" cy="830997"/>
          </a:xfrm>
          <a:prstGeom prst="rect">
            <a:avLst/>
          </a:prstGeom>
          <a:noFill/>
        </p:spPr>
        <p:txBody>
          <a:bodyPr wrap="square" rtlCol="0">
            <a:spAutoFit/>
          </a:bodyPr>
          <a:lstStyle/>
          <a:p>
            <a:r>
              <a:rPr lang="de-DE" sz="1600" dirty="0"/>
              <a:t>- Technische Mängel  </a:t>
            </a:r>
            <a:br>
              <a:rPr lang="de-DE" sz="1600" dirty="0"/>
            </a:br>
            <a:r>
              <a:rPr lang="de-DE" sz="1600" dirty="0"/>
              <a:t>   können zu falschen</a:t>
            </a:r>
            <a:br>
              <a:rPr lang="de-DE" sz="1600" dirty="0"/>
            </a:br>
            <a:r>
              <a:rPr lang="de-DE" sz="1600" dirty="0"/>
              <a:t>   Informationen führen </a:t>
            </a:r>
          </a:p>
        </p:txBody>
      </p:sp>
      <p:pic>
        <p:nvPicPr>
          <p:cNvPr id="6146"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r="72531" b="67697"/>
          <a:stretch/>
        </p:blipFill>
        <p:spPr bwMode="auto">
          <a:xfrm>
            <a:off x="7951870" y="4620402"/>
            <a:ext cx="868602" cy="955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Ellipse 7"/>
          <p:cNvSpPr/>
          <p:nvPr/>
        </p:nvSpPr>
        <p:spPr>
          <a:xfrm>
            <a:off x="2350446" y="3311771"/>
            <a:ext cx="3096344" cy="1336511"/>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p:cNvSpPr txBox="1"/>
          <p:nvPr/>
        </p:nvSpPr>
        <p:spPr>
          <a:xfrm>
            <a:off x="2806672" y="3656862"/>
            <a:ext cx="2046529" cy="646331"/>
          </a:xfrm>
          <a:prstGeom prst="rect">
            <a:avLst/>
          </a:prstGeom>
          <a:noFill/>
        </p:spPr>
        <p:txBody>
          <a:bodyPr wrap="square" rtlCol="0">
            <a:spAutoFit/>
          </a:bodyPr>
          <a:lstStyle/>
          <a:p>
            <a:pPr algn="ctr"/>
            <a:r>
              <a:rPr lang="de-DE" b="1" dirty="0">
                <a:solidFill>
                  <a:srgbClr val="92D050"/>
                </a:solidFill>
                <a:latin typeface="Aharoni" panose="02010803020104030203" pitchFamily="2" charset="-79"/>
                <a:cs typeface="Aharoni" panose="02010803020104030203" pitchFamily="2" charset="-79"/>
              </a:rPr>
              <a:t>Wichtigste Fehlerquellen</a:t>
            </a:r>
          </a:p>
        </p:txBody>
      </p:sp>
      <p:sp>
        <p:nvSpPr>
          <p:cNvPr id="11" name="Abgerundetes Rechteck 10"/>
          <p:cNvSpPr/>
          <p:nvPr/>
        </p:nvSpPr>
        <p:spPr>
          <a:xfrm>
            <a:off x="2792372" y="1844824"/>
            <a:ext cx="2715732" cy="11157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p:cNvSpPr txBox="1"/>
          <p:nvPr/>
        </p:nvSpPr>
        <p:spPr>
          <a:xfrm>
            <a:off x="2828376" y="2090733"/>
            <a:ext cx="2558078" cy="523220"/>
          </a:xfrm>
          <a:prstGeom prst="rect">
            <a:avLst/>
          </a:prstGeom>
          <a:noFill/>
        </p:spPr>
        <p:txBody>
          <a:bodyPr wrap="square" rtlCol="0">
            <a:spAutoFit/>
          </a:bodyPr>
          <a:lstStyle/>
          <a:p>
            <a:pPr algn="ctr"/>
            <a:r>
              <a:rPr lang="de-DE" sz="1400" dirty="0">
                <a:solidFill>
                  <a:schemeClr val="bg1"/>
                </a:solidFill>
                <a:latin typeface="Aharoni" panose="02010803020104030203" pitchFamily="2" charset="-79"/>
                <a:cs typeface="Aharoni" panose="02010803020104030203" pitchFamily="2" charset="-79"/>
              </a:rPr>
              <a:t>Situationsabhängige Beobachtungsbedingungen</a:t>
            </a:r>
          </a:p>
        </p:txBody>
      </p:sp>
      <p:sp>
        <p:nvSpPr>
          <p:cNvPr id="13" name="Abgerundetes Rechteck 12"/>
          <p:cNvSpPr/>
          <p:nvPr/>
        </p:nvSpPr>
        <p:spPr>
          <a:xfrm>
            <a:off x="973857" y="5332045"/>
            <a:ext cx="2736304"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p:cNvSpPr txBox="1"/>
          <p:nvPr/>
        </p:nvSpPr>
        <p:spPr>
          <a:xfrm>
            <a:off x="977165" y="5460403"/>
            <a:ext cx="2699460" cy="523220"/>
          </a:xfrm>
          <a:prstGeom prst="rect">
            <a:avLst/>
          </a:prstGeom>
          <a:noFill/>
        </p:spPr>
        <p:txBody>
          <a:bodyPr wrap="square" rtlCol="0">
            <a:spAutoFit/>
          </a:bodyPr>
          <a:lstStyle/>
          <a:p>
            <a:pPr algn="ctr"/>
            <a:r>
              <a:rPr lang="de-DE" sz="1400" b="1" dirty="0">
                <a:solidFill>
                  <a:schemeClr val="bg1"/>
                </a:solidFill>
                <a:latin typeface="Aharoni" panose="02010803020104030203" pitchFamily="2" charset="-79"/>
                <a:cs typeface="Aharoni" panose="02010803020104030203" pitchFamily="2" charset="-79"/>
              </a:rPr>
              <a:t>persönliche Beobachtungsbedingungen</a:t>
            </a:r>
          </a:p>
        </p:txBody>
      </p:sp>
      <p:sp>
        <p:nvSpPr>
          <p:cNvPr id="15" name="Abgerundetes Rechteck 14"/>
          <p:cNvSpPr/>
          <p:nvPr/>
        </p:nvSpPr>
        <p:spPr>
          <a:xfrm>
            <a:off x="5868144" y="3315675"/>
            <a:ext cx="2510053" cy="11214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p:cNvSpPr txBox="1"/>
          <p:nvPr/>
        </p:nvSpPr>
        <p:spPr>
          <a:xfrm>
            <a:off x="6020684" y="3676153"/>
            <a:ext cx="2264902" cy="307777"/>
          </a:xfrm>
          <a:prstGeom prst="rect">
            <a:avLst/>
          </a:prstGeom>
          <a:noFill/>
        </p:spPr>
        <p:txBody>
          <a:bodyPr wrap="square" rtlCol="0">
            <a:spAutoFit/>
          </a:bodyPr>
          <a:lstStyle/>
          <a:p>
            <a:pPr algn="ctr"/>
            <a:r>
              <a:rPr lang="de-DE" sz="1400">
                <a:solidFill>
                  <a:schemeClr val="bg1"/>
                </a:solidFill>
                <a:latin typeface="Aharoni" panose="02010803020104030203" pitchFamily="2" charset="-79"/>
                <a:cs typeface="Aharoni" panose="02010803020104030203" pitchFamily="2" charset="-79"/>
              </a:rPr>
              <a:t>Messinstrumente</a:t>
            </a:r>
            <a:endParaRPr lang="de-DE" sz="1400" dirty="0">
              <a:solidFill>
                <a:schemeClr val="bg1"/>
              </a:solidFill>
              <a:latin typeface="Aharoni" panose="02010803020104030203" pitchFamily="2" charset="-79"/>
              <a:cs typeface="Aharoni" panose="02010803020104030203" pitchFamily="2" charset="-79"/>
            </a:endParaRPr>
          </a:p>
        </p:txBody>
      </p:sp>
      <p:cxnSp>
        <p:nvCxnSpPr>
          <p:cNvPr id="18" name="Gerade Verbindung 17"/>
          <p:cNvCxnSpPr/>
          <p:nvPr/>
        </p:nvCxnSpPr>
        <p:spPr>
          <a:xfrm flipV="1">
            <a:off x="2792372" y="4652186"/>
            <a:ext cx="627500" cy="57701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Gerade Verbindung 19"/>
          <p:cNvCxnSpPr>
            <a:stCxn id="15" idx="1"/>
            <a:endCxn id="8" idx="6"/>
          </p:cNvCxnSpPr>
          <p:nvPr/>
        </p:nvCxnSpPr>
        <p:spPr>
          <a:xfrm flipH="1">
            <a:off x="5446790" y="3876394"/>
            <a:ext cx="421354" cy="103633"/>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flipV="1">
            <a:off x="3707904" y="2964481"/>
            <a:ext cx="0" cy="30114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Gerade Verbindung mit Pfeil 23"/>
          <p:cNvCxnSpPr/>
          <p:nvPr/>
        </p:nvCxnSpPr>
        <p:spPr>
          <a:xfrm>
            <a:off x="2411760" y="2165852"/>
            <a:ext cx="288032" cy="337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Gerade Verbindung mit Pfeil 25"/>
          <p:cNvCxnSpPr/>
          <p:nvPr/>
        </p:nvCxnSpPr>
        <p:spPr>
          <a:xfrm flipH="1">
            <a:off x="5508104" y="2090733"/>
            <a:ext cx="390930" cy="919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Gerade Verbindung mit Pfeil 27"/>
          <p:cNvCxnSpPr/>
          <p:nvPr/>
        </p:nvCxnSpPr>
        <p:spPr>
          <a:xfrm flipV="1">
            <a:off x="6807644" y="4437112"/>
            <a:ext cx="0" cy="2111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9" name="Grafik 18"/>
          <p:cNvPicPr>
            <a:picLocks noChangeAspect="1"/>
          </p:cNvPicPr>
          <p:nvPr/>
        </p:nvPicPr>
        <p:blipFill>
          <a:blip r:embed="rId9"/>
          <a:stretch>
            <a:fillRect/>
          </a:stretch>
        </p:blipFill>
        <p:spPr>
          <a:xfrm>
            <a:off x="3832346" y="4808634"/>
            <a:ext cx="1932599" cy="1176630"/>
          </a:xfrm>
          <a:prstGeom prst="rect">
            <a:avLst/>
          </a:prstGeom>
        </p:spPr>
      </p:pic>
    </p:spTree>
    <p:extLst>
      <p:ext uri="{BB962C8B-B14F-4D97-AF65-F5344CB8AC3E}">
        <p14:creationId xmlns:p14="http://schemas.microsoft.com/office/powerpoint/2010/main" val="114420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9459"/>
                                        </p:tgtEl>
                                        <p:attrNameLst>
                                          <p:attrName>style.visibility</p:attrName>
                                        </p:attrNameLst>
                                      </p:cBhvr>
                                      <p:to>
                                        <p:strVal val="visible"/>
                                      </p:to>
                                    </p:set>
                                    <p:animEffect transition="in" filter="wheel(1)">
                                      <p:cBhvr>
                                        <p:cTn id="22" dur="2000"/>
                                        <p:tgtEl>
                                          <p:spTgt spid="1945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19462"/>
                                        </p:tgtEl>
                                        <p:attrNameLst>
                                          <p:attrName>style.visibility</p:attrName>
                                        </p:attrNameLst>
                                      </p:cBhvr>
                                      <p:to>
                                        <p:strVal val="visible"/>
                                      </p:to>
                                    </p:set>
                                    <p:animEffect transition="in" filter="wheel(1)">
                                      <p:cBhvr>
                                        <p:cTn id="32" dur="2000"/>
                                        <p:tgtEl>
                                          <p:spTgt spid="19462"/>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19461"/>
                                        </p:tgtEl>
                                        <p:attrNameLst>
                                          <p:attrName>style.visibility</p:attrName>
                                        </p:attrNameLst>
                                      </p:cBhvr>
                                      <p:to>
                                        <p:strVal val="visible"/>
                                      </p:to>
                                    </p:set>
                                    <p:animEffect transition="in" filter="wheel(1)">
                                      <p:cBhvr>
                                        <p:cTn id="37" dur="2000"/>
                                        <p:tgtEl>
                                          <p:spTgt spid="1946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nodeType="clickEffect">
                                  <p:stCondLst>
                                    <p:cond delay="0"/>
                                  </p:stCondLst>
                                  <p:childTnLst>
                                    <p:set>
                                      <p:cBhvr>
                                        <p:cTn id="46" dur="1" fill="hold">
                                          <p:stCondLst>
                                            <p:cond delay="0"/>
                                          </p:stCondLst>
                                        </p:cTn>
                                        <p:tgtEl>
                                          <p:spTgt spid="6146"/>
                                        </p:tgtEl>
                                        <p:attrNameLst>
                                          <p:attrName>style.visibility</p:attrName>
                                        </p:attrNameLst>
                                      </p:cBhvr>
                                      <p:to>
                                        <p:strVal val="visible"/>
                                      </p:to>
                                    </p:set>
                                    <p:animEffect transition="in" filter="wheel(1)">
                                      <p:cBhvr>
                                        <p:cTn id="47" dur="2000"/>
                                        <p:tgtEl>
                                          <p:spTgt spid="6146"/>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nodeType="clickEffect">
                                  <p:stCondLst>
                                    <p:cond delay="0"/>
                                  </p:stCondLst>
                                  <p:childTnLst>
                                    <p:set>
                                      <p:cBhvr>
                                        <p:cTn id="51" dur="1" fill="hold">
                                          <p:stCondLst>
                                            <p:cond delay="0"/>
                                          </p:stCondLst>
                                        </p:cTn>
                                        <p:tgtEl>
                                          <p:spTgt spid="6147"/>
                                        </p:tgtEl>
                                        <p:attrNameLst>
                                          <p:attrName>style.visibility</p:attrName>
                                        </p:attrNameLst>
                                      </p:cBhvr>
                                      <p:to>
                                        <p:strVal val="visible"/>
                                      </p:to>
                                    </p:set>
                                    <p:animEffect transition="in" filter="wheel(1)">
                                      <p:cBhvr>
                                        <p:cTn id="52" dur="2000"/>
                                        <p:tgtEl>
                                          <p:spTgt spid="614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down)">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wheel(1)">
                                      <p:cBhvr>
                                        <p:cTn id="62" dur="20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21" presetClass="entr" presetSubtype="1" fill="hold"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heel(1)">
                                      <p:cBhvr>
                                        <p:cTn id="6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7" grpId="0"/>
      <p:bldP spid="12" grpId="0"/>
      <p:bldP spid="14" grpId="0"/>
      <p:bldP spid="16" grpId="0"/>
    </p:bld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28C4A3D47436234DBF7B5475DA1C2184" ma:contentTypeVersion="17" ma:contentTypeDescription="Ein neues Dokument erstellen." ma:contentTypeScope="" ma:versionID="9c94287db607ce2f90452e7fea72fe66">
  <xsd:schema xmlns:xsd="http://www.w3.org/2001/XMLSchema" xmlns:xs="http://www.w3.org/2001/XMLSchema" xmlns:p="http://schemas.microsoft.com/office/2006/metadata/properties" xmlns:ns2="ec1d31f7-58ab-46bc-987d-a2ea4ed3717d" xmlns:ns3="342e510c-88d4-4c91-a2db-5bfd54197961" targetNamespace="http://schemas.microsoft.com/office/2006/metadata/properties" ma:root="true" ma:fieldsID="7d5cae28b38e45dbc5789e92778f99df" ns2:_="" ns3:_="">
    <xsd:import namespace="ec1d31f7-58ab-46bc-987d-a2ea4ed3717d"/>
    <xsd:import namespace="342e510c-88d4-4c91-a2db-5bfd5419796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LengthInSeconds" minOccurs="0"/>
                <xsd:element ref="ns2:MediaServiceDateTaken"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Location" minOccurs="0"/>
                <xsd:element ref="ns2:_Flow_SignoffStatu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1d31f7-58ab-46bc-987d-a2ea4ed371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_Flow_SignoffStatus" ma:index="21" nillable="true" ma:displayName="Status Unterschrift" ma:internalName="Status_x0020_Unterschrift">
      <xsd:simpleType>
        <xsd:restriction base="dms:Text"/>
      </xsd:simpleType>
    </xsd:element>
    <xsd:element name="lcf76f155ced4ddcb4097134ff3c332f" ma:index="23" nillable="true" ma:taxonomy="true" ma:internalName="lcf76f155ced4ddcb4097134ff3c332f" ma:taxonomyFieldName="MediaServiceImageTags" ma:displayName="Bildmarkierungen" ma:readOnly="false" ma:fieldId="{5cf76f15-5ced-4ddc-b409-7134ff3c332f}" ma:taxonomyMulti="true" ma:sspId="fb344aea-e791-4b89-a537-56b75677d68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42e510c-88d4-4c91-a2db-5bfd54197961" elementFormDefault="qualified">
    <xsd:import namespace="http://schemas.microsoft.com/office/2006/documentManagement/types"/>
    <xsd:import namespace="http://schemas.microsoft.com/office/infopath/2007/PartnerControls"/>
    <xsd:element name="SharedWithUsers" ma:index="15"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Freigegeben für - Details" ma:internalName="SharedWithDetails" ma:readOnly="true">
      <xsd:simpleType>
        <xsd:restriction base="dms:Note">
          <xsd:maxLength value="255"/>
        </xsd:restriction>
      </xsd:simpleType>
    </xsd:element>
    <xsd:element name="TaxCatchAll" ma:index="24" nillable="true" ma:displayName="Taxonomy Catch All Column" ma:hidden="true" ma:list="{7d318b06-8d25-4163-8a57-40b17c77a8f8}" ma:internalName="TaxCatchAll" ma:showField="CatchAllData" ma:web="342e510c-88d4-4c91-a2db-5bfd5419796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ec1d31f7-58ab-46bc-987d-a2ea4ed3717d" xsi:nil="true"/>
    <TaxCatchAll xmlns="342e510c-88d4-4c91-a2db-5bfd54197961" xsi:nil="true"/>
    <lcf76f155ced4ddcb4097134ff3c332f xmlns="ec1d31f7-58ab-46bc-987d-a2ea4ed3717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B1620CA-FE48-4A8F-AB5C-8366B9323F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1d31f7-58ab-46bc-987d-a2ea4ed3717d"/>
    <ds:schemaRef ds:uri="342e510c-88d4-4c91-a2db-5bfd541979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1AFFA37-956B-46C6-8231-C06A5077C7B9}">
  <ds:schemaRefs>
    <ds:schemaRef ds:uri="http://schemas.microsoft.com/sharepoint/v3/contenttype/forms"/>
  </ds:schemaRefs>
</ds:datastoreItem>
</file>

<file path=customXml/itemProps3.xml><?xml version="1.0" encoding="utf-8"?>
<ds:datastoreItem xmlns:ds="http://schemas.openxmlformats.org/officeDocument/2006/customXml" ds:itemID="{3E720358-B201-4448-BDE6-65C703071D5E}">
  <ds:schemaRefs>
    <ds:schemaRef ds:uri="http://schemas.microsoft.com/office/2006/metadata/properties"/>
    <ds:schemaRef ds:uri="http://schemas.microsoft.com/office/infopath/2007/PartnerControls"/>
    <ds:schemaRef ds:uri="ec1d31f7-58ab-46bc-987d-a2ea4ed3717d"/>
    <ds:schemaRef ds:uri="342e510c-88d4-4c91-a2db-5bfd54197961"/>
  </ds:schemaRefs>
</ds:datastoreItem>
</file>

<file path=docProps/app.xml><?xml version="1.0" encoding="utf-8"?>
<Properties xmlns="http://schemas.openxmlformats.org/officeDocument/2006/extended-properties" xmlns:vt="http://schemas.openxmlformats.org/officeDocument/2006/docPropsVTypes">
  <TotalTime>0</TotalTime>
  <Words>702</Words>
  <Application>Microsoft Office PowerPoint</Application>
  <PresentationFormat>Bildschirmpräsentation (4:3)</PresentationFormat>
  <Paragraphs>103</Paragraphs>
  <Slides>14</Slides>
  <Notes>3</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14</vt:i4>
      </vt:variant>
    </vt:vector>
  </HeadingPairs>
  <TitlesOfParts>
    <vt:vector size="22" baseType="lpstr">
      <vt:lpstr>Aharoni</vt:lpstr>
      <vt:lpstr>Arial</vt:lpstr>
      <vt:lpstr>Calibri</vt:lpstr>
      <vt:lpstr>Gabriola</vt:lpstr>
      <vt:lpstr>Script MT Bold</vt:lpstr>
      <vt:lpstr>Verdana</vt:lpstr>
      <vt:lpstr>Wingdings 2</vt:lpstr>
      <vt:lpstr>Larissa</vt:lpstr>
      <vt:lpstr>Wahrnehmen und beobachten</vt:lpstr>
      <vt:lpstr>Wahrnehmen und beobachten</vt:lpstr>
      <vt:lpstr>Wahrnehmen und beobachten</vt:lpstr>
      <vt:lpstr>Wahrnehmen und beobachten</vt:lpstr>
      <vt:lpstr>Wahrnehmen und beobachten</vt:lpstr>
      <vt:lpstr>B.02 Wahrnehmen und beobachten</vt:lpstr>
      <vt:lpstr>Wahrnehmen und beobachten</vt:lpstr>
      <vt:lpstr> Wahrnehmen und beobachten</vt:lpstr>
      <vt:lpstr>Wahrnehmen und beobachten</vt:lpstr>
      <vt:lpstr>Wahrnehmen und beobachten</vt:lpstr>
      <vt:lpstr>Wahrnehmen und beobachten</vt:lpstr>
      <vt:lpstr>Wahrnehmen und beobachten</vt:lpstr>
      <vt:lpstr>Wahrnehmen und beobachten</vt:lpstr>
      <vt:lpstr>Wahrnehmen und beobachten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B.02 Wahrnehmen und beobachten</dc:title>
  <dc:creator>Heinemann, Ulrich</dc:creator>
  <cp:lastModifiedBy>Stephanie Loos</cp:lastModifiedBy>
  <cp:revision>59</cp:revision>
  <dcterms:created xsi:type="dcterms:W3CDTF">2016-09-08T11:21:47Z</dcterms:created>
  <dcterms:modified xsi:type="dcterms:W3CDTF">2023-03-09T02:17:07Z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0x01010028C4A3D47436234DBF7B5475DA1C2184</vt:lpwstr>
  </property>
</Properties>
</file>