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4"/>
  </p:sldMasterIdLst>
  <p:notesMasterIdLst>
    <p:notesMasterId r:id="rId23"/>
  </p:notesMasterIdLst>
  <p:handoutMasterIdLst>
    <p:handoutMasterId r:id="rId24"/>
  </p:handoutMasterIdLst>
  <p:sldIdLst>
    <p:sldId id="256" r:id="rId5"/>
    <p:sldId id="257" r:id="rId6"/>
    <p:sldId id="276" r:id="rId7"/>
    <p:sldId id="258" r:id="rId8"/>
    <p:sldId id="259" r:id="rId9"/>
    <p:sldId id="261" r:id="rId10"/>
    <p:sldId id="270" r:id="rId11"/>
    <p:sldId id="262" r:id="rId12"/>
    <p:sldId id="263" r:id="rId13"/>
    <p:sldId id="260" r:id="rId14"/>
    <p:sldId id="271" r:id="rId15"/>
    <p:sldId id="264" r:id="rId16"/>
    <p:sldId id="273" r:id="rId17"/>
    <p:sldId id="268" r:id="rId18"/>
    <p:sldId id="274" r:id="rId19"/>
    <p:sldId id="265" r:id="rId20"/>
    <p:sldId id="272" r:id="rId21"/>
    <p:sldId id="269"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8F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85357-F755-0BEF-5523-F295A5123B38}" v="4" dt="2022-04-12T09:23:44.931"/>
    <p1510:client id="{E89D7EFB-DDF2-D243-C959-757DD9BEB62D}" v="50" dt="2022-04-12T09:34:36.89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32" autoAdjust="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800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fld id="{A6941A56-B26E-4ABA-9EBC-6A09B311B8A0}" type="datetimeFigureOut">
              <a:rPr lang="de-DE" smtClean="0"/>
              <a:t>09.03.2023</a:t>
            </a:fld>
            <a:endParaRPr lang="de-DE"/>
          </a:p>
        </p:txBody>
      </p:sp>
      <p:sp>
        <p:nvSpPr>
          <p:cNvPr id="4" name="Fußzeilenplatzhalter 3"/>
          <p:cNvSpPr>
            <a:spLocks noGrp="1"/>
          </p:cNvSpPr>
          <p:nvPr>
            <p:ph type="ftr" sz="quarter" idx="2"/>
          </p:nvPr>
        </p:nvSpPr>
        <p:spPr>
          <a:xfrm>
            <a:off x="1" y="9428630"/>
            <a:ext cx="2946400" cy="49800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A99194D7-2B57-4212-96A7-BF048EBD918F}" type="slidenum">
              <a:rPr lang="de-DE" smtClean="0"/>
              <a:t>‹Nr.›</a:t>
            </a:fld>
            <a:endParaRPr lang="de-DE"/>
          </a:p>
        </p:txBody>
      </p:sp>
    </p:spTree>
    <p:extLst>
      <p:ext uri="{BB962C8B-B14F-4D97-AF65-F5344CB8AC3E}">
        <p14:creationId xmlns:p14="http://schemas.microsoft.com/office/powerpoint/2010/main" val="412795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B86935F0-7DC9-4519-9B92-BEC61E2119DD}" type="datetimeFigureOut">
              <a:rPr lang="de-DE" smtClean="0"/>
              <a:t>09.03.2023</a:t>
            </a:fld>
            <a:endParaRPr lang="de-DE"/>
          </a:p>
        </p:txBody>
      </p:sp>
      <p:sp>
        <p:nvSpPr>
          <p:cNvPr id="4" name="Folienbildplatzhalt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473F2D04-77CB-4BFB-855E-D4F0A76F7099}" type="slidenum">
              <a:rPr lang="de-DE" smtClean="0"/>
              <a:t>‹Nr.›</a:t>
            </a:fld>
            <a:endParaRPr lang="de-DE"/>
          </a:p>
        </p:txBody>
      </p:sp>
    </p:spTree>
    <p:extLst>
      <p:ext uri="{BB962C8B-B14F-4D97-AF65-F5344CB8AC3E}">
        <p14:creationId xmlns:p14="http://schemas.microsoft.com/office/powerpoint/2010/main" val="1859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Definition laut WHO von den Auszubildenden</a:t>
            </a:r>
            <a:r>
              <a:rPr lang="de-DE" baseline="0" dirty="0"/>
              <a:t> erläutern lassen. 	</a:t>
            </a:r>
            <a:endParaRPr lang="de-DE" dirty="0"/>
          </a:p>
        </p:txBody>
      </p:sp>
      <p:sp>
        <p:nvSpPr>
          <p:cNvPr id="4" name="Foliennummernplatzhalter 3"/>
          <p:cNvSpPr>
            <a:spLocks noGrp="1"/>
          </p:cNvSpPr>
          <p:nvPr>
            <p:ph type="sldNum" sz="quarter" idx="10"/>
          </p:nvPr>
        </p:nvSpPr>
        <p:spPr/>
        <p:txBody>
          <a:bodyPr/>
          <a:lstStyle/>
          <a:p>
            <a:fld id="{473F2D04-77CB-4BFB-855E-D4F0A76F7099}" type="slidenum">
              <a:rPr lang="de-DE" smtClean="0"/>
              <a:t>2</a:t>
            </a:fld>
            <a:endParaRPr lang="de-DE"/>
          </a:p>
        </p:txBody>
      </p:sp>
    </p:spTree>
    <p:extLst>
      <p:ext uri="{BB962C8B-B14F-4D97-AF65-F5344CB8AC3E}">
        <p14:creationId xmlns:p14="http://schemas.microsoft.com/office/powerpoint/2010/main" val="417491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Definition laut WHO von den Auszubildenden</a:t>
            </a:r>
            <a:r>
              <a:rPr lang="de-DE" baseline="0" dirty="0"/>
              <a:t> erläutern lassen. 	</a:t>
            </a:r>
            <a:endParaRPr lang="de-DE" dirty="0"/>
          </a:p>
        </p:txBody>
      </p:sp>
      <p:sp>
        <p:nvSpPr>
          <p:cNvPr id="4" name="Foliennummernplatzhalter 3"/>
          <p:cNvSpPr>
            <a:spLocks noGrp="1"/>
          </p:cNvSpPr>
          <p:nvPr>
            <p:ph type="sldNum" sz="quarter" idx="10"/>
          </p:nvPr>
        </p:nvSpPr>
        <p:spPr/>
        <p:txBody>
          <a:bodyPr/>
          <a:lstStyle/>
          <a:p>
            <a:fld id="{473F2D04-77CB-4BFB-855E-D4F0A76F7099}" type="slidenum">
              <a:rPr lang="de-DE" smtClean="0"/>
              <a:t>3</a:t>
            </a:fld>
            <a:endParaRPr lang="de-DE"/>
          </a:p>
        </p:txBody>
      </p:sp>
    </p:spTree>
    <p:extLst>
      <p:ext uri="{BB962C8B-B14F-4D97-AF65-F5344CB8AC3E}">
        <p14:creationId xmlns:p14="http://schemas.microsoft.com/office/powerpoint/2010/main" val="801262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Folgendes Protokoll sollte den Auszubildenden</a:t>
            </a:r>
            <a:r>
              <a:rPr lang="de-DE" sz="1200" b="1" kern="1200" baseline="0" dirty="0">
                <a:solidFill>
                  <a:schemeClr val="tx1"/>
                </a:solidFill>
                <a:effectLst/>
                <a:latin typeface="+mn-lt"/>
                <a:ea typeface="+mn-ea"/>
                <a:cs typeface="+mn-cs"/>
              </a:rPr>
              <a:t> vorgelesen werden:</a:t>
            </a:r>
            <a:endParaRPr lang="de-DE" sz="1200" b="1" kern="1200" dirty="0">
              <a:solidFill>
                <a:schemeClr val="tx1"/>
              </a:solidFill>
              <a:effectLst/>
              <a:latin typeface="+mn-lt"/>
              <a:ea typeface="+mn-ea"/>
              <a:cs typeface="+mn-cs"/>
            </a:endParaRPr>
          </a:p>
          <a:p>
            <a:r>
              <a:rPr lang="de-DE" sz="1200" b="0" kern="1200" dirty="0">
                <a:solidFill>
                  <a:schemeClr val="tx1"/>
                </a:solidFill>
                <a:effectLst/>
                <a:latin typeface="+mn-lt"/>
                <a:ea typeface="+mn-ea"/>
                <a:cs typeface="+mn-cs"/>
              </a:rPr>
              <a:t>Fragen aus der Untersuchung durch Alois Alzheimer an seine Patientin Auguste </a:t>
            </a:r>
            <a:r>
              <a:rPr lang="de-DE" sz="1200" b="0" kern="1200" dirty="0" err="1">
                <a:solidFill>
                  <a:schemeClr val="tx1"/>
                </a:solidFill>
                <a:effectLst/>
                <a:latin typeface="+mn-lt"/>
                <a:ea typeface="+mn-ea"/>
                <a:cs typeface="+mn-cs"/>
              </a:rPr>
              <a:t>Deter</a:t>
            </a:r>
            <a:r>
              <a:rPr lang="de-DE" sz="1200" b="0" kern="1200" dirty="0">
                <a:solidFill>
                  <a:schemeClr val="tx1"/>
                </a:solidFill>
                <a:effectLst/>
                <a:latin typeface="+mn-lt"/>
                <a:ea typeface="+mn-ea"/>
                <a:cs typeface="+mn-cs"/>
              </a:rPr>
              <a:t>:</a:t>
            </a:r>
          </a:p>
          <a:p>
            <a:r>
              <a:rPr lang="de-DE" dirty="0">
                <a:effectLst/>
              </a:rPr>
              <a:t>„Wie heißen Sie?“</a:t>
            </a:r>
            <a:br>
              <a:rPr lang="de-DE" dirty="0">
                <a:effectLst/>
              </a:rPr>
            </a:br>
            <a:r>
              <a:rPr lang="de-DE" dirty="0">
                <a:effectLst/>
              </a:rPr>
              <a:t>„Auguste.“</a:t>
            </a:r>
            <a:br>
              <a:rPr lang="de-DE" dirty="0">
                <a:effectLst/>
              </a:rPr>
            </a:br>
            <a:r>
              <a:rPr lang="de-DE" dirty="0">
                <a:effectLst/>
              </a:rPr>
              <a:t>„Familienname?“</a:t>
            </a:r>
            <a:br>
              <a:rPr lang="de-DE" dirty="0">
                <a:effectLst/>
              </a:rPr>
            </a:br>
            <a:r>
              <a:rPr lang="de-DE" dirty="0">
                <a:effectLst/>
              </a:rPr>
              <a:t>„Auguste.“</a:t>
            </a:r>
            <a:br>
              <a:rPr lang="de-DE" dirty="0">
                <a:effectLst/>
              </a:rPr>
            </a:br>
            <a:r>
              <a:rPr lang="de-DE" dirty="0">
                <a:effectLst/>
              </a:rPr>
              <a:t>„Wie heißt Ihr Mann?“ – Auguste </a:t>
            </a:r>
            <a:r>
              <a:rPr lang="de-DE" dirty="0" err="1">
                <a:effectLst/>
              </a:rPr>
              <a:t>Deter</a:t>
            </a:r>
            <a:r>
              <a:rPr lang="de-DE" dirty="0">
                <a:effectLst/>
              </a:rPr>
              <a:t> zögert, antwortet schließlich:</a:t>
            </a:r>
            <a:br>
              <a:rPr lang="de-DE" dirty="0">
                <a:effectLst/>
              </a:rPr>
            </a:br>
            <a:r>
              <a:rPr lang="de-DE" dirty="0">
                <a:effectLst/>
              </a:rPr>
              <a:t>„Ich glaube... Auguste.“</a:t>
            </a:r>
            <a:br>
              <a:rPr lang="de-DE" dirty="0">
                <a:effectLst/>
              </a:rPr>
            </a:br>
            <a:r>
              <a:rPr lang="de-DE" dirty="0">
                <a:effectLst/>
              </a:rPr>
              <a:t>„Ihr Mann?“</a:t>
            </a:r>
            <a:br>
              <a:rPr lang="de-DE" dirty="0">
                <a:effectLst/>
              </a:rPr>
            </a:br>
            <a:r>
              <a:rPr lang="de-DE" dirty="0">
                <a:effectLst/>
              </a:rPr>
              <a:t>„Ach so.“</a:t>
            </a:r>
            <a:br>
              <a:rPr lang="de-DE" dirty="0">
                <a:effectLst/>
              </a:rPr>
            </a:br>
            <a:r>
              <a:rPr lang="de-DE" dirty="0">
                <a:effectLst/>
              </a:rPr>
              <a:t>„Wie alt sind Sie?“</a:t>
            </a:r>
            <a:br>
              <a:rPr lang="de-DE" dirty="0">
                <a:effectLst/>
              </a:rPr>
            </a:br>
            <a:r>
              <a:rPr lang="de-DE" dirty="0">
                <a:effectLst/>
              </a:rPr>
              <a:t>„51.“</a:t>
            </a:r>
            <a:br>
              <a:rPr lang="de-DE" dirty="0">
                <a:effectLst/>
              </a:rPr>
            </a:br>
            <a:r>
              <a:rPr lang="de-DE" dirty="0">
                <a:effectLst/>
              </a:rPr>
              <a:t>„Wo wohnen Sie?“</a:t>
            </a:r>
            <a:br>
              <a:rPr lang="de-DE" dirty="0">
                <a:effectLst/>
              </a:rPr>
            </a:br>
            <a:r>
              <a:rPr lang="de-DE" dirty="0">
                <a:effectLst/>
              </a:rPr>
              <a:t>„Ach, Sie waren doch schon bei uns.“</a:t>
            </a:r>
            <a:br>
              <a:rPr lang="de-DE" dirty="0">
                <a:effectLst/>
              </a:rPr>
            </a:br>
            <a:r>
              <a:rPr lang="de-DE" dirty="0">
                <a:effectLst/>
              </a:rPr>
              <a:t>„Sind Sie verheiratet?“</a:t>
            </a:r>
            <a:br>
              <a:rPr lang="de-DE" dirty="0">
                <a:effectLst/>
              </a:rPr>
            </a:br>
            <a:r>
              <a:rPr lang="de-DE" dirty="0">
                <a:effectLst/>
              </a:rPr>
              <a:t>„Ach, ich bin doch so verwirrt.“</a:t>
            </a:r>
            <a:br>
              <a:rPr lang="de-DE" dirty="0">
                <a:effectLst/>
              </a:rPr>
            </a:br>
            <a:r>
              <a:rPr lang="de-DE" dirty="0">
                <a:effectLst/>
              </a:rPr>
              <a:t>„Wo sind Sie hier?“</a:t>
            </a:r>
            <a:br>
              <a:rPr lang="de-DE" dirty="0">
                <a:effectLst/>
              </a:rPr>
            </a:br>
            <a:r>
              <a:rPr lang="de-DE" dirty="0">
                <a:effectLst/>
              </a:rPr>
              <a:t>„Hier und überall, hier und jetzt, Sie dürfen mir nichts übel nehmen.“</a:t>
            </a:r>
            <a:br>
              <a:rPr lang="de-DE" dirty="0">
                <a:effectLst/>
              </a:rPr>
            </a:br>
            <a:r>
              <a:rPr lang="de-DE" dirty="0">
                <a:effectLst/>
              </a:rPr>
              <a:t>„Wo sind Sie hier?“</a:t>
            </a:r>
            <a:br>
              <a:rPr lang="de-DE" dirty="0">
                <a:effectLst/>
              </a:rPr>
            </a:br>
            <a:r>
              <a:rPr lang="de-DE" dirty="0">
                <a:effectLst/>
              </a:rPr>
              <a:t>„Da werden wir noch wohnen.“</a:t>
            </a:r>
            <a:br>
              <a:rPr lang="de-DE" dirty="0">
                <a:effectLst/>
              </a:rPr>
            </a:br>
            <a:r>
              <a:rPr lang="de-DE" dirty="0">
                <a:effectLst/>
              </a:rPr>
              <a:t>„Wo ist Ihr Bett?“</a:t>
            </a:r>
            <a:br>
              <a:rPr lang="de-DE" dirty="0">
                <a:effectLst/>
              </a:rPr>
            </a:br>
            <a:r>
              <a:rPr lang="de-DE" dirty="0">
                <a:effectLst/>
              </a:rPr>
              <a:t>„Wo soll es sein?“</a:t>
            </a:r>
            <a:br>
              <a:rPr lang="de-DE" dirty="0">
                <a:effectLst/>
              </a:rPr>
            </a:br>
            <a:br>
              <a:rPr lang="de-DE" dirty="0">
                <a:effectLst/>
              </a:rPr>
            </a:br>
            <a:r>
              <a:rPr lang="de-DE" dirty="0">
                <a:effectLst/>
              </a:rPr>
              <a:t>Zu Mittag isst Frau A. </a:t>
            </a:r>
            <a:r>
              <a:rPr lang="de-DE" dirty="0" err="1">
                <a:effectLst/>
              </a:rPr>
              <a:t>Deter</a:t>
            </a:r>
            <a:r>
              <a:rPr lang="de-DE" dirty="0">
                <a:effectLst/>
              </a:rPr>
              <a:t> Schweinefleisch mit Karfiol.</a:t>
            </a:r>
            <a:br>
              <a:rPr lang="de-DE" dirty="0">
                <a:effectLst/>
              </a:rPr>
            </a:br>
            <a:r>
              <a:rPr lang="de-DE" dirty="0">
                <a:effectLst/>
              </a:rPr>
              <a:t>„Was essen Sie?“</a:t>
            </a:r>
            <a:br>
              <a:rPr lang="de-DE" dirty="0">
                <a:effectLst/>
              </a:rPr>
            </a:br>
            <a:r>
              <a:rPr lang="de-DE" dirty="0">
                <a:effectLst/>
              </a:rPr>
              <a:t>„Spinat.“ (Sie kaut das Fleisch)</a:t>
            </a:r>
            <a:br>
              <a:rPr lang="de-DE" dirty="0">
                <a:effectLst/>
              </a:rPr>
            </a:br>
            <a:r>
              <a:rPr lang="de-DE" dirty="0">
                <a:effectLst/>
              </a:rPr>
              <a:t>„Was essen Sie jetzt?“</a:t>
            </a:r>
            <a:br>
              <a:rPr lang="de-DE" dirty="0">
                <a:effectLst/>
              </a:rPr>
            </a:br>
            <a:r>
              <a:rPr lang="de-DE" dirty="0">
                <a:effectLst/>
              </a:rPr>
              <a:t>„Ich esse erst Kartoffeln und dann Kren.“</a:t>
            </a:r>
            <a:br>
              <a:rPr lang="de-DE" dirty="0">
                <a:effectLst/>
              </a:rPr>
            </a:br>
            <a:r>
              <a:rPr lang="de-DE" dirty="0">
                <a:effectLst/>
              </a:rPr>
              <a:t>„Schreiben Sie eine fünf.“</a:t>
            </a:r>
            <a:br>
              <a:rPr lang="de-DE" dirty="0">
                <a:effectLst/>
              </a:rPr>
            </a:br>
            <a:r>
              <a:rPr lang="de-DE" dirty="0">
                <a:effectLst/>
              </a:rPr>
              <a:t>Sie schreibt: „Eine Frau“</a:t>
            </a:r>
            <a:br>
              <a:rPr lang="de-DE" dirty="0">
                <a:effectLst/>
              </a:rPr>
            </a:br>
            <a:r>
              <a:rPr lang="de-DE" dirty="0">
                <a:effectLst/>
              </a:rPr>
              <a:t>„Schreiben Sie eine Acht.“</a:t>
            </a:r>
            <a:br>
              <a:rPr lang="de-DE" dirty="0">
                <a:effectLst/>
              </a:rPr>
            </a:br>
            <a:r>
              <a:rPr lang="de-DE" dirty="0">
                <a:effectLst/>
              </a:rPr>
              <a:t>Sie schreibt: „Auguste“</a:t>
            </a:r>
            <a:br>
              <a:rPr lang="de-DE" dirty="0">
                <a:effectLst/>
              </a:rPr>
            </a:br>
            <a:r>
              <a:rPr lang="de-DE" dirty="0">
                <a:effectLst/>
              </a:rPr>
              <a:t>Beim Schreiben sagt sie wiederholt: „Ich habe mich sozusagen verloren“.</a:t>
            </a:r>
          </a:p>
          <a:p>
            <a:endParaRPr lang="de-DE" dirty="0"/>
          </a:p>
        </p:txBody>
      </p:sp>
      <p:sp>
        <p:nvSpPr>
          <p:cNvPr id="4" name="Foliennummernplatzhalter 3"/>
          <p:cNvSpPr>
            <a:spLocks noGrp="1"/>
          </p:cNvSpPr>
          <p:nvPr>
            <p:ph type="sldNum" sz="quarter" idx="10"/>
          </p:nvPr>
        </p:nvSpPr>
        <p:spPr/>
        <p:txBody>
          <a:bodyPr/>
          <a:lstStyle/>
          <a:p>
            <a:fld id="{473F2D04-77CB-4BFB-855E-D4F0A76F7099}" type="slidenum">
              <a:rPr lang="de-DE" smtClean="0"/>
              <a:t>10</a:t>
            </a:fld>
            <a:endParaRPr lang="de-DE"/>
          </a:p>
        </p:txBody>
      </p:sp>
    </p:spTree>
    <p:extLst>
      <p:ext uri="{BB962C8B-B14F-4D97-AF65-F5344CB8AC3E}">
        <p14:creationId xmlns:p14="http://schemas.microsoft.com/office/powerpoint/2010/main" val="204871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Erhalten der Fassade:  Vorhandene</a:t>
            </a:r>
            <a:r>
              <a:rPr lang="de-DE" sz="1200" baseline="0" dirty="0">
                <a:latin typeface="Arial" panose="020B0604020202020204" pitchFamily="34" charset="0"/>
                <a:cs typeface="Arial" panose="020B0604020202020204" pitchFamily="34" charset="0"/>
              </a:rPr>
              <a:t> Fähigkeiten werden genutzt, um die Beschwerden zu überspielen. Äußere Fassade ist sehr lange intakt. </a:t>
            </a:r>
            <a:endParaRPr lang="de-DE" sz="1200"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473F2D04-77CB-4BFB-855E-D4F0A76F7099}" type="slidenum">
              <a:rPr lang="de-DE" smtClean="0"/>
              <a:t>12</a:t>
            </a:fld>
            <a:endParaRPr lang="de-DE"/>
          </a:p>
        </p:txBody>
      </p:sp>
    </p:spTree>
    <p:extLst>
      <p:ext uri="{BB962C8B-B14F-4D97-AF65-F5344CB8AC3E}">
        <p14:creationId xmlns:p14="http://schemas.microsoft.com/office/powerpoint/2010/main" val="134751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3F2D04-77CB-4BFB-855E-D4F0A76F7099}" type="slidenum">
              <a:rPr lang="de-DE" smtClean="0"/>
              <a:t>14</a:t>
            </a:fld>
            <a:endParaRPr lang="de-DE"/>
          </a:p>
        </p:txBody>
      </p:sp>
    </p:spTree>
    <p:extLst>
      <p:ext uri="{BB962C8B-B14F-4D97-AF65-F5344CB8AC3E}">
        <p14:creationId xmlns:p14="http://schemas.microsoft.com/office/powerpoint/2010/main" val="332139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1199CEFC-7813-4C44-B683-4103B68D6336}" type="datetime1">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408142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AF026810-EA87-48CF-8E47-79F54ED275BB}" type="datetime1">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19953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AD2B6AD0-59E3-40A8-8C24-DD18010BAF24}" type="datetime1">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E3327B-A4A2-46E4-A7C1-53FCFDFDA3F5}" type="slidenum">
              <a:rPr lang="de-DE" smtClean="0"/>
              <a:t>‹Nr.›</a:t>
            </a:fld>
            <a:endParaRPr lang="de-D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3541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1654EE17-C84D-46D5-8EE2-5E74D02EA660}" type="datetime1">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102928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CB34528D-6159-4BB6-84B8-14AF383B0539}" type="datetime1">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E3327B-A4A2-46E4-A7C1-53FCFDFDA3F5}" type="slidenum">
              <a:rPr lang="de-DE" smtClean="0"/>
              <a:t>‹Nr.›</a:t>
            </a:fld>
            <a:endParaRPr lang="de-D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085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FC3509DB-81C0-4862-BFD0-3CF7423C1636}" type="datetime1">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2289556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A9B9A88-A14B-4104-A574-DE5396C66FD4}" type="datetime1">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3796664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CC8FAD2-BC64-4B9E-BF43-798CDA32965A}" type="datetime1">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40124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DBADDFD-6D08-455A-99BF-97E8DE42E5A7}" type="datetime1">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17568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5B8D4E69-3C5C-4B6B-A259-C533D2A254E0}" type="datetime1">
              <a:rPr lang="de-DE" smtClean="0"/>
              <a:t>09.03.2023</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225229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920C971-567A-4B9E-B2E1-B3A587C66E78}" type="datetime1">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51967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D68CE58-A999-4502-B6E6-7EBFCFCC86AA}" type="datetime1">
              <a:rPr lang="de-DE" smtClean="0"/>
              <a:t>09.03.2023</a:t>
            </a:fld>
            <a:endParaRPr lang="de-DE"/>
          </a:p>
        </p:txBody>
      </p:sp>
      <p:sp>
        <p:nvSpPr>
          <p:cNvPr id="8" name="Footer Placeholder 7"/>
          <p:cNvSpPr>
            <a:spLocks noGrp="1"/>
          </p:cNvSpPr>
          <p:nvPr>
            <p:ph type="ftr" sz="quarter" idx="11"/>
          </p:nvPr>
        </p:nvSpPr>
        <p:spPr/>
        <p:txBody>
          <a:bodyPr/>
          <a:lstStyle/>
          <a:p>
            <a:endParaRPr lang="de-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332200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A979C873-D21F-4C78-8D9E-F4C0169AA340}" type="datetime1">
              <a:rPr lang="de-DE" smtClean="0"/>
              <a:t>09.03.2023</a:t>
            </a:fld>
            <a:endParaRPr lang="de-DE"/>
          </a:p>
        </p:txBody>
      </p:sp>
      <p:sp>
        <p:nvSpPr>
          <p:cNvPr id="4" name="Footer Placeholder 3"/>
          <p:cNvSpPr>
            <a:spLocks noGrp="1"/>
          </p:cNvSpPr>
          <p:nvPr>
            <p:ph type="ftr" sz="quarter" idx="11"/>
          </p:nvPr>
        </p:nvSpPr>
        <p:spPr/>
        <p:txBody>
          <a:bodyPr/>
          <a:lstStyle/>
          <a:p>
            <a:endParaRPr lang="de-D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41212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955B9-0395-429A-9C23-DCF9C16BE2C3}" type="datetime1">
              <a:rPr lang="de-DE" smtClean="0"/>
              <a:t>09.03.2023</a:t>
            </a:fld>
            <a:endParaRPr lang="de-DE"/>
          </a:p>
        </p:txBody>
      </p:sp>
      <p:sp>
        <p:nvSpPr>
          <p:cNvPr id="3" name="Footer Placeholder 2"/>
          <p:cNvSpPr>
            <a:spLocks noGrp="1"/>
          </p:cNvSpPr>
          <p:nvPr>
            <p:ph type="ftr" sz="quarter" idx="11"/>
          </p:nvPr>
        </p:nvSpPr>
        <p:spPr/>
        <p:txBody>
          <a:bodyPr/>
          <a:lstStyle/>
          <a:p>
            <a:endParaRPr lang="de-D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693802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E5CB0FCF-C667-44CA-B46F-E0CD60C4C5FA}" type="datetime1">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103758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97D6D11C-8900-4EA4-9B59-F389E79D5C21}" type="datetime1">
              <a:rPr lang="de-DE" smtClean="0"/>
              <a:t>09.03.2023</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E3327B-A4A2-46E4-A7C1-53FCFDFDA3F5}" type="slidenum">
              <a:rPr lang="de-DE" smtClean="0"/>
              <a:t>‹Nr.›</a:t>
            </a:fld>
            <a:endParaRPr lang="de-DE"/>
          </a:p>
        </p:txBody>
      </p:sp>
    </p:spTree>
    <p:extLst>
      <p:ext uri="{BB962C8B-B14F-4D97-AF65-F5344CB8AC3E}">
        <p14:creationId xmlns:p14="http://schemas.microsoft.com/office/powerpoint/2010/main" val="194596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C0C95AD-4FE9-49C2-9CC3-601DE6DA1BAF}" type="datetime1">
              <a:rPr lang="de-DE" smtClean="0"/>
              <a:t>09.03.2023</a:t>
            </a:fld>
            <a:endParaRPr lang="de-D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E3327B-A4A2-46E4-A7C1-53FCFDFDA3F5}" type="slidenum">
              <a:rPr lang="de-DE" smtClean="0"/>
              <a:t>‹Nr.›</a:t>
            </a:fld>
            <a:endParaRPr lang="de-DE"/>
          </a:p>
        </p:txBody>
      </p:sp>
    </p:spTree>
    <p:extLst>
      <p:ext uri="{BB962C8B-B14F-4D97-AF65-F5344CB8AC3E}">
        <p14:creationId xmlns:p14="http://schemas.microsoft.com/office/powerpoint/2010/main" val="253302375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1" y="471056"/>
            <a:ext cx="9980612" cy="3011054"/>
          </a:xfrm>
          <a:noFill/>
        </p:spPr>
        <p:txBody>
          <a:bodyPr>
            <a:normAutofit fontScale="90000"/>
          </a:bodyPr>
          <a:lstStyle/>
          <a:p>
            <a:br>
              <a:rPr lang="de-DE" dirty="0"/>
            </a:br>
            <a:r>
              <a:rPr lang="de-DE" sz="4400" b="1" dirty="0">
                <a:latin typeface="Arial"/>
                <a:cs typeface="Arial"/>
              </a:rPr>
              <a:t>2 c.1 Menschen in Ihrer Orientierung und der Bewältigung des Alltags unterstützen und Sicherheit mitgestalten</a:t>
            </a:r>
          </a:p>
        </p:txBody>
      </p:sp>
      <p:sp>
        <p:nvSpPr>
          <p:cNvPr id="3" name="Untertitel 2"/>
          <p:cNvSpPr>
            <a:spLocks noGrp="1"/>
          </p:cNvSpPr>
          <p:nvPr>
            <p:ph type="subTitle" idx="1"/>
          </p:nvPr>
        </p:nvSpPr>
        <p:spPr>
          <a:xfrm>
            <a:off x="1524000" y="3602038"/>
            <a:ext cx="9144000" cy="2401598"/>
          </a:xfrm>
          <a:solidFill>
            <a:schemeClr val="accent6">
              <a:lumMod val="60000"/>
              <a:lumOff val="40000"/>
            </a:schemeClr>
          </a:solidFill>
        </p:spPr>
        <p:txBody>
          <a:bodyPr>
            <a:normAutofit/>
          </a:bodyPr>
          <a:lstStyle/>
          <a:p>
            <a:endParaRPr lang="de-DE" sz="4400" b="1" dirty="0"/>
          </a:p>
          <a:p>
            <a:r>
              <a:rPr lang="de-DE" sz="4400" b="1" dirty="0">
                <a:latin typeface="Arial" panose="020B0604020202020204" pitchFamily="34" charset="0"/>
                <a:cs typeface="Arial" panose="020B0604020202020204" pitchFamily="34" charset="0"/>
              </a:rPr>
              <a:t>Thema „Demenz“</a:t>
            </a:r>
          </a:p>
          <a:p>
            <a:endParaRPr lang="de-DE" sz="4400" b="1"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13B605DB-F2B8-44CE-8AE6-0AAACCA9BE6C}"/>
              </a:ext>
            </a:extLst>
          </p:cNvPr>
          <p:cNvSpPr>
            <a:spLocks noGrp="1"/>
          </p:cNvSpPr>
          <p:nvPr>
            <p:ph type="sldNum" sz="quarter" idx="12"/>
          </p:nvPr>
        </p:nvSpPr>
        <p:spPr/>
        <p:txBody>
          <a:bodyPr/>
          <a:lstStyle/>
          <a:p>
            <a:fld id="{4FE3327B-A4A2-46E4-A7C1-53FCFDFDA3F5}" type="slidenum">
              <a:rPr lang="de-DE" smtClean="0"/>
              <a:t>1</a:t>
            </a:fld>
            <a:endParaRPr lang="de-DE"/>
          </a:p>
        </p:txBody>
      </p:sp>
    </p:spTree>
    <p:extLst>
      <p:ext uri="{BB962C8B-B14F-4D97-AF65-F5344CB8AC3E}">
        <p14:creationId xmlns:p14="http://schemas.microsoft.com/office/powerpoint/2010/main" val="4047206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Arial" panose="020B0604020202020204" pitchFamily="34" charset="0"/>
                <a:cs typeface="Arial" panose="020B0604020202020204" pitchFamily="34" charset="0"/>
              </a:rPr>
              <a:t>                Demenz-Ursachen</a:t>
            </a:r>
          </a:p>
        </p:txBody>
      </p:sp>
      <p:sp>
        <p:nvSpPr>
          <p:cNvPr id="3" name="Inhaltsplatzhalter 2"/>
          <p:cNvSpPr>
            <a:spLocks noGrp="1"/>
          </p:cNvSpPr>
          <p:nvPr>
            <p:ph idx="1"/>
          </p:nvPr>
        </p:nvSpPr>
        <p:spPr>
          <a:xfrm>
            <a:off x="1422400" y="1357745"/>
            <a:ext cx="10082212" cy="5218546"/>
          </a:xfrm>
          <a:solidFill>
            <a:schemeClr val="accent6">
              <a:lumMod val="60000"/>
              <a:lumOff val="40000"/>
            </a:schemeClr>
          </a:solidFill>
        </p:spPr>
        <p:txBody>
          <a:bodyPr>
            <a:normAutofit fontScale="92500" lnSpcReduction="10000"/>
          </a:bodyPr>
          <a:lstStyle/>
          <a:p>
            <a:r>
              <a:rPr lang="de-DE" sz="4000" dirty="0">
                <a:latin typeface="Arial" panose="020B0604020202020204" pitchFamily="34" charset="0"/>
                <a:cs typeface="Arial" panose="020B0604020202020204" pitchFamily="34" charset="0"/>
              </a:rPr>
              <a:t>Gehirnzellen sterben durch Ablagerungen von Eiweißspaltprodukten sogenannten ß-Amyloiden ab. </a:t>
            </a:r>
          </a:p>
          <a:p>
            <a:r>
              <a:rPr lang="de-DE" sz="4000" dirty="0">
                <a:latin typeface="Arial" panose="020B0604020202020204" pitchFamily="34" charset="0"/>
                <a:cs typeface="Arial" panose="020B0604020202020204" pitchFamily="34" charset="0"/>
              </a:rPr>
              <a:t>Verklumpen außerhalb der Nervenzellen zu Plaques</a:t>
            </a:r>
          </a:p>
          <a:p>
            <a:r>
              <a:rPr lang="de-DE" sz="4000" dirty="0">
                <a:latin typeface="Arial" panose="020B0604020202020204" pitchFamily="34" charset="0"/>
                <a:cs typeface="Arial" panose="020B0604020202020204" pitchFamily="34" charset="0"/>
              </a:rPr>
              <a:t>Folge: Behinderung der Reizübertragung zwischen den Nervenzellen, die für Lernprozesse, Orientierung und Gedächtnisleistungen zuständig sind</a:t>
            </a:r>
          </a:p>
          <a:p>
            <a:pPr marL="0" indent="0">
              <a:buNone/>
            </a:pPr>
            <a:endParaRPr lang="de-DE" dirty="0"/>
          </a:p>
          <a:p>
            <a:endParaRPr lang="de-DE" dirty="0"/>
          </a:p>
          <a:p>
            <a:pPr marL="0" indent="0">
              <a:buNone/>
            </a:pPr>
            <a:endParaRPr lang="de-DE" dirty="0"/>
          </a:p>
          <a:p>
            <a:endParaRPr lang="de-DE" dirty="0"/>
          </a:p>
        </p:txBody>
      </p:sp>
      <p:sp>
        <p:nvSpPr>
          <p:cNvPr id="4" name="Foliennummernplatzhalter 3">
            <a:extLst>
              <a:ext uri="{FF2B5EF4-FFF2-40B4-BE49-F238E27FC236}">
                <a16:creationId xmlns:a16="http://schemas.microsoft.com/office/drawing/2014/main" id="{DB9BEA83-CFA7-4F2F-9188-A812998DB385}"/>
              </a:ext>
            </a:extLst>
          </p:cNvPr>
          <p:cNvSpPr>
            <a:spLocks noGrp="1"/>
          </p:cNvSpPr>
          <p:nvPr>
            <p:ph type="sldNum" sz="quarter" idx="12"/>
          </p:nvPr>
        </p:nvSpPr>
        <p:spPr/>
        <p:txBody>
          <a:bodyPr/>
          <a:lstStyle/>
          <a:p>
            <a:fld id="{4FE3327B-A4A2-46E4-A7C1-53FCFDFDA3F5}" type="slidenum">
              <a:rPr lang="de-DE" smtClean="0"/>
              <a:t>10</a:t>
            </a:fld>
            <a:endParaRPr lang="de-DE"/>
          </a:p>
        </p:txBody>
      </p:sp>
    </p:spTree>
    <p:extLst>
      <p:ext uri="{BB962C8B-B14F-4D97-AF65-F5344CB8AC3E}">
        <p14:creationId xmlns:p14="http://schemas.microsoft.com/office/powerpoint/2010/main" val="44292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89212" y="775064"/>
            <a:ext cx="8915400" cy="4789714"/>
          </a:xfrm>
          <a:solidFill>
            <a:schemeClr val="accent6">
              <a:lumMod val="60000"/>
              <a:lumOff val="40000"/>
            </a:schemeClr>
          </a:solidFill>
        </p:spPr>
        <p:txBody>
          <a:bodyPr>
            <a:normAutofit/>
          </a:bodyPr>
          <a:lstStyle/>
          <a:p>
            <a:r>
              <a:rPr lang="de-DE" sz="3600" dirty="0">
                <a:latin typeface="Arial" panose="020B0604020202020204" pitchFamily="34" charset="0"/>
                <a:cs typeface="Arial" panose="020B0604020202020204" pitchFamily="34" charset="0"/>
              </a:rPr>
              <a:t>Innerhalb der Nervenzelle befinden sich Neurofibrillen, die aus gedrehten Faserbündeln (Tau –Proteine) bestehen</a:t>
            </a:r>
          </a:p>
          <a:p>
            <a:r>
              <a:rPr lang="de-DE" sz="3600" dirty="0">
                <a:latin typeface="Arial" panose="020B0604020202020204" pitchFamily="34" charset="0"/>
                <a:cs typeface="Arial" panose="020B0604020202020204" pitchFamily="34" charset="0"/>
              </a:rPr>
              <a:t>Verursachen Störungen von Stabilisierungs- und Transportprozessen (Transport von Nährstoffen)</a:t>
            </a:r>
          </a:p>
          <a:p>
            <a:r>
              <a:rPr lang="de-DE" sz="3600" dirty="0">
                <a:latin typeface="Arial" panose="020B0604020202020204" pitchFamily="34" charset="0"/>
                <a:cs typeface="Arial" panose="020B0604020202020204" pitchFamily="34" charset="0"/>
              </a:rPr>
              <a:t>Folge: Nervenzelle stirbt ab.</a:t>
            </a:r>
          </a:p>
          <a:p>
            <a:endParaRPr lang="de-DE" sz="3200" dirty="0"/>
          </a:p>
        </p:txBody>
      </p:sp>
      <p:sp>
        <p:nvSpPr>
          <p:cNvPr id="2" name="Foliennummernplatzhalter 1">
            <a:extLst>
              <a:ext uri="{FF2B5EF4-FFF2-40B4-BE49-F238E27FC236}">
                <a16:creationId xmlns:a16="http://schemas.microsoft.com/office/drawing/2014/main" id="{2A0808D7-EDF7-4E14-91E8-D59E5DDE35EF}"/>
              </a:ext>
            </a:extLst>
          </p:cNvPr>
          <p:cNvSpPr>
            <a:spLocks noGrp="1"/>
          </p:cNvSpPr>
          <p:nvPr>
            <p:ph type="sldNum" sz="quarter" idx="12"/>
          </p:nvPr>
        </p:nvSpPr>
        <p:spPr/>
        <p:txBody>
          <a:bodyPr/>
          <a:lstStyle/>
          <a:p>
            <a:fld id="{4FE3327B-A4A2-46E4-A7C1-53FCFDFDA3F5}" type="slidenum">
              <a:rPr lang="de-DE" smtClean="0"/>
              <a:t>11</a:t>
            </a:fld>
            <a:endParaRPr lang="de-DE"/>
          </a:p>
        </p:txBody>
      </p:sp>
    </p:spTree>
    <p:extLst>
      <p:ext uri="{BB962C8B-B14F-4D97-AF65-F5344CB8AC3E}">
        <p14:creationId xmlns:p14="http://schemas.microsoft.com/office/powerpoint/2010/main" val="382805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6000" b="1" dirty="0">
                <a:latin typeface="Arial" panose="020B0604020202020204" pitchFamily="34" charset="0"/>
                <a:cs typeface="Arial" panose="020B0604020202020204" pitchFamily="34" charset="0"/>
              </a:rPr>
              <a:t>     </a:t>
            </a:r>
            <a:r>
              <a:rPr lang="de-DE" b="1" dirty="0">
                <a:latin typeface="Arial" panose="020B0604020202020204" pitchFamily="34" charset="0"/>
                <a:cs typeface="Arial" panose="020B0604020202020204" pitchFamily="34" charset="0"/>
              </a:rPr>
              <a:t>Demenz-Symptome</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431264889"/>
              </p:ext>
            </p:extLst>
          </p:nvPr>
        </p:nvGraphicFramePr>
        <p:xfrm>
          <a:off x="969819" y="1597890"/>
          <a:ext cx="10880436" cy="5393223"/>
        </p:xfrm>
        <a:graphic>
          <a:graphicData uri="http://schemas.openxmlformats.org/drawingml/2006/table">
            <a:tbl>
              <a:tblPr firstRow="1" bandRow="1">
                <a:tableStyleId>{5C22544A-7EE6-4342-B048-85BDC9FD1C3A}</a:tableStyleId>
              </a:tblPr>
              <a:tblGrid>
                <a:gridCol w="5440218">
                  <a:extLst>
                    <a:ext uri="{9D8B030D-6E8A-4147-A177-3AD203B41FA5}">
                      <a16:colId xmlns:a16="http://schemas.microsoft.com/office/drawing/2014/main" val="2389792068"/>
                    </a:ext>
                  </a:extLst>
                </a:gridCol>
                <a:gridCol w="5440218">
                  <a:extLst>
                    <a:ext uri="{9D8B030D-6E8A-4147-A177-3AD203B41FA5}">
                      <a16:colId xmlns:a16="http://schemas.microsoft.com/office/drawing/2014/main" val="2357232912"/>
                    </a:ext>
                  </a:extLst>
                </a:gridCol>
              </a:tblGrid>
              <a:tr h="424983">
                <a:tc>
                  <a:txBody>
                    <a:bodyPr/>
                    <a:lstStyle/>
                    <a:p>
                      <a:r>
                        <a:rPr lang="de-DE" b="1" dirty="0"/>
                        <a:t>Symptom</a:t>
                      </a:r>
                    </a:p>
                  </a:txBody>
                  <a:tcPr/>
                </a:tc>
                <a:tc>
                  <a:txBody>
                    <a:bodyPr/>
                    <a:lstStyle/>
                    <a:p>
                      <a:r>
                        <a:rPr lang="de-DE" dirty="0"/>
                        <a:t>Erscheinungsbild</a:t>
                      </a:r>
                    </a:p>
                  </a:txBody>
                  <a:tcPr/>
                </a:tc>
                <a:extLst>
                  <a:ext uri="{0D108BD9-81ED-4DB2-BD59-A6C34878D82A}">
                    <a16:rowId xmlns:a16="http://schemas.microsoft.com/office/drawing/2014/main" val="3692056478"/>
                  </a:ext>
                </a:extLst>
              </a:tr>
              <a:tr h="4238590">
                <a:tc>
                  <a:txBody>
                    <a:bodyPr/>
                    <a:lstStyle/>
                    <a:p>
                      <a:r>
                        <a:rPr lang="de-DE" sz="3200" dirty="0">
                          <a:latin typeface="Arial" panose="020B0604020202020204" pitchFamily="34" charset="0"/>
                          <a:cs typeface="Arial" panose="020B0604020202020204" pitchFamily="34" charset="0"/>
                        </a:rPr>
                        <a:t>Vergesslichkeit verstärkt sich</a:t>
                      </a:r>
                    </a:p>
                  </a:txBody>
                  <a:tcPr>
                    <a:solidFill>
                      <a:schemeClr val="accent6">
                        <a:lumMod val="40000"/>
                        <a:lumOff val="60000"/>
                      </a:schemeClr>
                    </a:solidFill>
                  </a:tcPr>
                </a:tc>
                <a:tc>
                  <a:txBody>
                    <a:bodyPr/>
                    <a:lstStyle/>
                    <a:p>
                      <a:r>
                        <a:rPr lang="de-DE" sz="3200" dirty="0">
                          <a:latin typeface="Arial" panose="020B0604020202020204" pitchFamily="34" charset="0"/>
                          <a:cs typeface="Arial" panose="020B0604020202020204" pitchFamily="34" charset="0"/>
                        </a:rPr>
                        <a:t>Schlüssel und andere Gegenstände</a:t>
                      </a:r>
                      <a:r>
                        <a:rPr lang="de-DE" sz="3200" baseline="0" dirty="0">
                          <a:latin typeface="Arial" panose="020B0604020202020204" pitchFamily="34" charset="0"/>
                          <a:cs typeface="Arial" panose="020B0604020202020204" pitchFamily="34" charset="0"/>
                        </a:rPr>
                        <a:t> werden häufiger verlegt. Die Haustür nicht verschlossen. Der Herd angelassen. Fragen wiederholen sich. Kurzzeitgedächtnis besonders betroffen.</a:t>
                      </a:r>
                    </a:p>
                    <a:p>
                      <a:r>
                        <a:rPr lang="de-DE" sz="3200" baseline="0" dirty="0">
                          <a:latin typeface="Arial" panose="020B0604020202020204" pitchFamily="34" charset="0"/>
                          <a:cs typeface="Arial" panose="020B0604020202020204" pitchFamily="34" charset="0"/>
                        </a:rPr>
                        <a:t>Langzeitgedächtnis bleibt länger erhalten. </a:t>
                      </a:r>
                      <a:endParaRPr lang="de-DE" sz="32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076513015"/>
                  </a:ext>
                </a:extLst>
              </a:tr>
            </a:tbl>
          </a:graphicData>
        </a:graphic>
      </p:graphicFrame>
      <p:sp>
        <p:nvSpPr>
          <p:cNvPr id="3" name="Foliennummernplatzhalter 2">
            <a:extLst>
              <a:ext uri="{FF2B5EF4-FFF2-40B4-BE49-F238E27FC236}">
                <a16:creationId xmlns:a16="http://schemas.microsoft.com/office/drawing/2014/main" id="{C70C834C-C32C-4D03-95E8-9CB9D636FABF}"/>
              </a:ext>
            </a:extLst>
          </p:cNvPr>
          <p:cNvSpPr>
            <a:spLocks noGrp="1"/>
          </p:cNvSpPr>
          <p:nvPr>
            <p:ph type="sldNum" sz="quarter" idx="12"/>
          </p:nvPr>
        </p:nvSpPr>
        <p:spPr/>
        <p:txBody>
          <a:bodyPr/>
          <a:lstStyle/>
          <a:p>
            <a:fld id="{4FE3327B-A4A2-46E4-A7C1-53FCFDFDA3F5}" type="slidenum">
              <a:rPr lang="de-DE" smtClean="0"/>
              <a:t>12</a:t>
            </a:fld>
            <a:endParaRPr lang="de-DE"/>
          </a:p>
        </p:txBody>
      </p:sp>
    </p:spTree>
    <p:extLst>
      <p:ext uri="{BB962C8B-B14F-4D97-AF65-F5344CB8AC3E}">
        <p14:creationId xmlns:p14="http://schemas.microsoft.com/office/powerpoint/2010/main" val="150096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3990663393"/>
              </p:ext>
            </p:extLst>
          </p:nvPr>
        </p:nvGraphicFramePr>
        <p:xfrm>
          <a:off x="1637211" y="896984"/>
          <a:ext cx="9457508" cy="5704232"/>
        </p:xfrm>
        <a:graphic>
          <a:graphicData uri="http://schemas.openxmlformats.org/drawingml/2006/table">
            <a:tbl>
              <a:tblPr firstRow="1" bandRow="1">
                <a:tableStyleId>{5C22544A-7EE6-4342-B048-85BDC9FD1C3A}</a:tableStyleId>
              </a:tblPr>
              <a:tblGrid>
                <a:gridCol w="4728754">
                  <a:extLst>
                    <a:ext uri="{9D8B030D-6E8A-4147-A177-3AD203B41FA5}">
                      <a16:colId xmlns:a16="http://schemas.microsoft.com/office/drawing/2014/main" val="3801556006"/>
                    </a:ext>
                  </a:extLst>
                </a:gridCol>
                <a:gridCol w="4728754">
                  <a:extLst>
                    <a:ext uri="{9D8B030D-6E8A-4147-A177-3AD203B41FA5}">
                      <a16:colId xmlns:a16="http://schemas.microsoft.com/office/drawing/2014/main" val="916550839"/>
                    </a:ext>
                  </a:extLst>
                </a:gridCol>
              </a:tblGrid>
              <a:tr h="3139321">
                <a:tc>
                  <a:txBody>
                    <a:bodyPr/>
                    <a:lstStyle/>
                    <a:p>
                      <a:r>
                        <a:rPr lang="de-DE" sz="2800" dirty="0">
                          <a:solidFill>
                            <a:schemeClr val="tx1"/>
                          </a:solidFill>
                          <a:latin typeface="Arial" panose="020B0604020202020204" pitchFamily="34" charset="0"/>
                          <a:cs typeface="Arial" panose="020B0604020202020204" pitchFamily="34" charset="0"/>
                        </a:rPr>
                        <a:t>Orientierungsstörungen</a:t>
                      </a:r>
                    </a:p>
                  </a:txBody>
                  <a:tcPr>
                    <a:solidFill>
                      <a:schemeClr val="accent6">
                        <a:lumMod val="40000"/>
                        <a:lumOff val="60000"/>
                      </a:schemeClr>
                    </a:solidFill>
                  </a:tcPr>
                </a:tc>
                <a:tc>
                  <a:txBody>
                    <a:bodyPr/>
                    <a:lstStyle/>
                    <a:p>
                      <a:r>
                        <a:rPr lang="de-DE" sz="2800" dirty="0">
                          <a:solidFill>
                            <a:schemeClr val="tx1"/>
                          </a:solidFill>
                          <a:latin typeface="Arial" panose="020B0604020202020204" pitchFamily="34" charset="0"/>
                          <a:cs typeface="Arial" panose="020B0604020202020204" pitchFamily="34" charset="0"/>
                        </a:rPr>
                        <a:t>Tag, Monat und Jahr können nicht benannt werden. Die Lage früherer</a:t>
                      </a:r>
                      <a:r>
                        <a:rPr lang="de-DE" sz="2800" baseline="0" dirty="0">
                          <a:solidFill>
                            <a:schemeClr val="tx1"/>
                          </a:solidFill>
                          <a:latin typeface="Arial" panose="020B0604020202020204" pitchFamily="34" charset="0"/>
                          <a:cs typeface="Arial" panose="020B0604020202020204" pitchFamily="34" charset="0"/>
                        </a:rPr>
                        <a:t> bekannter Orte wird nicht mehr erinnert. Die Zuordnung von Namen und Personen geht verloren</a:t>
                      </a:r>
                      <a:endParaRPr lang="de-DE" sz="2800" dirty="0">
                        <a:solidFill>
                          <a:schemeClr val="tx1"/>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543222204"/>
                  </a:ext>
                </a:extLst>
              </a:tr>
              <a:tr h="2199032">
                <a:tc>
                  <a:txBody>
                    <a:bodyPr/>
                    <a:lstStyle/>
                    <a:p>
                      <a:r>
                        <a:rPr lang="de-DE" sz="2800" b="1" dirty="0">
                          <a:latin typeface="Arial" panose="020B0604020202020204" pitchFamily="34" charset="0"/>
                          <a:cs typeface="Arial" panose="020B0604020202020204" pitchFamily="34" charset="0"/>
                        </a:rPr>
                        <a:t>Sprachstörungen</a:t>
                      </a:r>
                      <a:r>
                        <a:rPr lang="de-DE" sz="2800" b="1" baseline="0" dirty="0">
                          <a:latin typeface="Arial" panose="020B0604020202020204" pitchFamily="34" charset="0"/>
                          <a:cs typeface="Arial" panose="020B0604020202020204" pitchFamily="34" charset="0"/>
                        </a:rPr>
                        <a:t> (Aphasie)</a:t>
                      </a:r>
                      <a:endParaRPr lang="de-DE" sz="2800" b="1"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r>
                        <a:rPr lang="de-DE" sz="2800" b="1" dirty="0">
                          <a:latin typeface="Arial" panose="020B0604020202020204" pitchFamily="34" charset="0"/>
                          <a:cs typeface="Arial" panose="020B0604020202020204" pitchFamily="34" charset="0"/>
                        </a:rPr>
                        <a:t>Schwierigkeiten,</a:t>
                      </a:r>
                      <a:r>
                        <a:rPr lang="de-DE" sz="2800" b="1" baseline="0" dirty="0">
                          <a:latin typeface="Arial" panose="020B0604020202020204" pitchFamily="34" charset="0"/>
                          <a:cs typeface="Arial" panose="020B0604020202020204" pitchFamily="34" charset="0"/>
                        </a:rPr>
                        <a:t> die richtigen Worte zu finden. Umschreibungen häufen sich.</a:t>
                      </a:r>
                      <a:endParaRPr lang="de-DE" sz="2800" b="1"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168743671"/>
                  </a:ext>
                </a:extLst>
              </a:tr>
            </a:tbl>
          </a:graphicData>
        </a:graphic>
      </p:graphicFrame>
      <p:sp>
        <p:nvSpPr>
          <p:cNvPr id="2" name="Foliennummernplatzhalter 1">
            <a:extLst>
              <a:ext uri="{FF2B5EF4-FFF2-40B4-BE49-F238E27FC236}">
                <a16:creationId xmlns:a16="http://schemas.microsoft.com/office/drawing/2014/main" id="{544B429E-DE70-4892-BE6F-15D3B848952E}"/>
              </a:ext>
            </a:extLst>
          </p:cNvPr>
          <p:cNvSpPr>
            <a:spLocks noGrp="1"/>
          </p:cNvSpPr>
          <p:nvPr>
            <p:ph type="sldNum" sz="quarter" idx="12"/>
          </p:nvPr>
        </p:nvSpPr>
        <p:spPr/>
        <p:txBody>
          <a:bodyPr/>
          <a:lstStyle/>
          <a:p>
            <a:fld id="{4FE3327B-A4A2-46E4-A7C1-53FCFDFDA3F5}" type="slidenum">
              <a:rPr lang="de-DE" smtClean="0"/>
              <a:t>13</a:t>
            </a:fld>
            <a:endParaRPr lang="de-DE"/>
          </a:p>
        </p:txBody>
      </p:sp>
    </p:spTree>
    <p:extLst>
      <p:ext uri="{BB962C8B-B14F-4D97-AF65-F5344CB8AC3E}">
        <p14:creationId xmlns:p14="http://schemas.microsoft.com/office/powerpoint/2010/main" val="32349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204707956"/>
              </p:ext>
            </p:extLst>
          </p:nvPr>
        </p:nvGraphicFramePr>
        <p:xfrm>
          <a:off x="1736436" y="683490"/>
          <a:ext cx="9688946" cy="5743435"/>
        </p:xfrm>
        <a:graphic>
          <a:graphicData uri="http://schemas.openxmlformats.org/drawingml/2006/table">
            <a:tbl>
              <a:tblPr firstRow="1" bandRow="1">
                <a:tableStyleId>{5C22544A-7EE6-4342-B048-85BDC9FD1C3A}</a:tableStyleId>
              </a:tblPr>
              <a:tblGrid>
                <a:gridCol w="4054764">
                  <a:extLst>
                    <a:ext uri="{9D8B030D-6E8A-4147-A177-3AD203B41FA5}">
                      <a16:colId xmlns:a16="http://schemas.microsoft.com/office/drawing/2014/main" val="3733553811"/>
                    </a:ext>
                  </a:extLst>
                </a:gridCol>
                <a:gridCol w="5634182">
                  <a:extLst>
                    <a:ext uri="{9D8B030D-6E8A-4147-A177-3AD203B41FA5}">
                      <a16:colId xmlns:a16="http://schemas.microsoft.com/office/drawing/2014/main" val="3070702506"/>
                    </a:ext>
                  </a:extLst>
                </a:gridCol>
              </a:tblGrid>
              <a:tr h="3670377">
                <a:tc>
                  <a:txBody>
                    <a:bodyPr/>
                    <a:lstStyle/>
                    <a:p>
                      <a:r>
                        <a:rPr lang="de-DE" sz="3200" dirty="0">
                          <a:solidFill>
                            <a:schemeClr val="tx1"/>
                          </a:solidFill>
                          <a:latin typeface="Arial" panose="020B0604020202020204" pitchFamily="34" charset="0"/>
                          <a:cs typeface="Arial" panose="020B0604020202020204" pitchFamily="34" charset="0"/>
                        </a:rPr>
                        <a:t>Gefühlsstörungen</a:t>
                      </a:r>
                    </a:p>
                  </a:txBody>
                  <a:tcPr>
                    <a:solidFill>
                      <a:schemeClr val="accent6">
                        <a:lumMod val="40000"/>
                        <a:lumOff val="60000"/>
                      </a:schemeClr>
                    </a:solidFill>
                  </a:tcPr>
                </a:tc>
                <a:tc>
                  <a:txBody>
                    <a:bodyPr/>
                    <a:lstStyle/>
                    <a:p>
                      <a:r>
                        <a:rPr lang="de-DE" sz="2800" dirty="0">
                          <a:solidFill>
                            <a:schemeClr val="tx1"/>
                          </a:solidFill>
                          <a:latin typeface="Arial" panose="020B0604020202020204" pitchFamily="34" charset="0"/>
                          <a:cs typeface="Arial" panose="020B0604020202020204" pitchFamily="34" charset="0"/>
                        </a:rPr>
                        <a:t>Auftreten können Angst,</a:t>
                      </a:r>
                      <a:r>
                        <a:rPr lang="de-DE" sz="2800" baseline="0" dirty="0">
                          <a:solidFill>
                            <a:schemeClr val="tx1"/>
                          </a:solidFill>
                          <a:latin typeface="Arial" panose="020B0604020202020204" pitchFamily="34" charset="0"/>
                          <a:cs typeface="Arial" panose="020B0604020202020204" pitchFamily="34" charset="0"/>
                        </a:rPr>
                        <a:t> Misstrauen, Furcht, Depressivität, Verkennungen, Frustrationen, Aggressivität. Verhaltensänderung im Sinne von Agitiertheit in Form von </a:t>
                      </a:r>
                      <a:r>
                        <a:rPr lang="de-DE" sz="2800" baseline="0" dirty="0" err="1">
                          <a:solidFill>
                            <a:schemeClr val="tx1"/>
                          </a:solidFill>
                          <a:latin typeface="Arial" panose="020B0604020202020204" pitchFamily="34" charset="0"/>
                          <a:cs typeface="Arial" panose="020B0604020202020204" pitchFamily="34" charset="0"/>
                        </a:rPr>
                        <a:t>Hinlauftendenz</a:t>
                      </a:r>
                      <a:endParaRPr lang="de-DE" sz="2800" baseline="0" dirty="0">
                        <a:solidFill>
                          <a:schemeClr val="tx1"/>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31584800"/>
                  </a:ext>
                </a:extLst>
              </a:tr>
              <a:tr h="2073058">
                <a:tc>
                  <a:txBody>
                    <a:bodyPr/>
                    <a:lstStyle/>
                    <a:p>
                      <a:r>
                        <a:rPr lang="de-DE" sz="3200" b="1" dirty="0">
                          <a:latin typeface="Arial" panose="020B0604020202020204" pitchFamily="34" charset="0"/>
                          <a:cs typeface="Arial" panose="020B0604020202020204" pitchFamily="34" charset="0"/>
                        </a:rPr>
                        <a:t>Wahnvorstellungen (Halluzinationen)</a:t>
                      </a:r>
                    </a:p>
                  </a:txBody>
                  <a:tcPr>
                    <a:solidFill>
                      <a:schemeClr val="accent6">
                        <a:lumMod val="40000"/>
                        <a:lumOff val="60000"/>
                      </a:schemeClr>
                    </a:solidFill>
                  </a:tcPr>
                </a:tc>
                <a:tc>
                  <a:txBody>
                    <a:bodyPr/>
                    <a:lstStyle/>
                    <a:p>
                      <a:r>
                        <a:rPr lang="de-DE" sz="2800" b="1" dirty="0">
                          <a:latin typeface="Arial" panose="020B0604020202020204" pitchFamily="34" charset="0"/>
                          <a:cs typeface="Arial" panose="020B0604020202020204" pitchFamily="34" charset="0"/>
                        </a:rPr>
                        <a:t>Kranke</a:t>
                      </a:r>
                      <a:r>
                        <a:rPr lang="de-DE" sz="2800" b="1" baseline="0" dirty="0">
                          <a:latin typeface="Arial" panose="020B0604020202020204" pitchFamily="34" charset="0"/>
                          <a:cs typeface="Arial" panose="020B0604020202020204" pitchFamily="34" charset="0"/>
                        </a:rPr>
                        <a:t> fühlen sich bestohlen, wenn sie vergessen haben, wo sie Gegenstände hingelegt haben. Essen wurde vergiftet.</a:t>
                      </a:r>
                      <a:endParaRPr lang="de-DE" sz="2800" b="1"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1467634385"/>
                  </a:ext>
                </a:extLst>
              </a:tr>
            </a:tbl>
          </a:graphicData>
        </a:graphic>
      </p:graphicFrame>
      <p:sp>
        <p:nvSpPr>
          <p:cNvPr id="2" name="Foliennummernplatzhalter 1">
            <a:extLst>
              <a:ext uri="{FF2B5EF4-FFF2-40B4-BE49-F238E27FC236}">
                <a16:creationId xmlns:a16="http://schemas.microsoft.com/office/drawing/2014/main" id="{20C9FA2F-8F75-43CF-9779-7CEE5B1AD40A}"/>
              </a:ext>
            </a:extLst>
          </p:cNvPr>
          <p:cNvSpPr>
            <a:spLocks noGrp="1"/>
          </p:cNvSpPr>
          <p:nvPr>
            <p:ph type="sldNum" sz="quarter" idx="12"/>
          </p:nvPr>
        </p:nvSpPr>
        <p:spPr/>
        <p:txBody>
          <a:bodyPr/>
          <a:lstStyle/>
          <a:p>
            <a:fld id="{4FE3327B-A4A2-46E4-A7C1-53FCFDFDA3F5}" type="slidenum">
              <a:rPr lang="de-DE" smtClean="0"/>
              <a:t>14</a:t>
            </a:fld>
            <a:endParaRPr lang="de-DE"/>
          </a:p>
        </p:txBody>
      </p:sp>
    </p:spTree>
    <p:extLst>
      <p:ext uri="{BB962C8B-B14F-4D97-AF65-F5344CB8AC3E}">
        <p14:creationId xmlns:p14="http://schemas.microsoft.com/office/powerpoint/2010/main" val="409845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430126963"/>
              </p:ext>
            </p:extLst>
          </p:nvPr>
        </p:nvGraphicFramePr>
        <p:xfrm>
          <a:off x="1672047" y="687978"/>
          <a:ext cx="9910354" cy="5793223"/>
        </p:xfrm>
        <a:graphic>
          <a:graphicData uri="http://schemas.openxmlformats.org/drawingml/2006/table">
            <a:tbl>
              <a:tblPr firstRow="1" bandRow="1">
                <a:tableStyleId>{5C22544A-7EE6-4342-B048-85BDC9FD1C3A}</a:tableStyleId>
              </a:tblPr>
              <a:tblGrid>
                <a:gridCol w="4362993">
                  <a:extLst>
                    <a:ext uri="{9D8B030D-6E8A-4147-A177-3AD203B41FA5}">
                      <a16:colId xmlns:a16="http://schemas.microsoft.com/office/drawing/2014/main" val="2822633275"/>
                    </a:ext>
                  </a:extLst>
                </a:gridCol>
                <a:gridCol w="5547361">
                  <a:extLst>
                    <a:ext uri="{9D8B030D-6E8A-4147-A177-3AD203B41FA5}">
                      <a16:colId xmlns:a16="http://schemas.microsoft.com/office/drawing/2014/main" val="2761328129"/>
                    </a:ext>
                  </a:extLst>
                </a:gridCol>
              </a:tblGrid>
              <a:tr h="2714743">
                <a:tc>
                  <a:txBody>
                    <a:bodyPr/>
                    <a:lstStyle/>
                    <a:p>
                      <a:r>
                        <a:rPr lang="de-DE" sz="3200" b="1" dirty="0">
                          <a:solidFill>
                            <a:schemeClr val="tx1"/>
                          </a:solidFill>
                          <a:latin typeface="Arial" panose="020B0604020202020204" pitchFamily="34" charset="0"/>
                          <a:cs typeface="Arial" panose="020B0604020202020204" pitchFamily="34" charset="0"/>
                        </a:rPr>
                        <a:t>Störung des Wiedererkennens</a:t>
                      </a:r>
                    </a:p>
                  </a:txBody>
                  <a:tcPr>
                    <a:solidFill>
                      <a:schemeClr val="accent6">
                        <a:lumMod val="40000"/>
                        <a:lumOff val="60000"/>
                      </a:schemeClr>
                    </a:solidFill>
                  </a:tcPr>
                </a:tc>
                <a:tc>
                  <a:txBody>
                    <a:bodyPr/>
                    <a:lstStyle/>
                    <a:p>
                      <a:r>
                        <a:rPr lang="de-DE" sz="2800" b="1" dirty="0">
                          <a:solidFill>
                            <a:schemeClr val="tx1"/>
                          </a:solidFill>
                          <a:latin typeface="Arial" panose="020B0604020202020204" pitchFamily="34" charset="0"/>
                          <a:cs typeface="Arial" panose="020B0604020202020204" pitchFamily="34" charset="0"/>
                        </a:rPr>
                        <a:t>Der Betroffene kann bestimmte Gegenstände</a:t>
                      </a:r>
                      <a:r>
                        <a:rPr lang="de-DE" sz="2800" b="1" baseline="0" dirty="0">
                          <a:solidFill>
                            <a:schemeClr val="tx1"/>
                          </a:solidFill>
                          <a:latin typeface="Arial" panose="020B0604020202020204" pitchFamily="34" charset="0"/>
                          <a:cs typeface="Arial" panose="020B0604020202020204" pitchFamily="34" charset="0"/>
                        </a:rPr>
                        <a:t> oder Situationen nicht als bekannt begreifen. Nichterkennen von Personen, das eigene Zimmer, das Krankheitsbild.</a:t>
                      </a:r>
                      <a:endParaRPr lang="de-DE" sz="2800" b="1" dirty="0">
                        <a:solidFill>
                          <a:schemeClr val="tx1"/>
                        </a:solidFill>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228563696"/>
                  </a:ext>
                </a:extLst>
              </a:tr>
              <a:tr h="2841325">
                <a:tc>
                  <a:txBody>
                    <a:bodyPr/>
                    <a:lstStyle/>
                    <a:p>
                      <a:r>
                        <a:rPr lang="de-DE" sz="3200" b="1" dirty="0">
                          <a:latin typeface="Arial" panose="020B0604020202020204" pitchFamily="34" charset="0"/>
                          <a:cs typeface="Arial" panose="020B0604020202020204" pitchFamily="34" charset="0"/>
                        </a:rPr>
                        <a:t>Störungen im Handlungsablauf (Apraxie)</a:t>
                      </a:r>
                    </a:p>
                  </a:txBody>
                  <a:tcPr>
                    <a:solidFill>
                      <a:schemeClr val="accent6">
                        <a:lumMod val="40000"/>
                        <a:lumOff val="60000"/>
                      </a:schemeClr>
                    </a:solidFill>
                  </a:tcPr>
                </a:tc>
                <a:tc>
                  <a:txBody>
                    <a:bodyPr/>
                    <a:lstStyle/>
                    <a:p>
                      <a:r>
                        <a:rPr lang="de-DE" sz="2800" b="1" dirty="0">
                          <a:latin typeface="Arial" panose="020B0604020202020204" pitchFamily="34" charset="0"/>
                          <a:cs typeface="Arial" panose="020B0604020202020204" pitchFamily="34" charset="0"/>
                        </a:rPr>
                        <a:t>Funktion von Besteck wird</a:t>
                      </a:r>
                      <a:r>
                        <a:rPr lang="de-DE" sz="2800" b="1" baseline="0" dirty="0">
                          <a:latin typeface="Arial" panose="020B0604020202020204" pitchFamily="34" charset="0"/>
                          <a:cs typeface="Arial" panose="020B0604020202020204" pitchFamily="34" charset="0"/>
                        </a:rPr>
                        <a:t> nicht mehr ausgeführt. Betroffene sitzen vor einem gefüllten Teller können nicht essen, weil sie nicht wissen, wie sie das Besteck benutzen müssen.</a:t>
                      </a:r>
                      <a:endParaRPr lang="de-DE" sz="2800" b="1"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35320174"/>
                  </a:ext>
                </a:extLst>
              </a:tr>
            </a:tbl>
          </a:graphicData>
        </a:graphic>
      </p:graphicFrame>
      <p:sp>
        <p:nvSpPr>
          <p:cNvPr id="2" name="Foliennummernplatzhalter 1">
            <a:extLst>
              <a:ext uri="{FF2B5EF4-FFF2-40B4-BE49-F238E27FC236}">
                <a16:creationId xmlns:a16="http://schemas.microsoft.com/office/drawing/2014/main" id="{5F46F5B2-01BE-48FB-AF99-9FC195AD2716}"/>
              </a:ext>
            </a:extLst>
          </p:cNvPr>
          <p:cNvSpPr>
            <a:spLocks noGrp="1"/>
          </p:cNvSpPr>
          <p:nvPr>
            <p:ph type="sldNum" sz="quarter" idx="12"/>
          </p:nvPr>
        </p:nvSpPr>
        <p:spPr/>
        <p:txBody>
          <a:bodyPr/>
          <a:lstStyle/>
          <a:p>
            <a:fld id="{4FE3327B-A4A2-46E4-A7C1-53FCFDFDA3F5}" type="slidenum">
              <a:rPr lang="de-DE" smtClean="0"/>
              <a:t>15</a:t>
            </a:fld>
            <a:endParaRPr lang="de-DE"/>
          </a:p>
        </p:txBody>
      </p:sp>
    </p:spTree>
    <p:extLst>
      <p:ext uri="{BB962C8B-B14F-4D97-AF65-F5344CB8AC3E}">
        <p14:creationId xmlns:p14="http://schemas.microsoft.com/office/powerpoint/2010/main" val="260223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0473" y="624110"/>
            <a:ext cx="9454139" cy="1280890"/>
          </a:xfrm>
        </p:spPr>
        <p:txBody>
          <a:bodyPr>
            <a:normAutofit/>
          </a:bodyPr>
          <a:lstStyle/>
          <a:p>
            <a:r>
              <a:rPr lang="de-DE" b="1" dirty="0">
                <a:latin typeface="Arial" panose="020B0604020202020204" pitchFamily="34" charset="0"/>
                <a:cs typeface="Arial" panose="020B0604020202020204" pitchFamily="34" charset="0"/>
              </a:rPr>
              <a:t>Demenz-Pflegerische Interventionen</a:t>
            </a:r>
          </a:p>
        </p:txBody>
      </p:sp>
      <p:sp>
        <p:nvSpPr>
          <p:cNvPr id="3" name="Inhaltsplatzhalter 2"/>
          <p:cNvSpPr>
            <a:spLocks noGrp="1"/>
          </p:cNvSpPr>
          <p:nvPr>
            <p:ph idx="1"/>
          </p:nvPr>
        </p:nvSpPr>
        <p:spPr>
          <a:xfrm>
            <a:off x="838200" y="1471750"/>
            <a:ext cx="10515600" cy="4998720"/>
          </a:xfrm>
          <a:solidFill>
            <a:schemeClr val="accent6">
              <a:lumMod val="60000"/>
              <a:lumOff val="40000"/>
            </a:schemeClr>
          </a:solidFill>
        </p:spPr>
        <p:txBody>
          <a:bodyPr>
            <a:normAutofit fontScale="25000" lnSpcReduction="20000"/>
          </a:bodyPr>
          <a:lstStyle/>
          <a:p>
            <a:r>
              <a:rPr lang="de-DE" sz="16000" dirty="0">
                <a:latin typeface="Arial" panose="020B0604020202020204" pitchFamily="34" charset="0"/>
                <a:cs typeface="Arial" panose="020B0604020202020204" pitchFamily="34" charset="0"/>
              </a:rPr>
              <a:t>Person-zentrierte Haltung (Beziehungsgestaltung)</a:t>
            </a:r>
          </a:p>
          <a:p>
            <a:r>
              <a:rPr lang="de-DE" sz="16000" dirty="0">
                <a:latin typeface="Arial" panose="020B0604020202020204" pitchFamily="34" charset="0"/>
                <a:cs typeface="Arial" panose="020B0604020202020204" pitchFamily="34" charset="0"/>
              </a:rPr>
              <a:t>Wertschätzender und respektvoller Umgang</a:t>
            </a:r>
          </a:p>
          <a:p>
            <a:r>
              <a:rPr lang="de-DE" sz="16000" dirty="0">
                <a:latin typeface="Arial" panose="020B0604020202020204" pitchFamily="34" charset="0"/>
                <a:cs typeface="Arial" panose="020B0604020202020204" pitchFamily="34" charset="0"/>
              </a:rPr>
              <a:t>Vertrauen schaffen- Wir betreten die Welt des Betroffenen, nicht umgekehrt- der Demenzkranke kann nicht in die Realität zurück. </a:t>
            </a:r>
          </a:p>
          <a:p>
            <a:endParaRPr lang="de-DE" sz="16000" dirty="0">
              <a:latin typeface="Arial" panose="020B0604020202020204" pitchFamily="34" charset="0"/>
              <a:cs typeface="Arial" panose="020B0604020202020204" pitchFamily="34" charset="0"/>
            </a:endParaRPr>
          </a:p>
          <a:p>
            <a:endParaRPr lang="de-DE" sz="14400"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A03A6C65-A657-4D5C-9894-134C7D57F3D9}"/>
              </a:ext>
            </a:extLst>
          </p:cNvPr>
          <p:cNvSpPr>
            <a:spLocks noGrp="1"/>
          </p:cNvSpPr>
          <p:nvPr>
            <p:ph type="sldNum" sz="quarter" idx="12"/>
          </p:nvPr>
        </p:nvSpPr>
        <p:spPr/>
        <p:txBody>
          <a:bodyPr/>
          <a:lstStyle/>
          <a:p>
            <a:fld id="{4FE3327B-A4A2-46E4-A7C1-53FCFDFDA3F5}" type="slidenum">
              <a:rPr lang="de-DE" smtClean="0"/>
              <a:t>16</a:t>
            </a:fld>
            <a:endParaRPr lang="de-DE"/>
          </a:p>
        </p:txBody>
      </p:sp>
    </p:spTree>
    <p:extLst>
      <p:ext uri="{BB962C8B-B14F-4D97-AF65-F5344CB8AC3E}">
        <p14:creationId xmlns:p14="http://schemas.microsoft.com/office/powerpoint/2010/main" val="2952863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558833" y="740229"/>
            <a:ext cx="10136777" cy="5834742"/>
          </a:xfrm>
          <a:solidFill>
            <a:schemeClr val="accent6">
              <a:lumMod val="60000"/>
              <a:lumOff val="40000"/>
            </a:schemeClr>
          </a:solidFill>
        </p:spPr>
        <p:txBody>
          <a:bodyPr>
            <a:normAutofit/>
          </a:bodyPr>
          <a:lstStyle/>
          <a:p>
            <a:r>
              <a:rPr lang="de-DE" sz="5400" dirty="0">
                <a:latin typeface="Arial" panose="020B0604020202020204" pitchFamily="34" charset="0"/>
                <a:cs typeface="Arial" panose="020B0604020202020204" pitchFamily="34" charset="0"/>
              </a:rPr>
              <a:t>Umgebungsgestaltung (individuelles Mobiliar, gleichmäßige Lichtstärke in allen Räumen etc.)</a:t>
            </a:r>
          </a:p>
          <a:p>
            <a:r>
              <a:rPr lang="de-DE" sz="5400" dirty="0">
                <a:latin typeface="Arial" panose="020B0604020202020204" pitchFamily="34" charset="0"/>
                <a:cs typeface="Arial" panose="020B0604020202020204" pitchFamily="34" charset="0"/>
              </a:rPr>
              <a:t>Ruheräume</a:t>
            </a:r>
          </a:p>
        </p:txBody>
      </p:sp>
      <p:sp>
        <p:nvSpPr>
          <p:cNvPr id="2" name="Foliennummernplatzhalter 1">
            <a:extLst>
              <a:ext uri="{FF2B5EF4-FFF2-40B4-BE49-F238E27FC236}">
                <a16:creationId xmlns:a16="http://schemas.microsoft.com/office/drawing/2014/main" id="{7AEBCFC8-3DD7-4736-9201-2C1DCBCB6131}"/>
              </a:ext>
            </a:extLst>
          </p:cNvPr>
          <p:cNvSpPr>
            <a:spLocks noGrp="1"/>
          </p:cNvSpPr>
          <p:nvPr>
            <p:ph type="sldNum" sz="quarter" idx="12"/>
          </p:nvPr>
        </p:nvSpPr>
        <p:spPr/>
        <p:txBody>
          <a:bodyPr/>
          <a:lstStyle/>
          <a:p>
            <a:fld id="{4FE3327B-A4A2-46E4-A7C1-53FCFDFDA3F5}" type="slidenum">
              <a:rPr lang="de-DE" smtClean="0"/>
              <a:t>17</a:t>
            </a:fld>
            <a:endParaRPr lang="de-DE"/>
          </a:p>
        </p:txBody>
      </p:sp>
    </p:spTree>
    <p:extLst>
      <p:ext uri="{BB962C8B-B14F-4D97-AF65-F5344CB8AC3E}">
        <p14:creationId xmlns:p14="http://schemas.microsoft.com/office/powerpoint/2010/main" val="188625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64145" y="809897"/>
            <a:ext cx="9666576" cy="5267630"/>
          </a:xfrm>
          <a:solidFill>
            <a:schemeClr val="accent6">
              <a:lumMod val="60000"/>
              <a:lumOff val="40000"/>
            </a:schemeClr>
          </a:solidFill>
        </p:spPr>
        <p:txBody>
          <a:bodyPr>
            <a:noAutofit/>
          </a:bodyPr>
          <a:lstStyle/>
          <a:p>
            <a:endParaRPr lang="de-DE" sz="2800" dirty="0">
              <a:latin typeface="Arial" panose="020B0604020202020204" pitchFamily="34" charset="0"/>
              <a:cs typeface="Arial" panose="020B0604020202020204" pitchFamily="34" charset="0"/>
            </a:endParaRPr>
          </a:p>
          <a:p>
            <a:r>
              <a:rPr lang="de-DE" sz="4000" dirty="0">
                <a:latin typeface="Arial" panose="020B0604020202020204" pitchFamily="34" charset="0"/>
                <a:cs typeface="Arial" panose="020B0604020202020204" pitchFamily="34" charset="0"/>
              </a:rPr>
              <a:t>Unterstützung durch Konzepte wie </a:t>
            </a:r>
            <a:r>
              <a:rPr lang="de-DE" sz="4000" dirty="0" err="1">
                <a:latin typeface="Arial" panose="020B0604020202020204" pitchFamily="34" charset="0"/>
                <a:cs typeface="Arial" panose="020B0604020202020204" pitchFamily="34" charset="0"/>
              </a:rPr>
              <a:t>Biographiearbeit</a:t>
            </a:r>
            <a:r>
              <a:rPr lang="de-DE" sz="4000" dirty="0">
                <a:latin typeface="Arial" panose="020B0604020202020204" pitchFamily="34" charset="0"/>
                <a:cs typeface="Arial" panose="020B0604020202020204" pitchFamily="34" charset="0"/>
              </a:rPr>
              <a:t>, Realitätsorientierungstraining, integrative Validation, Musiktherapie, Spiele etc.</a:t>
            </a:r>
          </a:p>
          <a:p>
            <a:r>
              <a:rPr lang="de-DE" sz="4000" dirty="0">
                <a:latin typeface="Arial" panose="020B0604020202020204" pitchFamily="34" charset="0"/>
                <a:cs typeface="Arial" panose="020B0604020202020204" pitchFamily="34" charset="0"/>
              </a:rPr>
              <a:t>Einfühlsame Sprache verbunden mit körperlichem Kontakt und Bewegung.</a:t>
            </a:r>
          </a:p>
          <a:p>
            <a:endParaRPr lang="de-DE" sz="3200" dirty="0">
              <a:latin typeface="Arial" panose="020B0604020202020204" pitchFamily="34" charset="0"/>
              <a:cs typeface="Arial" panose="020B0604020202020204" pitchFamily="34" charset="0"/>
            </a:endParaRPr>
          </a:p>
          <a:p>
            <a:pPr marL="0" indent="0">
              <a:buNone/>
            </a:pPr>
            <a:endParaRPr lang="de-DE" sz="3200" dirty="0"/>
          </a:p>
        </p:txBody>
      </p:sp>
      <p:sp>
        <p:nvSpPr>
          <p:cNvPr id="2" name="Foliennummernplatzhalter 1">
            <a:extLst>
              <a:ext uri="{FF2B5EF4-FFF2-40B4-BE49-F238E27FC236}">
                <a16:creationId xmlns:a16="http://schemas.microsoft.com/office/drawing/2014/main" id="{6CAC50B7-4C2B-449E-89B1-B4BEA54DC50D}"/>
              </a:ext>
            </a:extLst>
          </p:cNvPr>
          <p:cNvSpPr>
            <a:spLocks noGrp="1"/>
          </p:cNvSpPr>
          <p:nvPr>
            <p:ph type="sldNum" sz="quarter" idx="12"/>
          </p:nvPr>
        </p:nvSpPr>
        <p:spPr/>
        <p:txBody>
          <a:bodyPr/>
          <a:lstStyle/>
          <a:p>
            <a:fld id="{4FE3327B-A4A2-46E4-A7C1-53FCFDFDA3F5}" type="slidenum">
              <a:rPr lang="de-DE" smtClean="0"/>
              <a:t>18</a:t>
            </a:fld>
            <a:endParaRPr lang="de-DE"/>
          </a:p>
        </p:txBody>
      </p:sp>
    </p:spTree>
    <p:extLst>
      <p:ext uri="{BB962C8B-B14F-4D97-AF65-F5344CB8AC3E}">
        <p14:creationId xmlns:p14="http://schemas.microsoft.com/office/powerpoint/2010/main" val="287039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6000" dirty="0">
                <a:latin typeface="Arial" panose="020B0604020202020204" pitchFamily="34" charset="0"/>
                <a:cs typeface="Arial" panose="020B0604020202020204" pitchFamily="34" charset="0"/>
              </a:rPr>
              <a:t>            </a:t>
            </a:r>
            <a:r>
              <a:rPr lang="de-DE" sz="6000" b="1" dirty="0">
                <a:latin typeface="Arial" panose="020B0604020202020204" pitchFamily="34" charset="0"/>
                <a:cs typeface="Arial" panose="020B0604020202020204" pitchFamily="34" charset="0"/>
              </a:rPr>
              <a:t>Demenz</a:t>
            </a:r>
          </a:p>
        </p:txBody>
      </p:sp>
      <p:sp>
        <p:nvSpPr>
          <p:cNvPr id="3" name="Inhaltsplatzhalter 2"/>
          <p:cNvSpPr>
            <a:spLocks noGrp="1"/>
          </p:cNvSpPr>
          <p:nvPr>
            <p:ph idx="1"/>
          </p:nvPr>
        </p:nvSpPr>
        <p:spPr>
          <a:solidFill>
            <a:schemeClr val="accent6">
              <a:lumMod val="60000"/>
              <a:lumOff val="40000"/>
            </a:schemeClr>
          </a:solidFill>
        </p:spPr>
        <p:txBody>
          <a:bodyPr vert="horz" lIns="91440" tIns="45720" rIns="91440" bIns="45720" rtlCol="0" anchor="t">
            <a:normAutofit/>
          </a:bodyPr>
          <a:lstStyle/>
          <a:p>
            <a:pPr marL="0" indent="0">
              <a:buNone/>
            </a:pPr>
            <a:r>
              <a:rPr lang="de-DE" dirty="0">
                <a:latin typeface="Arial" panose="020B0604020202020204" pitchFamily="34" charset="0"/>
                <a:cs typeface="Arial" panose="020B0604020202020204" pitchFamily="34" charset="0"/>
              </a:rPr>
              <a:t>Definition: </a:t>
            </a:r>
          </a:p>
          <a:p>
            <a:r>
              <a:rPr lang="de-DE" sz="4400" dirty="0">
                <a:latin typeface="Arial"/>
                <a:cs typeface="Arial"/>
              </a:rPr>
              <a:t>Stammt aus dem Lateinischen und ist eine Zusammensetzung aus „de“(=ab, weg, fort) und „mens“ (=Geist)</a:t>
            </a:r>
          </a:p>
          <a:p>
            <a:endParaRPr lang="de-DE" sz="3200"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526F8DA0-60C8-49AC-8CC2-E4E4D5F271A9}"/>
              </a:ext>
            </a:extLst>
          </p:cNvPr>
          <p:cNvSpPr>
            <a:spLocks noGrp="1"/>
          </p:cNvSpPr>
          <p:nvPr>
            <p:ph type="sldNum" sz="quarter" idx="12"/>
          </p:nvPr>
        </p:nvSpPr>
        <p:spPr/>
        <p:txBody>
          <a:bodyPr/>
          <a:lstStyle/>
          <a:p>
            <a:fld id="{4FE3327B-A4A2-46E4-A7C1-53FCFDFDA3F5}" type="slidenum">
              <a:rPr lang="de-DE" smtClean="0"/>
              <a:t>2</a:t>
            </a:fld>
            <a:endParaRPr lang="de-DE"/>
          </a:p>
        </p:txBody>
      </p:sp>
    </p:spTree>
    <p:extLst>
      <p:ext uri="{BB962C8B-B14F-4D97-AF65-F5344CB8AC3E}">
        <p14:creationId xmlns:p14="http://schemas.microsoft.com/office/powerpoint/2010/main" val="185559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6000" dirty="0">
                <a:latin typeface="Arial" panose="020B0604020202020204" pitchFamily="34" charset="0"/>
                <a:cs typeface="Arial" panose="020B0604020202020204" pitchFamily="34" charset="0"/>
              </a:rPr>
              <a:t>            </a:t>
            </a:r>
            <a:r>
              <a:rPr lang="de-DE" sz="6000" b="1" dirty="0">
                <a:latin typeface="Arial" panose="020B0604020202020204" pitchFamily="34" charset="0"/>
                <a:cs typeface="Arial" panose="020B0604020202020204" pitchFamily="34" charset="0"/>
              </a:rPr>
              <a:t>Demenz</a:t>
            </a:r>
          </a:p>
        </p:txBody>
      </p:sp>
      <p:sp>
        <p:nvSpPr>
          <p:cNvPr id="3" name="Inhaltsplatzhalter 2"/>
          <p:cNvSpPr>
            <a:spLocks noGrp="1"/>
          </p:cNvSpPr>
          <p:nvPr>
            <p:ph idx="1"/>
          </p:nvPr>
        </p:nvSpPr>
        <p:spPr>
          <a:xfrm>
            <a:off x="2589212" y="1719179"/>
            <a:ext cx="8915400" cy="4566358"/>
          </a:xfrm>
          <a:solidFill>
            <a:schemeClr val="accent6">
              <a:lumMod val="60000"/>
              <a:lumOff val="40000"/>
            </a:schemeClr>
          </a:solidFill>
        </p:spPr>
        <p:txBody>
          <a:bodyPr vert="horz" lIns="91440" tIns="45720" rIns="91440" bIns="45720" rtlCol="0" anchor="t">
            <a:normAutofit fontScale="92500" lnSpcReduction="20000"/>
          </a:bodyPr>
          <a:lstStyle/>
          <a:p>
            <a:pPr marL="0" indent="0">
              <a:buNone/>
            </a:pPr>
            <a:endParaRPr lang="de-DE" dirty="0">
              <a:latin typeface="Arial" panose="020B0604020202020204" pitchFamily="34" charset="0"/>
              <a:cs typeface="Arial" panose="020B0604020202020204" pitchFamily="34" charset="0"/>
            </a:endParaRPr>
          </a:p>
          <a:p>
            <a:pPr>
              <a:buFont typeface="Wingdings 3"/>
              <a:buChar char=""/>
            </a:pPr>
            <a:r>
              <a:rPr lang="de-DE" sz="3200" b="1" u="sng" dirty="0">
                <a:latin typeface="Arial"/>
                <a:cs typeface="Arial"/>
              </a:rPr>
              <a:t>WHO:</a:t>
            </a:r>
            <a:r>
              <a:rPr lang="de-DE" sz="3200" b="1" dirty="0">
                <a:latin typeface="Arial"/>
                <a:cs typeface="Arial"/>
              </a:rPr>
              <a:t> eine Demenz ist eine erworbene, globale Beeinträchtigung der höheren Hirnfunktionen einschließlich des Gedächtnisses, der Fähigkeit Alltagsprobleme zu lösen, der Ausführung sensomotorischer und sozialer Fertigkeiten, der Sprache und Kommunikation sowie der Kontrolle emotionaler Reaktionen ohne ausgeprägte Bewusstseinseintrübung. Meist ist der Prozess progredient.</a:t>
            </a:r>
            <a:endParaRPr lang="en-US" sz="3200" dirty="0">
              <a:ea typeface="+mn-lt"/>
              <a:cs typeface="+mn-lt"/>
            </a:endParaRPr>
          </a:p>
          <a:p>
            <a:pPr marL="0" indent="0">
              <a:buNone/>
            </a:pPr>
            <a:endParaRPr lang="de-DE" sz="3200" dirty="0">
              <a:latin typeface="Arial"/>
              <a:cs typeface="Arial"/>
            </a:endParaRPr>
          </a:p>
        </p:txBody>
      </p:sp>
      <p:sp>
        <p:nvSpPr>
          <p:cNvPr id="4" name="Foliennummernplatzhalter 3">
            <a:extLst>
              <a:ext uri="{FF2B5EF4-FFF2-40B4-BE49-F238E27FC236}">
                <a16:creationId xmlns:a16="http://schemas.microsoft.com/office/drawing/2014/main" id="{526F8DA0-60C8-49AC-8CC2-E4E4D5F271A9}"/>
              </a:ext>
            </a:extLst>
          </p:cNvPr>
          <p:cNvSpPr>
            <a:spLocks noGrp="1"/>
          </p:cNvSpPr>
          <p:nvPr>
            <p:ph type="sldNum" sz="quarter" idx="12"/>
          </p:nvPr>
        </p:nvSpPr>
        <p:spPr/>
        <p:txBody>
          <a:bodyPr/>
          <a:lstStyle/>
          <a:p>
            <a:fld id="{4FE3327B-A4A2-46E4-A7C1-53FCFDFDA3F5}" type="slidenum">
              <a:rPr lang="de-DE" smtClean="0"/>
              <a:t>3</a:t>
            </a:fld>
            <a:endParaRPr lang="de-DE"/>
          </a:p>
        </p:txBody>
      </p:sp>
    </p:spTree>
    <p:extLst>
      <p:ext uri="{BB962C8B-B14F-4D97-AF65-F5344CB8AC3E}">
        <p14:creationId xmlns:p14="http://schemas.microsoft.com/office/powerpoint/2010/main" val="408355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a:t>
            </a:r>
            <a:endParaRPr lang="de-DE" sz="6000" b="1"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1625600" y="624109"/>
            <a:ext cx="9879012" cy="5896763"/>
          </a:xfrm>
          <a:solidFill>
            <a:schemeClr val="accent6">
              <a:lumMod val="60000"/>
              <a:lumOff val="40000"/>
            </a:schemeClr>
          </a:solidFill>
        </p:spPr>
        <p:txBody>
          <a:bodyPr>
            <a:normAutofit/>
          </a:bodyPr>
          <a:lstStyle/>
          <a:p>
            <a:pPr marL="0" indent="0">
              <a:buNone/>
            </a:pPr>
            <a:r>
              <a:rPr lang="de-DE" sz="4800" b="1" dirty="0">
                <a:latin typeface="Arial" panose="020B0604020202020204" pitchFamily="34" charset="0"/>
                <a:cs typeface="Arial" panose="020B0604020202020204" pitchFamily="34" charset="0"/>
              </a:rPr>
              <a:t>Demenz vom Alzheimer Typ (DAT) ca. 70% der Bevölkerung</a:t>
            </a:r>
          </a:p>
          <a:p>
            <a:r>
              <a:rPr lang="de-DE" sz="3600" dirty="0">
                <a:latin typeface="Arial" panose="020B0604020202020204" pitchFamily="34" charset="0"/>
                <a:cs typeface="Arial" panose="020B0604020202020204" pitchFamily="34" charset="0"/>
              </a:rPr>
              <a:t>wurde erstmals 1907 vom deutschen Psychiater und Neuropathologen Alois Alzheimer (1864-1915) beschrieben</a:t>
            </a: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6" name="AutoShape 5" descr="Alois Alzheimer . DAlz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7" descr="Alois Alzheimer . DAlz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p:cNvPicPr>
            <a:picLocks noChangeAspect="1"/>
          </p:cNvPicPr>
          <p:nvPr/>
        </p:nvPicPr>
        <p:blipFill>
          <a:blip r:embed="rId2"/>
          <a:stretch>
            <a:fillRect/>
          </a:stretch>
        </p:blipFill>
        <p:spPr>
          <a:xfrm>
            <a:off x="4624754" y="3925455"/>
            <a:ext cx="2291862" cy="2438400"/>
          </a:xfrm>
          <a:prstGeom prst="rect">
            <a:avLst/>
          </a:prstGeom>
        </p:spPr>
      </p:pic>
      <p:sp>
        <p:nvSpPr>
          <p:cNvPr id="4" name="Foliennummernplatzhalter 3">
            <a:extLst>
              <a:ext uri="{FF2B5EF4-FFF2-40B4-BE49-F238E27FC236}">
                <a16:creationId xmlns:a16="http://schemas.microsoft.com/office/drawing/2014/main" id="{F3EBB0AF-6D60-47BE-A7C0-8BCE31078BF9}"/>
              </a:ext>
            </a:extLst>
          </p:cNvPr>
          <p:cNvSpPr>
            <a:spLocks noGrp="1"/>
          </p:cNvSpPr>
          <p:nvPr>
            <p:ph type="sldNum" sz="quarter" idx="12"/>
          </p:nvPr>
        </p:nvSpPr>
        <p:spPr/>
        <p:txBody>
          <a:bodyPr/>
          <a:lstStyle/>
          <a:p>
            <a:fld id="{4FE3327B-A4A2-46E4-A7C1-53FCFDFDA3F5}" type="slidenum">
              <a:rPr lang="de-DE" smtClean="0"/>
              <a:t>4</a:t>
            </a:fld>
            <a:endParaRPr lang="de-DE"/>
          </a:p>
        </p:txBody>
      </p:sp>
    </p:spTree>
    <p:extLst>
      <p:ext uri="{BB962C8B-B14F-4D97-AF65-F5344CB8AC3E}">
        <p14:creationId xmlns:p14="http://schemas.microsoft.com/office/powerpoint/2010/main" val="282249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a:t>
            </a:r>
            <a:endParaRPr lang="de-DE" sz="6000" b="1"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1699490" y="624110"/>
            <a:ext cx="9654309" cy="5996497"/>
          </a:xfrm>
          <a:solidFill>
            <a:schemeClr val="accent6">
              <a:lumMod val="60000"/>
              <a:lumOff val="40000"/>
            </a:schemeClr>
          </a:solidFill>
        </p:spPr>
        <p:txBody>
          <a:bodyPr>
            <a:normAutofit lnSpcReduction="10000"/>
          </a:bodyPr>
          <a:lstStyle/>
          <a:p>
            <a:r>
              <a:rPr lang="de-DE" sz="3200" dirty="0">
                <a:latin typeface="Arial" panose="020B0604020202020204" pitchFamily="34" charset="0"/>
                <a:cs typeface="Arial" panose="020B0604020202020204" pitchFamily="34" charset="0"/>
              </a:rPr>
              <a:t>1888 Assistenzarzt in der Städtischen Anstalt für Irre und Epilepsie in Frankfurt am Main.</a:t>
            </a:r>
          </a:p>
          <a:p>
            <a:r>
              <a:rPr lang="de-DE" sz="3200" dirty="0">
                <a:latin typeface="Arial" panose="020B0604020202020204" pitchFamily="34" charset="0"/>
                <a:cs typeface="Arial" panose="020B0604020202020204" pitchFamily="34" charset="0"/>
              </a:rPr>
              <a:t>Dort lernte er 1901 die Patientin </a:t>
            </a:r>
            <a:r>
              <a:rPr lang="de-DE" sz="3200" b="1" dirty="0">
                <a:latin typeface="Arial" panose="020B0604020202020204" pitchFamily="34" charset="0"/>
                <a:cs typeface="Arial" panose="020B0604020202020204" pitchFamily="34" charset="0"/>
              </a:rPr>
              <a:t>„Auguste </a:t>
            </a:r>
            <a:r>
              <a:rPr lang="de-DE" sz="3200" b="1" dirty="0" err="1">
                <a:latin typeface="Arial" panose="020B0604020202020204" pitchFamily="34" charset="0"/>
                <a:cs typeface="Arial" panose="020B0604020202020204" pitchFamily="34" charset="0"/>
              </a:rPr>
              <a:t>Deter</a:t>
            </a:r>
            <a:r>
              <a:rPr lang="de-DE" sz="3200" b="1" dirty="0">
                <a:latin typeface="Arial" panose="020B0604020202020204" pitchFamily="34" charset="0"/>
                <a:cs typeface="Arial" panose="020B0604020202020204" pitchFamily="34" charset="0"/>
              </a:rPr>
              <a:t>“ (50J) </a:t>
            </a:r>
            <a:r>
              <a:rPr lang="de-DE" sz="3200" dirty="0">
                <a:latin typeface="Arial" panose="020B0604020202020204" pitchFamily="34" charset="0"/>
                <a:cs typeface="Arial" panose="020B0604020202020204" pitchFamily="34" charset="0"/>
              </a:rPr>
              <a:t>kennen</a:t>
            </a:r>
          </a:p>
          <a:p>
            <a:r>
              <a:rPr lang="de-DE" sz="3200" dirty="0">
                <a:latin typeface="Arial" panose="020B0604020202020204" pitchFamily="34" charset="0"/>
                <a:cs typeface="Arial" panose="020B0604020202020204" pitchFamily="34" charset="0"/>
              </a:rPr>
              <a:t>wurde vom Ehemann eingeliefert, da sich auffälliges Verhalten innerhalb zeigte.</a:t>
            </a:r>
          </a:p>
          <a:p>
            <a:pPr lvl="3"/>
            <a:r>
              <a:rPr lang="de-DE" sz="3200" dirty="0">
                <a:latin typeface="Arial" panose="020B0604020202020204" pitchFamily="34" charset="0"/>
                <a:cs typeface="Arial" panose="020B0604020202020204" pitchFamily="34" charset="0"/>
              </a:rPr>
              <a:t>Einfache Aufgaben im Haushalt konnten nicht mehr verrichtet werden</a:t>
            </a:r>
          </a:p>
          <a:p>
            <a:pPr lvl="3"/>
            <a:r>
              <a:rPr lang="de-DE" sz="3200" dirty="0">
                <a:latin typeface="Arial" panose="020B0604020202020204" pitchFamily="34" charset="0"/>
                <a:cs typeface="Arial" panose="020B0604020202020204" pitchFamily="34" charset="0"/>
              </a:rPr>
              <a:t>Gegenstände wurden versteckt</a:t>
            </a:r>
          </a:p>
          <a:p>
            <a:pPr lvl="3"/>
            <a:r>
              <a:rPr lang="de-DE" sz="3200" dirty="0">
                <a:latin typeface="Arial" panose="020B0604020202020204" pitchFamily="34" charset="0"/>
                <a:cs typeface="Arial" panose="020B0604020202020204" pitchFamily="34" charset="0"/>
              </a:rPr>
              <a:t>Fühlte sich verfolgt</a:t>
            </a:r>
          </a:p>
          <a:p>
            <a:pPr lvl="3"/>
            <a:r>
              <a:rPr lang="de-DE" sz="3200" dirty="0">
                <a:latin typeface="Arial" panose="020B0604020202020204" pitchFamily="34" charset="0"/>
                <a:cs typeface="Arial" panose="020B0604020202020204" pitchFamily="34" charset="0"/>
              </a:rPr>
              <a:t>Starke Eifersucht</a:t>
            </a:r>
          </a:p>
          <a:p>
            <a:pPr lvl="3"/>
            <a:endParaRPr lang="de-DE" dirty="0"/>
          </a:p>
          <a:p>
            <a:pPr lvl="3"/>
            <a:endParaRPr lang="de-DE" dirty="0"/>
          </a:p>
          <a:p>
            <a:pPr lvl="3"/>
            <a:endParaRPr lang="de-DE" dirty="0"/>
          </a:p>
          <a:p>
            <a:pPr marL="1371600" lvl="3" indent="0">
              <a:buNone/>
            </a:pPr>
            <a:endParaRPr lang="de-DE" dirty="0"/>
          </a:p>
          <a:p>
            <a:pPr marL="0" indent="0">
              <a:buNone/>
            </a:pPr>
            <a:endParaRPr lang="de-DE" b="1" dirty="0"/>
          </a:p>
        </p:txBody>
      </p:sp>
      <p:sp>
        <p:nvSpPr>
          <p:cNvPr id="4" name="AutoShape 2" descr="Alois Alzheimer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Alois Alzheimer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Grafik 6"/>
          <p:cNvPicPr>
            <a:picLocks noChangeAspect="1"/>
          </p:cNvPicPr>
          <p:nvPr/>
        </p:nvPicPr>
        <p:blipFill>
          <a:blip r:embed="rId2"/>
          <a:stretch>
            <a:fillRect/>
          </a:stretch>
        </p:blipFill>
        <p:spPr>
          <a:xfrm>
            <a:off x="9199418" y="4230255"/>
            <a:ext cx="1828799" cy="2390352"/>
          </a:xfrm>
          <a:prstGeom prst="rect">
            <a:avLst/>
          </a:prstGeom>
        </p:spPr>
      </p:pic>
      <p:sp>
        <p:nvSpPr>
          <p:cNvPr id="6" name="Foliennummernplatzhalter 5">
            <a:extLst>
              <a:ext uri="{FF2B5EF4-FFF2-40B4-BE49-F238E27FC236}">
                <a16:creationId xmlns:a16="http://schemas.microsoft.com/office/drawing/2014/main" id="{D2ADD09B-043D-41DD-B5D7-2138941E3E86}"/>
              </a:ext>
            </a:extLst>
          </p:cNvPr>
          <p:cNvSpPr>
            <a:spLocks noGrp="1"/>
          </p:cNvSpPr>
          <p:nvPr>
            <p:ph type="sldNum" sz="quarter" idx="12"/>
          </p:nvPr>
        </p:nvSpPr>
        <p:spPr/>
        <p:txBody>
          <a:bodyPr/>
          <a:lstStyle/>
          <a:p>
            <a:fld id="{4FE3327B-A4A2-46E4-A7C1-53FCFDFDA3F5}" type="slidenum">
              <a:rPr lang="de-DE" smtClean="0"/>
              <a:t>5</a:t>
            </a:fld>
            <a:endParaRPr lang="de-DE"/>
          </a:p>
        </p:txBody>
      </p:sp>
    </p:spTree>
    <p:extLst>
      <p:ext uri="{BB962C8B-B14F-4D97-AF65-F5344CB8AC3E}">
        <p14:creationId xmlns:p14="http://schemas.microsoft.com/office/powerpoint/2010/main" val="179693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			       </a:t>
            </a:r>
            <a:endParaRPr lang="de-DE" sz="6000" b="1"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2589212" y="895927"/>
            <a:ext cx="8915400" cy="5486400"/>
          </a:xfrm>
          <a:solidFill>
            <a:schemeClr val="accent6">
              <a:lumMod val="60000"/>
              <a:lumOff val="40000"/>
            </a:schemeClr>
          </a:solidFill>
        </p:spPr>
        <p:txBody>
          <a:bodyPr>
            <a:normAutofit fontScale="92500"/>
          </a:bodyPr>
          <a:lstStyle/>
          <a:p>
            <a:pPr marL="0" indent="0">
              <a:buNone/>
            </a:pPr>
            <a:r>
              <a:rPr lang="de-DE" sz="4000" dirty="0">
                <a:latin typeface="Arial" panose="020B0604020202020204" pitchFamily="34" charset="0"/>
                <a:cs typeface="Arial" panose="020B0604020202020204" pitchFamily="34" charset="0"/>
              </a:rPr>
              <a:t>Durch Befragungen stellte Alzheimer bei der Patientin fest:</a:t>
            </a:r>
          </a:p>
          <a:p>
            <a:r>
              <a:rPr lang="de-DE" sz="4000" dirty="0">
                <a:latin typeface="Arial" panose="020B0604020202020204" pitchFamily="34" charset="0"/>
                <a:cs typeface="Arial" panose="020B0604020202020204" pitchFamily="34" charset="0"/>
              </a:rPr>
              <a:t>Schwere geistige Verwirrung</a:t>
            </a:r>
          </a:p>
          <a:p>
            <a:r>
              <a:rPr lang="de-DE" sz="4000" dirty="0">
                <a:latin typeface="Arial" panose="020B0604020202020204" pitchFamily="34" charset="0"/>
                <a:cs typeface="Arial" panose="020B0604020202020204" pitchFamily="34" charset="0"/>
              </a:rPr>
              <a:t>Keine Orientierung über Zeit oder Aufenthaltsort</a:t>
            </a:r>
          </a:p>
          <a:p>
            <a:r>
              <a:rPr lang="de-DE" sz="4000" dirty="0">
                <a:latin typeface="Arial" panose="020B0604020202020204" pitchFamily="34" charset="0"/>
                <a:cs typeface="Arial" panose="020B0604020202020204" pitchFamily="34" charset="0"/>
              </a:rPr>
              <a:t>Kaum Erinnerungen aus ihrem Leben</a:t>
            </a:r>
          </a:p>
          <a:p>
            <a:r>
              <a:rPr lang="de-DE" sz="4000" dirty="0">
                <a:latin typeface="Arial" panose="020B0604020202020204" pitchFamily="34" charset="0"/>
                <a:cs typeface="Arial" panose="020B0604020202020204" pitchFamily="34" charset="0"/>
              </a:rPr>
              <a:t>Antworten auf Fragen hatten keinen Bezug</a:t>
            </a: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CEDBEF52-38A6-4C3E-A22D-B1306F3F8943}"/>
              </a:ext>
            </a:extLst>
          </p:cNvPr>
          <p:cNvSpPr>
            <a:spLocks noGrp="1"/>
          </p:cNvSpPr>
          <p:nvPr>
            <p:ph type="sldNum" sz="quarter" idx="12"/>
          </p:nvPr>
        </p:nvSpPr>
        <p:spPr/>
        <p:txBody>
          <a:bodyPr/>
          <a:lstStyle/>
          <a:p>
            <a:fld id="{4FE3327B-A4A2-46E4-A7C1-53FCFDFDA3F5}" type="slidenum">
              <a:rPr lang="de-DE" smtClean="0"/>
              <a:t>6</a:t>
            </a:fld>
            <a:endParaRPr lang="de-DE"/>
          </a:p>
        </p:txBody>
      </p:sp>
    </p:spTree>
    <p:extLst>
      <p:ext uri="{BB962C8B-B14F-4D97-AF65-F5344CB8AC3E}">
        <p14:creationId xmlns:p14="http://schemas.microsoft.com/office/powerpoint/2010/main" val="243715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89212" y="1184366"/>
            <a:ext cx="8017828" cy="5501918"/>
          </a:xfrm>
          <a:solidFill>
            <a:schemeClr val="accent6">
              <a:lumMod val="60000"/>
              <a:lumOff val="40000"/>
            </a:schemeClr>
          </a:solidFill>
        </p:spPr>
        <p:txBody>
          <a:bodyPr>
            <a:normAutofit/>
          </a:bodyPr>
          <a:lstStyle/>
          <a:p>
            <a:pPr marL="285750" indent="-285750">
              <a:buFont typeface="Arial" panose="020B0604020202020204" pitchFamily="34" charset="0"/>
              <a:buChar char="•"/>
            </a:pPr>
            <a:r>
              <a:rPr lang="de-DE" sz="3600" dirty="0">
                <a:latin typeface="Arial" panose="020B0604020202020204" pitchFamily="34" charset="0"/>
                <a:cs typeface="Arial" panose="020B0604020202020204" pitchFamily="34" charset="0"/>
              </a:rPr>
              <a:t>Stimmungswechsel zwischen Angst, Misstrauen, Ablehnung und Weinerlichkeit</a:t>
            </a:r>
          </a:p>
          <a:p>
            <a:pPr marL="285750" indent="-285750">
              <a:buFont typeface="Arial" panose="020B0604020202020204" pitchFamily="34" charset="0"/>
              <a:buChar char="•"/>
            </a:pPr>
            <a:r>
              <a:rPr lang="de-DE" sz="3600" dirty="0">
                <a:latin typeface="Arial" panose="020B0604020202020204" pitchFamily="34" charset="0"/>
                <a:cs typeface="Arial" panose="020B0604020202020204" pitchFamily="34" charset="0"/>
              </a:rPr>
              <a:t>Sie äußerte mehrfach „Ich habe mich selbst verloren“</a:t>
            </a:r>
          </a:p>
          <a:p>
            <a:pPr marL="285750" indent="-285750">
              <a:buFont typeface="Arial" panose="020B0604020202020204" pitchFamily="34" charset="0"/>
              <a:buChar char="•"/>
            </a:pPr>
            <a:r>
              <a:rPr lang="de-DE" sz="3600" dirty="0">
                <a:latin typeface="Arial" panose="020B0604020202020204" pitchFamily="34" charset="0"/>
                <a:cs typeface="Arial" panose="020B0604020202020204" pitchFamily="34" charset="0"/>
              </a:rPr>
              <a:t>Alzheimer gab der Erkrankung den Namen „Krankheit des Vergessens</a:t>
            </a:r>
            <a:endParaRPr lang="de-DE" sz="3600" dirty="0"/>
          </a:p>
        </p:txBody>
      </p:sp>
      <p:sp>
        <p:nvSpPr>
          <p:cNvPr id="2" name="Foliennummernplatzhalter 1">
            <a:extLst>
              <a:ext uri="{FF2B5EF4-FFF2-40B4-BE49-F238E27FC236}">
                <a16:creationId xmlns:a16="http://schemas.microsoft.com/office/drawing/2014/main" id="{00E1FC19-D808-4F3B-BDA3-D1C49BC8CFD7}"/>
              </a:ext>
            </a:extLst>
          </p:cNvPr>
          <p:cNvSpPr>
            <a:spLocks noGrp="1"/>
          </p:cNvSpPr>
          <p:nvPr>
            <p:ph type="sldNum" sz="quarter" idx="12"/>
          </p:nvPr>
        </p:nvSpPr>
        <p:spPr/>
        <p:txBody>
          <a:bodyPr/>
          <a:lstStyle/>
          <a:p>
            <a:fld id="{4FE3327B-A4A2-46E4-A7C1-53FCFDFDA3F5}" type="slidenum">
              <a:rPr lang="de-DE" smtClean="0"/>
              <a:t>7</a:t>
            </a:fld>
            <a:endParaRPr lang="de-DE"/>
          </a:p>
        </p:txBody>
      </p:sp>
    </p:spTree>
    <p:extLst>
      <p:ext uri="{BB962C8B-B14F-4D97-AF65-F5344CB8AC3E}">
        <p14:creationId xmlns:p14="http://schemas.microsoft.com/office/powerpoint/2010/main" val="291352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a:t>
            </a:r>
            <a:endParaRPr lang="de-DE" sz="6000" b="1"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1560945" y="775855"/>
            <a:ext cx="9943667" cy="5615709"/>
          </a:xfrm>
          <a:solidFill>
            <a:schemeClr val="accent6">
              <a:lumMod val="60000"/>
              <a:lumOff val="40000"/>
            </a:schemeClr>
          </a:solidFill>
        </p:spPr>
        <p:txBody>
          <a:bodyPr>
            <a:noAutofit/>
          </a:bodyPr>
          <a:lstStyle/>
          <a:p>
            <a:r>
              <a:rPr lang="de-DE" sz="4000" dirty="0">
                <a:latin typeface="Arial" panose="020B0604020202020204" pitchFamily="34" charset="0"/>
                <a:cs typeface="Arial" panose="020B0604020202020204" pitchFamily="34" charset="0"/>
              </a:rPr>
              <a:t>Nach dem Tod von Auguste </a:t>
            </a:r>
            <a:r>
              <a:rPr lang="de-DE" sz="4000" dirty="0" err="1">
                <a:latin typeface="Arial" panose="020B0604020202020204" pitchFamily="34" charset="0"/>
                <a:cs typeface="Arial" panose="020B0604020202020204" pitchFamily="34" charset="0"/>
              </a:rPr>
              <a:t>Deter</a:t>
            </a:r>
            <a:r>
              <a:rPr lang="de-DE" sz="4000" dirty="0">
                <a:latin typeface="Arial" panose="020B0604020202020204" pitchFamily="34" charset="0"/>
                <a:cs typeface="Arial" panose="020B0604020202020204" pitchFamily="34" charset="0"/>
              </a:rPr>
              <a:t> untersuchte Alzheimer deren Gehirn</a:t>
            </a:r>
          </a:p>
          <a:p>
            <a:r>
              <a:rPr lang="de-DE" sz="4000" dirty="0">
                <a:latin typeface="Arial" panose="020B0604020202020204" pitchFamily="34" charset="0"/>
                <a:cs typeface="Arial" panose="020B0604020202020204" pitchFamily="34" charset="0"/>
              </a:rPr>
              <a:t>Untersuchung ergab flächenweise zugrunde gegangene Nervenzellen und Eiweißablagerungen (Plaques) in der gesamten Hirnrinde</a:t>
            </a:r>
          </a:p>
          <a:p>
            <a:r>
              <a:rPr lang="de-DE" sz="4000" dirty="0">
                <a:latin typeface="Arial" panose="020B0604020202020204" pitchFamily="34" charset="0"/>
                <a:cs typeface="Arial" panose="020B0604020202020204" pitchFamily="34" charset="0"/>
              </a:rPr>
              <a:t>1906 wurde das Krankheitsbild  nach Alzheimer benannt.</a:t>
            </a:r>
          </a:p>
        </p:txBody>
      </p:sp>
      <p:sp>
        <p:nvSpPr>
          <p:cNvPr id="4" name="Foliennummernplatzhalter 3">
            <a:extLst>
              <a:ext uri="{FF2B5EF4-FFF2-40B4-BE49-F238E27FC236}">
                <a16:creationId xmlns:a16="http://schemas.microsoft.com/office/drawing/2014/main" id="{9149249D-0128-4453-BB6E-ACA61184104F}"/>
              </a:ext>
            </a:extLst>
          </p:cNvPr>
          <p:cNvSpPr>
            <a:spLocks noGrp="1"/>
          </p:cNvSpPr>
          <p:nvPr>
            <p:ph type="sldNum" sz="quarter" idx="12"/>
          </p:nvPr>
        </p:nvSpPr>
        <p:spPr/>
        <p:txBody>
          <a:bodyPr/>
          <a:lstStyle/>
          <a:p>
            <a:fld id="{4FE3327B-A4A2-46E4-A7C1-53FCFDFDA3F5}" type="slidenum">
              <a:rPr lang="de-DE" smtClean="0"/>
              <a:t>8</a:t>
            </a:fld>
            <a:endParaRPr lang="de-DE"/>
          </a:p>
        </p:txBody>
      </p:sp>
    </p:spTree>
    <p:extLst>
      <p:ext uri="{BB962C8B-B14F-4D97-AF65-F5344CB8AC3E}">
        <p14:creationId xmlns:p14="http://schemas.microsoft.com/office/powerpoint/2010/main" val="50886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Arial" panose="020B0604020202020204" pitchFamily="34" charset="0"/>
                <a:cs typeface="Arial" panose="020B0604020202020204" pitchFamily="34" charset="0"/>
              </a:rPr>
              <a:t>		Demenz- Ursachen</a:t>
            </a:r>
          </a:p>
        </p:txBody>
      </p:sp>
      <p:pic>
        <p:nvPicPr>
          <p:cNvPr id="4" name="Inhaltsplatzhalter 3"/>
          <p:cNvPicPr>
            <a:picLocks noGrp="1" noChangeAspect="1"/>
          </p:cNvPicPr>
          <p:nvPr>
            <p:ph idx="1"/>
          </p:nvPr>
        </p:nvPicPr>
        <p:blipFill>
          <a:blip r:embed="rId2"/>
          <a:stretch>
            <a:fillRect/>
          </a:stretch>
        </p:blipFill>
        <p:spPr>
          <a:xfrm>
            <a:off x="1811383" y="1036321"/>
            <a:ext cx="9509759" cy="5503816"/>
          </a:xfrm>
          <a:prstGeom prst="rect">
            <a:avLst/>
          </a:prstGeom>
        </p:spPr>
      </p:pic>
      <p:sp>
        <p:nvSpPr>
          <p:cNvPr id="3" name="Foliennummernplatzhalter 2">
            <a:extLst>
              <a:ext uri="{FF2B5EF4-FFF2-40B4-BE49-F238E27FC236}">
                <a16:creationId xmlns:a16="http://schemas.microsoft.com/office/drawing/2014/main" id="{89021808-8CF5-4C24-BE1F-195D9CEA98E0}"/>
              </a:ext>
            </a:extLst>
          </p:cNvPr>
          <p:cNvSpPr>
            <a:spLocks noGrp="1"/>
          </p:cNvSpPr>
          <p:nvPr>
            <p:ph type="sldNum" sz="quarter" idx="12"/>
          </p:nvPr>
        </p:nvSpPr>
        <p:spPr/>
        <p:txBody>
          <a:bodyPr/>
          <a:lstStyle/>
          <a:p>
            <a:fld id="{4FE3327B-A4A2-46E4-A7C1-53FCFDFDA3F5}" type="slidenum">
              <a:rPr lang="de-DE" smtClean="0"/>
              <a:t>9</a:t>
            </a:fld>
            <a:endParaRPr lang="de-DE"/>
          </a:p>
        </p:txBody>
      </p:sp>
    </p:spTree>
    <p:extLst>
      <p:ext uri="{BB962C8B-B14F-4D97-AF65-F5344CB8AC3E}">
        <p14:creationId xmlns:p14="http://schemas.microsoft.com/office/powerpoint/2010/main" val="4036196636"/>
      </p:ext>
    </p:extLst>
  </p:cSld>
  <p:clrMapOvr>
    <a:masterClrMapping/>
  </p:clrMapOvr>
</p:sld>
</file>

<file path=ppt/theme/theme1.xml><?xml version="1.0" encoding="utf-8"?>
<a:theme xmlns:a="http://schemas.openxmlformats.org/drawingml/2006/main" name="Fetzen">
  <a:themeElements>
    <a:clrScheme name="Fetze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c1d31f7-58ab-46bc-987d-a2ea4ed3717d" xsi:nil="true"/>
    <TaxCatchAll xmlns="342e510c-88d4-4c91-a2db-5bfd54197961" xsi:nil="true"/>
    <lcf76f155ced4ddcb4097134ff3c332f xmlns="ec1d31f7-58ab-46bc-987d-a2ea4ed3717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8C4A3D47436234DBF7B5475DA1C2184" ma:contentTypeVersion="17" ma:contentTypeDescription="Ein neues Dokument erstellen." ma:contentTypeScope="" ma:versionID="9c94287db607ce2f90452e7fea72fe66">
  <xsd:schema xmlns:xsd="http://www.w3.org/2001/XMLSchema" xmlns:xs="http://www.w3.org/2001/XMLSchema" xmlns:p="http://schemas.microsoft.com/office/2006/metadata/properties" xmlns:ns2="ec1d31f7-58ab-46bc-987d-a2ea4ed3717d" xmlns:ns3="342e510c-88d4-4c91-a2db-5bfd54197961" targetNamespace="http://schemas.microsoft.com/office/2006/metadata/properties" ma:root="true" ma:fieldsID="7d5cae28b38e45dbc5789e92778f99df" ns2:_="" ns3:_="">
    <xsd:import namespace="ec1d31f7-58ab-46bc-987d-a2ea4ed3717d"/>
    <xsd:import namespace="342e510c-88d4-4c91-a2db-5bfd541979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d31f7-58ab-46bc-987d-a2ea4ed37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tatus Unterschrift" ma:internalName="Status_x0020_Unterschrift">
      <xsd:simpleType>
        <xsd:restriction base="dms:Text"/>
      </xsd:simpleType>
    </xsd:element>
    <xsd:element name="lcf76f155ced4ddcb4097134ff3c332f" ma:index="23" nillable="true" ma:taxonomy="true" ma:internalName="lcf76f155ced4ddcb4097134ff3c332f" ma:taxonomyFieldName="MediaServiceImageTags" ma:displayName="Bildmarkierungen" ma:readOnly="false" ma:fieldId="{5cf76f15-5ced-4ddc-b409-7134ff3c332f}" ma:taxonomyMulti="true" ma:sspId="fb344aea-e791-4b89-a537-56b75677d6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2e510c-88d4-4c91-a2db-5bfd54197961"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4" nillable="true" ma:displayName="Taxonomy Catch All Column" ma:hidden="true" ma:list="{7d318b06-8d25-4163-8a57-40b17c77a8f8}" ma:internalName="TaxCatchAll" ma:showField="CatchAllData" ma:web="342e510c-88d4-4c91-a2db-5bfd541979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7BDC37-0310-4BEF-91FB-5BD3284489FA}">
  <ds:schemaRefs>
    <ds:schemaRef ds:uri="http://schemas.microsoft.com/office/2006/metadata/properties"/>
    <ds:schemaRef ds:uri="http://schemas.microsoft.com/office/infopath/2007/PartnerControls"/>
    <ds:schemaRef ds:uri="ec1d31f7-58ab-46bc-987d-a2ea4ed3717d"/>
    <ds:schemaRef ds:uri="342e510c-88d4-4c91-a2db-5bfd54197961"/>
  </ds:schemaRefs>
</ds:datastoreItem>
</file>

<file path=customXml/itemProps2.xml><?xml version="1.0" encoding="utf-8"?>
<ds:datastoreItem xmlns:ds="http://schemas.openxmlformats.org/officeDocument/2006/customXml" ds:itemID="{8BF7ABCA-CC24-404A-8828-C1506E6D48F5}">
  <ds:schemaRefs>
    <ds:schemaRef ds:uri="http://schemas.microsoft.com/sharepoint/v3/contenttype/forms"/>
  </ds:schemaRefs>
</ds:datastoreItem>
</file>

<file path=customXml/itemProps3.xml><?xml version="1.0" encoding="utf-8"?>
<ds:datastoreItem xmlns:ds="http://schemas.openxmlformats.org/officeDocument/2006/customXml" ds:itemID="{354CEAE5-DC62-451B-B4CD-E98D1CD09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d31f7-58ab-46bc-987d-a2ea4ed3717d"/>
    <ds:schemaRef ds:uri="342e510c-88d4-4c91-a2db-5bfd541979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949</Words>
  <Application>Microsoft Office PowerPoint</Application>
  <PresentationFormat>Breitbild</PresentationFormat>
  <Paragraphs>112</Paragraphs>
  <Slides>18</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Century Gothic</vt:lpstr>
      <vt:lpstr>Wingdings 3</vt:lpstr>
      <vt:lpstr>Fetzen</vt:lpstr>
      <vt:lpstr> 2 c.1 Menschen in Ihrer Orientierung und der Bewältigung des Alltags unterstützen und Sicherheit mitgestalten</vt:lpstr>
      <vt:lpstr>            Demenz</vt:lpstr>
      <vt:lpstr>            Demenz</vt:lpstr>
      <vt:lpstr>                  </vt:lpstr>
      <vt:lpstr>    </vt:lpstr>
      <vt:lpstr>          </vt:lpstr>
      <vt:lpstr>PowerPoint-Präsentation</vt:lpstr>
      <vt:lpstr>    </vt:lpstr>
      <vt:lpstr>  Demenz- Ursachen</vt:lpstr>
      <vt:lpstr>                Demenz-Ursachen</vt:lpstr>
      <vt:lpstr>PowerPoint-Präsentation</vt:lpstr>
      <vt:lpstr>     Demenz-Symptome</vt:lpstr>
      <vt:lpstr>PowerPoint-Präsentation</vt:lpstr>
      <vt:lpstr>PowerPoint-Präsentation</vt:lpstr>
      <vt:lpstr>PowerPoint-Präsentation</vt:lpstr>
      <vt:lpstr>Demenz-Pflegerische Interventionen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2.1.S.2 Menschen in Ihrer Orientierung und Beweglichkeit unterstützen und Sicherheit geben</dc:title>
  <dc:creator>Bernadette Augustin</dc:creator>
  <cp:lastModifiedBy>Stephanie Loos</cp:lastModifiedBy>
  <cp:revision>100</cp:revision>
  <cp:lastPrinted>2021-09-01T11:17:16Z</cp:lastPrinted>
  <dcterms:created xsi:type="dcterms:W3CDTF">2020-04-20T16:11:51Z</dcterms:created>
  <dcterms:modified xsi:type="dcterms:W3CDTF">2023-03-09T02:52:12Z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0x01010028C4A3D47436234DBF7B5475DA1C2184</vt:lpwstr>
  </property>
</Properties>
</file>