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4"/>
  </p:sldMasterIdLst>
  <p:notesMasterIdLst>
    <p:notesMasterId r:id="rId18"/>
  </p:notesMasterIdLst>
  <p:sldIdLst>
    <p:sldId id="258" r:id="rId5"/>
    <p:sldId id="261" r:id="rId6"/>
    <p:sldId id="309" r:id="rId7"/>
    <p:sldId id="259" r:id="rId8"/>
    <p:sldId id="260" r:id="rId9"/>
    <p:sldId id="269" r:id="rId10"/>
    <p:sldId id="264" r:id="rId11"/>
    <p:sldId id="263" r:id="rId12"/>
    <p:sldId id="262" r:id="rId13"/>
    <p:sldId id="267" r:id="rId14"/>
    <p:sldId id="266" r:id="rId15"/>
    <p:sldId id="265" r:id="rId16"/>
    <p:sldId id="268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12261C-385F-4C39-B1B4-E75C03FB9FA5}" v="1" dt="2025-03-28T15:48:51.6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5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CD8890-40B4-412A-9207-401D3A3E88F1}" type="datetimeFigureOut">
              <a:rPr lang="de-DE" smtClean="0"/>
              <a:t>28.03.2025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FE8043-FA69-49E8-A12A-B32363BA6A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6281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de-DE" altLang="de-DE"/>
              <a:t>Bei minderjährigen Azubis muss der gesetzliche Vertreter unterschreiben.</a:t>
            </a:r>
          </a:p>
        </p:txBody>
      </p:sp>
      <p:sp>
        <p:nvSpPr>
          <p:cNvPr id="18436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EF19F61-4A0B-4326-A0C7-4AC0CFBC6AC9}" type="slidenum">
              <a:rPr lang="de-DE" altLang="de-DE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de-DE" altLang="de-DE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762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Für die Praxis ist die Praxis-AG zuständig:</a:t>
            </a:r>
          </a:p>
          <a:p>
            <a:endParaRPr lang="de-DE"/>
          </a:p>
          <a:p>
            <a:r>
              <a:rPr lang="de-DE"/>
              <a:t>SJS, DIAKO, RKK, Caritas, DIAKONIE, BSS  werden im ersten Block je einen halben Tag besucht.</a:t>
            </a:r>
          </a:p>
          <a:p>
            <a:endParaRPr lang="de-DE"/>
          </a:p>
          <a:p>
            <a:r>
              <a:rPr lang="de-DE"/>
              <a:t>Die SV stellt sich im Kurs noch vor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E8043-FA69-49E8-A12A-B32363BA6A9E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4335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4715" y="2427006"/>
            <a:ext cx="8471726" cy="2213360"/>
          </a:xfrm>
          <a:effectLst/>
        </p:spPr>
        <p:txBody>
          <a:bodyPr anchor="ctr">
            <a:normAutofit/>
          </a:bodyPr>
          <a:lstStyle>
            <a:lvl1pPr>
              <a:defRPr sz="4000" cap="none" baseline="0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4715" y="4988176"/>
            <a:ext cx="8471726" cy="1079338"/>
          </a:xfrm>
        </p:spPr>
        <p:txBody>
          <a:bodyPr anchor="ctr">
            <a:normAutofit/>
          </a:bodyPr>
          <a:lstStyle>
            <a:lvl1pPr marL="0" indent="0" algn="r">
              <a:buNone/>
              <a:defRPr sz="2400" b="0" i="1" cap="none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E4DBEE75-7FB1-49C5-9940-6EA437B126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2749" y="743213"/>
            <a:ext cx="3813692" cy="1538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054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34900" y="705125"/>
            <a:ext cx="8474200" cy="7903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334900" y="1648444"/>
            <a:ext cx="8474200" cy="459853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5704464" y="6355447"/>
            <a:ext cx="21335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E27D9E8-9E71-4E8F-97D0-A8E6449DC10D}" type="datetime1">
              <a:rPr lang="de-DE" smtClean="0"/>
              <a:pPr/>
              <a:t>28.03.2025</a:t>
            </a:fld>
            <a:endParaRPr lang="de-DE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900" y="6355447"/>
            <a:ext cx="528890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cap="none" baseline="0">
                <a:solidFill>
                  <a:schemeClr val="accent2"/>
                </a:solidFill>
              </a:defRPr>
            </a:lvl1pPr>
          </a:lstStyle>
          <a:p>
            <a:endParaRPr lang="de-DE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8725" y="6355446"/>
            <a:ext cx="890375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60666BB-27D7-4591-AE45-5A531AA4960C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1683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-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334900" y="4406902"/>
            <a:ext cx="8474200" cy="1677705"/>
          </a:xfrm>
        </p:spPr>
        <p:txBody>
          <a:bodyPr anchor="t">
            <a:noAutofit/>
          </a:bodyPr>
          <a:lstStyle>
            <a:lvl1pPr algn="l" defTabSz="342900" rtl="0" eaLnBrk="1" latinLnBrk="0" hangingPunct="1">
              <a:spcBef>
                <a:spcPct val="0"/>
              </a:spcBef>
              <a:buNone/>
              <a:defRPr lang="de-DE" sz="3600" b="1" kern="1200" cap="all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9" name="Textplatzhalter 2"/>
          <p:cNvSpPr>
            <a:spLocks noGrp="1"/>
          </p:cNvSpPr>
          <p:nvPr>
            <p:ph type="body" idx="1"/>
          </p:nvPr>
        </p:nvSpPr>
        <p:spPr>
          <a:xfrm>
            <a:off x="334900" y="2906713"/>
            <a:ext cx="84742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3932280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34900" y="705125"/>
            <a:ext cx="8474200" cy="7903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334900" y="1648444"/>
            <a:ext cx="4177280" cy="459853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5704464" y="6355447"/>
            <a:ext cx="21335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E27D9E8-9E71-4E8F-97D0-A8E6449DC10D}" type="datetime1">
              <a:rPr lang="de-DE" smtClean="0"/>
              <a:pPr/>
              <a:t>28.03.2025</a:t>
            </a:fld>
            <a:endParaRPr lang="de-DE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900" y="6355447"/>
            <a:ext cx="528890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cap="none" baseline="0">
                <a:solidFill>
                  <a:schemeClr val="accent2"/>
                </a:solidFill>
              </a:defRPr>
            </a:lvl1pPr>
          </a:lstStyle>
          <a:p>
            <a:endParaRPr lang="de-DE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8725" y="6355446"/>
            <a:ext cx="890375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60666BB-27D7-4591-AE45-5A531AA4960C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3" name="Text Placeholder 2"/>
          <p:cNvSpPr>
            <a:spLocks noGrp="1"/>
          </p:cNvSpPr>
          <p:nvPr>
            <p:ph idx="10"/>
          </p:nvPr>
        </p:nvSpPr>
        <p:spPr>
          <a:xfrm>
            <a:off x="4631820" y="1648442"/>
            <a:ext cx="4177280" cy="459853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245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34900" y="705125"/>
            <a:ext cx="8474200" cy="7903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9" name="Text Placeholder 2"/>
          <p:cNvSpPr>
            <a:spLocks noGrp="1"/>
          </p:cNvSpPr>
          <p:nvPr>
            <p:ph idx="1" hasCustomPrompt="1"/>
          </p:nvPr>
        </p:nvSpPr>
        <p:spPr>
          <a:xfrm>
            <a:off x="334900" y="2427006"/>
            <a:ext cx="4177280" cy="381997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9500" marR="0" indent="-229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1pPr>
            <a:lvl2pPr marL="472500" marR="0" indent="-229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2pPr>
            <a:lvl3pPr marL="675000" marR="0" indent="-202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3pPr>
            <a:lvl4pPr marL="931500" marR="0" indent="-175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4pPr>
            <a:lvl5pPr marL="1201500" marR="0" indent="-175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5pPr>
          </a:lstStyle>
          <a:p>
            <a:pPr marL="229500" marR="0" lvl="0" indent="-229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Formatvorlagen des Textmasters bearbeiten</a:t>
            </a:r>
          </a:p>
          <a:p>
            <a:pPr marL="472500" marR="0" lvl="1" indent="-229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Zweite Ebene</a:t>
            </a:r>
          </a:p>
          <a:p>
            <a:pPr marL="675000" marR="0" lvl="2" indent="-202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3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Dritte Ebene</a:t>
            </a:r>
          </a:p>
          <a:p>
            <a:pPr marL="931500" marR="0" lvl="3" indent="-175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Vierte Ebene</a:t>
            </a:r>
          </a:p>
          <a:p>
            <a:pPr marL="1201500" marR="0" lvl="4" indent="-175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Fünfte Ebene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5704464" y="6355447"/>
            <a:ext cx="21335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E27D9E8-9E71-4E8F-97D0-A8E6449DC10D}" type="datetime1">
              <a:rPr lang="de-DE" smtClean="0"/>
              <a:pPr/>
              <a:t>28.03.2025</a:t>
            </a:fld>
            <a:endParaRPr lang="de-DE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900" y="6355447"/>
            <a:ext cx="528890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cap="none" baseline="0">
                <a:solidFill>
                  <a:schemeClr val="accent2"/>
                </a:solidFill>
              </a:defRPr>
            </a:lvl1pPr>
          </a:lstStyle>
          <a:p>
            <a:endParaRPr lang="de-DE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8725" y="6355446"/>
            <a:ext cx="890375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60666BB-27D7-4591-AE45-5A531AA4960C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5" name="Text Placeholder 2"/>
          <p:cNvSpPr>
            <a:spLocks noGrp="1"/>
          </p:cNvSpPr>
          <p:nvPr>
            <p:ph type="body" idx="11"/>
          </p:nvPr>
        </p:nvSpPr>
        <p:spPr>
          <a:xfrm>
            <a:off x="334900" y="1652682"/>
            <a:ext cx="4177280" cy="774324"/>
          </a:xfrm>
        </p:spPr>
        <p:txBody>
          <a:bodyPr anchor="b"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idx="12" hasCustomPrompt="1"/>
          </p:nvPr>
        </p:nvSpPr>
        <p:spPr>
          <a:xfrm>
            <a:off x="4631820" y="2427006"/>
            <a:ext cx="4177280" cy="381997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9500" marR="0" indent="-229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1pPr>
            <a:lvl2pPr marL="472500" marR="0" indent="-229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2pPr>
            <a:lvl3pPr marL="675000" marR="0" indent="-202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3pPr>
            <a:lvl4pPr marL="931500" marR="0" indent="-175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4pPr>
            <a:lvl5pPr marL="1201500" marR="0" indent="-175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5pPr>
          </a:lstStyle>
          <a:p>
            <a:pPr marL="229500" marR="0" lvl="0" indent="-229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Formatvorlagen des Textmasters bearbeiten</a:t>
            </a:r>
          </a:p>
          <a:p>
            <a:pPr marL="472500" marR="0" lvl="1" indent="-229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5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Zweite Ebene</a:t>
            </a:r>
          </a:p>
          <a:p>
            <a:pPr marL="675000" marR="0" lvl="2" indent="-202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3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Dritte Ebene</a:t>
            </a:r>
          </a:p>
          <a:p>
            <a:pPr marL="931500" marR="0" lvl="3" indent="-175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Vierte Ebene</a:t>
            </a:r>
          </a:p>
          <a:p>
            <a:pPr marL="1201500" marR="0" lvl="4" indent="-175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Fünfte Ebene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4619002" y="1652682"/>
            <a:ext cx="4177280" cy="774324"/>
          </a:xfrm>
        </p:spPr>
        <p:txBody>
          <a:bodyPr anchor="b"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2215934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7D9E8-9E71-4E8F-97D0-A8E6449DC10D}" type="datetime1">
              <a:rPr lang="de-DE" smtClean="0"/>
              <a:t>28.03.2025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666BB-27D7-4591-AE45-5A531AA496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9852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55AA4-DA1C-44A6-A395-B5C17FBA774C}" type="datetime1">
              <a:rPr lang="de-DE" smtClean="0"/>
              <a:t>28.03.2025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666BB-27D7-4591-AE45-5A531AA496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5567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900" y="705125"/>
            <a:ext cx="8474200" cy="7903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900" y="1648444"/>
            <a:ext cx="8474200" cy="459853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04464" y="6355447"/>
            <a:ext cx="21335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E27D9E8-9E71-4E8F-97D0-A8E6449DC10D}" type="datetime1">
              <a:rPr lang="de-DE" smtClean="0"/>
              <a:pPr/>
              <a:t>28.03.2025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900" y="6355447"/>
            <a:ext cx="528890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cap="none" baseline="0">
                <a:solidFill>
                  <a:schemeClr val="accent2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8725" y="6355446"/>
            <a:ext cx="890375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60666BB-27D7-4591-AE45-5A531AA4960C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Rectangle 8"/>
          <p:cNvSpPr/>
          <p:nvPr/>
        </p:nvSpPr>
        <p:spPr>
          <a:xfrm>
            <a:off x="334901" y="457200"/>
            <a:ext cx="277749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031610" y="453643"/>
            <a:ext cx="277749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181373" y="457200"/>
            <a:ext cx="277749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11840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6" r:id="rId4"/>
    <p:sldLayoutId id="2147483698" r:id="rId5"/>
    <p:sldLayoutId id="2147483699" r:id="rId6"/>
    <p:sldLayoutId id="2147483691" r:id="rId7"/>
  </p:sldLayoutIdLst>
  <p:hf sldNum="0" hdr="0" dt="0"/>
  <p:txStyles>
    <p:titleStyle>
      <a:lvl1pPr algn="l" defTabSz="342900" rtl="0" eaLnBrk="1" latinLnBrk="0" hangingPunct="1">
        <a:spcBef>
          <a:spcPct val="0"/>
        </a:spcBef>
        <a:buNone/>
        <a:defRPr sz="2800" b="1" kern="1200" cap="all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9500" indent="-229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72500" indent="-229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75000" indent="-202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31500" indent="-175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01500" indent="-175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25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6pPr>
      <a:lvl7pPr marL="165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7pPr>
      <a:lvl8pPr marL="1875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8pPr>
      <a:lvl9pPr marL="21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/>
              <a:t>Schulordnung der BZPB gGmbH</a:t>
            </a:r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/>
              <a:t>Barbara Venhaus-Schreiber/Daniela Reinhardt</a:t>
            </a:r>
          </a:p>
        </p:txBody>
      </p:sp>
    </p:spTree>
    <p:extLst>
      <p:ext uri="{BB962C8B-B14F-4D97-AF65-F5344CB8AC3E}">
        <p14:creationId xmlns:p14="http://schemas.microsoft.com/office/powerpoint/2010/main" val="867452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/>
              <a:t>Verhalten während der Ausbildung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Im Unterricht: keine</a:t>
            </a:r>
            <a:br>
              <a:rPr lang="de-DE"/>
            </a:br>
            <a:r>
              <a:rPr lang="de-DE"/>
              <a:t>Störungen, kein Essen, Handy aus</a:t>
            </a:r>
          </a:p>
          <a:p>
            <a:r>
              <a:rPr lang="de-DE"/>
              <a:t>Nutzung des </a:t>
            </a:r>
            <a:r>
              <a:rPr lang="de-DE" err="1"/>
              <a:t>IPads</a:t>
            </a:r>
            <a:r>
              <a:rPr lang="de-DE"/>
              <a:t> nur zu Unterrichtszwecken</a:t>
            </a:r>
          </a:p>
          <a:p>
            <a:r>
              <a:rPr lang="de-DE"/>
              <a:t>Pünktlich zum Dienst/Unterricht erscheinen</a:t>
            </a:r>
          </a:p>
          <a:p>
            <a:r>
              <a:rPr lang="de-DE"/>
              <a:t>Keine Entnahme von Gegenständen aus dem BZPB</a:t>
            </a:r>
          </a:p>
          <a:p>
            <a:r>
              <a:rPr lang="de-DE"/>
              <a:t>Kein Alkoholkonsum während Schule/Dienst/Pause</a:t>
            </a:r>
          </a:p>
          <a:p>
            <a:r>
              <a:rPr lang="de-DE"/>
              <a:t>Hausordnungen in den Einsatzorten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1400" y="1648445"/>
            <a:ext cx="1598004" cy="1598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104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Schweigepflicht und Datenschutz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9235" indent="-229235"/>
            <a:r>
              <a:rPr lang="de-DE"/>
              <a:t>Die gesetzlichen Regelungen zur Schweigepflicht gelten für dienstliche Angelegenheiten</a:t>
            </a:r>
          </a:p>
          <a:p>
            <a:pPr marL="229235" indent="-229235"/>
            <a:r>
              <a:rPr lang="de-DE"/>
              <a:t>Betriebsgeheimnis</a:t>
            </a:r>
          </a:p>
          <a:p>
            <a:pPr marL="229235" indent="-229235"/>
            <a:endParaRPr lang="de-DE"/>
          </a:p>
          <a:p>
            <a:pPr marL="229235" indent="-229235"/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6" name="Grafik 5" descr="Ein Bild, das Person, Menschliches Gesicht, Kleidung, Wand enthält.&#10;&#10;Beschreibung automatisch generiert.">
            <a:extLst>
              <a:ext uri="{FF2B5EF4-FFF2-40B4-BE49-F238E27FC236}">
                <a16:creationId xmlns:a16="http://schemas.microsoft.com/office/drawing/2014/main" id="{5134F28B-A18B-18CA-FABC-9623257648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3969" y="3574759"/>
            <a:ext cx="3068273" cy="2298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7299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Urlaub und Gesundheit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Der Urlaub wird kursweise organisiert</a:t>
            </a:r>
          </a:p>
          <a:p>
            <a:pPr marL="229235" indent="-229235"/>
            <a:r>
              <a:rPr lang="de-DE" dirty="0"/>
              <a:t>30 Tage pro Jahr, ab 2.Jahr 31 tage</a:t>
            </a:r>
          </a:p>
          <a:p>
            <a:r>
              <a:rPr lang="de-DE" dirty="0"/>
              <a:t>Untersuchungen durch die Betriebsärztin ist verpflichtend</a:t>
            </a:r>
          </a:p>
          <a:p>
            <a:pPr marL="229235" indent="-229235"/>
            <a:r>
              <a:rPr lang="de-DE" dirty="0"/>
              <a:t>Impfungen sind (bis auf wenige Ausnahmen) nicht verpflichtend – aber „dringend empfohlen“</a:t>
            </a:r>
          </a:p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12243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Die Ausbildungsakte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9235" indent="-229235"/>
            <a:endParaRPr lang="de-DE"/>
          </a:p>
          <a:p>
            <a:pPr marL="229235" indent="-229235"/>
            <a:endParaRPr lang="de-DE"/>
          </a:p>
          <a:p>
            <a:pPr marL="229235" indent="-229235"/>
            <a:r>
              <a:rPr lang="de-DE" dirty="0"/>
              <a:t>Die BZPB führt eine Akte mit folgenden Inhalten:</a:t>
            </a:r>
          </a:p>
          <a:p>
            <a:pPr marL="0" indent="0">
              <a:buNone/>
            </a:pPr>
            <a:r>
              <a:rPr lang="de-DE" dirty="0"/>
              <a:t>   Zeugnisse, Fehlzeiten, Prüfungen, Ausbildungsnachweise,  betriebsärztliche Unterlagen, Gesprächsvermerke, Schriftwechsel, arbeitsrechtliche Maßnahmen</a:t>
            </a:r>
          </a:p>
          <a:p>
            <a:pPr marL="229235" indent="-229235"/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7451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50" name="Picture 6" descr="unterschrif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3644900"/>
            <a:ext cx="4048125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e-DE" altLang="de-DE" sz="4800" b="0">
                <a:latin typeface="Calibri"/>
                <a:cs typeface="Calibri"/>
              </a:rPr>
              <a:t>Die Schulordnung der BZPB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 eaLnBrk="1" hangingPunct="1"/>
            <a:r>
              <a:rPr lang="de-DE" altLang="de-DE"/>
              <a:t>…  muss schriftlich bestätigt werden</a:t>
            </a:r>
          </a:p>
        </p:txBody>
      </p:sp>
    </p:spTree>
    <p:extLst>
      <p:ext uri="{BB962C8B-B14F-4D97-AF65-F5344CB8AC3E}">
        <p14:creationId xmlns:p14="http://schemas.microsoft.com/office/powerpoint/2010/main" val="4156839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Diak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1423" y="4250333"/>
            <a:ext cx="2645633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5" descr="joseph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15902"/>
            <a:ext cx="2743201" cy="1019456"/>
          </a:xfrm>
          <a:prstGeom prst="rect">
            <a:avLst/>
          </a:prstGeom>
          <a:solidFill>
            <a:srgbClr val="99CCFF">
              <a:alpha val="50000"/>
            </a:srgbClr>
          </a:solidFill>
        </p:spPr>
      </p:pic>
      <p:pic>
        <p:nvPicPr>
          <p:cNvPr id="6" name="Picture 7" descr="rk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2159357"/>
            <a:ext cx="3987838" cy="470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Grafik 6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435" y="5070251"/>
            <a:ext cx="3199742" cy="971153"/>
          </a:xfrm>
          <a:prstGeom prst="rect">
            <a:avLst/>
          </a:prstGeom>
        </p:spPr>
      </p:pic>
      <p:pic>
        <p:nvPicPr>
          <p:cNvPr id="10" name="Grafik 9" descr="V:\BKPS\10 Arbeitsgruppen\03 EDV Öffentlichkeit\Logos\caritas-bremen-png24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8774" y="2304123"/>
            <a:ext cx="2435226" cy="112487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AutoShape 2" descr="Bildergebnis fÃ¼r diakonie breme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8547" y="1462730"/>
            <a:ext cx="2157824" cy="808328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66537CAE-BE99-47DE-B9C0-0C1D63238C5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879" y="3168730"/>
            <a:ext cx="3811298" cy="1379327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FACA624B-BD38-41A5-A53D-59FD8FF90F2A}"/>
              </a:ext>
            </a:extLst>
          </p:cNvPr>
          <p:cNvSpPr txBox="1"/>
          <p:nvPr/>
        </p:nvSpPr>
        <p:spPr>
          <a:xfrm>
            <a:off x="1371600" y="520974"/>
            <a:ext cx="7367723" cy="584775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de-DE" sz="3200" b="1">
                <a:solidFill>
                  <a:srgbClr val="002060"/>
                </a:solidFill>
                <a:latin typeface="Calibri"/>
                <a:ea typeface="Calibri"/>
                <a:cs typeface="Calibri"/>
              </a:rPr>
              <a:t>Bremer Zentrum für Pflegebildung gGmbH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7073701B-E5CC-B315-0305-B13DC82A22B8}"/>
              </a:ext>
            </a:extLst>
          </p:cNvPr>
          <p:cNvSpPr txBox="1"/>
          <p:nvPr/>
        </p:nvSpPr>
        <p:spPr>
          <a:xfrm>
            <a:off x="335762" y="6230386"/>
            <a:ext cx="299499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DE"/>
              <a:t>Versch. Kooperationspartner</a:t>
            </a:r>
          </a:p>
        </p:txBody>
      </p:sp>
    </p:spTree>
    <p:extLst>
      <p:ext uri="{BB962C8B-B14F-4D97-AF65-F5344CB8AC3E}">
        <p14:creationId xmlns:p14="http://schemas.microsoft.com/office/powerpoint/2010/main" val="179736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Träger, Leitung, Kurssprecher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Bremer Zentrum für Pflegebildung (BZPB) als Schulträger und </a:t>
            </a:r>
          </a:p>
          <a:p>
            <a:r>
              <a:rPr lang="de-DE"/>
              <a:t>Der Träger der praktischen Ausbildung, der auch den Ausbildungsvertrag mit Auszubildenden geschlossen hat</a:t>
            </a:r>
          </a:p>
          <a:p>
            <a:r>
              <a:rPr lang="de-DE"/>
              <a:t>Das BZPB trägt die Gesamtverantwortung für die Ausbildung</a:t>
            </a:r>
          </a:p>
          <a:p>
            <a:r>
              <a:rPr lang="de-DE"/>
              <a:t>Haupt- und nebenamtliche Unterrichtende</a:t>
            </a:r>
          </a:p>
          <a:p>
            <a:r>
              <a:rPr lang="de-DE"/>
              <a:t>Kurs wählt Kurssprecher*in, Mitarbeit in der Auszubildendenvertretung</a:t>
            </a:r>
          </a:p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Inhaltsplatzhalter 2"/>
          <p:cNvSpPr txBox="1">
            <a:spLocks/>
          </p:cNvSpPr>
          <p:nvPr/>
        </p:nvSpPr>
        <p:spPr>
          <a:xfrm>
            <a:off x="487300" y="1800844"/>
            <a:ext cx="8474200" cy="459853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5364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Das Ausbildungsverhältnis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Pflegeberufegesetz von 2017 als Grundlage</a:t>
            </a:r>
          </a:p>
          <a:p>
            <a:pPr marL="229235" indent="-229235"/>
            <a:r>
              <a:rPr lang="de-DE"/>
              <a:t>Geschäftsführung/Schulleitung als Vorgesetzte in der Theorie</a:t>
            </a:r>
          </a:p>
          <a:p>
            <a:r>
              <a:rPr lang="de-DE"/>
              <a:t>Sechs Monate Probezeit</a:t>
            </a:r>
          </a:p>
          <a:p>
            <a:r>
              <a:rPr lang="de-DE"/>
              <a:t>Pflicht zur Teilnahme an der Ausbildung – </a:t>
            </a:r>
          </a:p>
          <a:p>
            <a:r>
              <a:rPr lang="de-DE"/>
              <a:t>Krankmeldung, bei wem, wann und wie?</a:t>
            </a:r>
          </a:p>
          <a:p>
            <a:r>
              <a:rPr lang="de-DE"/>
              <a:t>Fehlzeiten</a:t>
            </a:r>
          </a:p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8083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3754B8-09F6-428B-8A4B-BE7574248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Krankmeldung – bei wem, wann wie?</a:t>
            </a:r>
          </a:p>
        </p:txBody>
      </p:sp>
      <p:graphicFrame>
        <p:nvGraphicFramePr>
          <p:cNvPr id="5" name="Tabelle 5">
            <a:extLst>
              <a:ext uri="{FF2B5EF4-FFF2-40B4-BE49-F238E27FC236}">
                <a16:creationId xmlns:a16="http://schemas.microsoft.com/office/drawing/2014/main" id="{22E21994-56DF-4D45-85CB-1C6C8A5760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1639109"/>
              </p:ext>
            </p:extLst>
          </p:nvPr>
        </p:nvGraphicFramePr>
        <p:xfrm>
          <a:off x="334900" y="1752600"/>
          <a:ext cx="8474200" cy="3464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7100">
                  <a:extLst>
                    <a:ext uri="{9D8B030D-6E8A-4147-A177-3AD203B41FA5}">
                      <a16:colId xmlns:a16="http://schemas.microsoft.com/office/drawing/2014/main" val="3841171201"/>
                    </a:ext>
                  </a:extLst>
                </a:gridCol>
                <a:gridCol w="4237100">
                  <a:extLst>
                    <a:ext uri="{9D8B030D-6E8A-4147-A177-3AD203B41FA5}">
                      <a16:colId xmlns:a16="http://schemas.microsoft.com/office/drawing/2014/main" val="2257551248"/>
                    </a:ext>
                  </a:extLst>
                </a:gridCol>
              </a:tblGrid>
              <a:tr h="933555"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alibri"/>
                          <a:cs typeface="Calibri"/>
                        </a:rPr>
                        <a:t>Krank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alibri"/>
                          <a:cs typeface="Calibri"/>
                        </a:rPr>
                        <a:t>Meldung an, per Telefon, Email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63947"/>
                  </a:ext>
                </a:extLst>
              </a:tr>
              <a:tr h="787365"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alibri"/>
                          <a:cs typeface="Calibri"/>
                        </a:rPr>
                        <a:t>Theorie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alibri"/>
                          <a:cs typeface="Calibri"/>
                        </a:rPr>
                        <a:t>Mail/Anruf BZPB, Träger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023324"/>
                  </a:ext>
                </a:extLst>
              </a:tr>
              <a:tr h="787365"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alibri"/>
                          <a:cs typeface="Calibri"/>
                        </a:rPr>
                        <a:t>Praxis beim Träger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alibri"/>
                          <a:cs typeface="Calibri"/>
                        </a:rPr>
                        <a:t>Anruf Einsatzort und BZPB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4558017"/>
                  </a:ext>
                </a:extLst>
              </a:tr>
              <a:tr h="787365"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alibri"/>
                          <a:cs typeface="Calibri"/>
                        </a:rPr>
                        <a:t>Praxis </a:t>
                      </a:r>
                      <a:r>
                        <a:rPr lang="de-DE" sz="2800" dirty="0" err="1">
                          <a:latin typeface="Calibri"/>
                          <a:cs typeface="Calibri"/>
                        </a:rPr>
                        <a:t>ausserhalb</a:t>
                      </a:r>
                      <a:r>
                        <a:rPr lang="de-DE" sz="2800" dirty="0">
                          <a:latin typeface="Calibri"/>
                          <a:cs typeface="Calibri"/>
                        </a:rPr>
                        <a:t> der eigenen Trägereinrichtung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>
                          <a:latin typeface="Calibri"/>
                          <a:cs typeface="Calibri"/>
                        </a:rPr>
                        <a:t>Anruf Einsatzort, Träger und BZPB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8796104"/>
                  </a:ext>
                </a:extLst>
              </a:tr>
            </a:tbl>
          </a:graphicData>
        </a:graphic>
      </p:graphicFrame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B3AFCA9-67F6-44F7-81C9-3007EB4E34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0599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Theoretische Ausbildung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Blocksystem</a:t>
            </a:r>
          </a:p>
          <a:p>
            <a:r>
              <a:rPr lang="de-DE"/>
              <a:t>Unterrichtsstunde = Arbeitsstunde</a:t>
            </a:r>
          </a:p>
          <a:p>
            <a:r>
              <a:rPr lang="de-DE"/>
              <a:t>Lehrmaterial</a:t>
            </a:r>
          </a:p>
          <a:p>
            <a:r>
              <a:rPr lang="de-DE"/>
              <a:t>„Moodle“ als Lern- und Kommunikationsplattform</a:t>
            </a:r>
          </a:p>
          <a:p>
            <a:r>
              <a:rPr lang="de-DE"/>
              <a:t>Simulationslernen als Methode</a:t>
            </a:r>
          </a:p>
          <a:p>
            <a:r>
              <a:rPr lang="de-DE"/>
              <a:t>Nutzung von </a:t>
            </a:r>
            <a:r>
              <a:rPr lang="de-DE" err="1"/>
              <a:t>IPads</a:t>
            </a:r>
            <a:r>
              <a:rPr lang="de-DE"/>
              <a:t> und Office Education 365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6638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Praktische Ausbildung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9235" indent="-229235"/>
            <a:r>
              <a:rPr lang="de-DE"/>
              <a:t>Praktische Ausbildung gemäß Ausbildungsplan</a:t>
            </a:r>
          </a:p>
          <a:p>
            <a:pPr marL="229235" indent="-229235"/>
            <a:r>
              <a:rPr lang="de-DE"/>
              <a:t>Wer gestaltet die Ausbildung in der Praxis?</a:t>
            </a:r>
          </a:p>
          <a:p>
            <a:pPr marL="229235" indent="-229235"/>
            <a:r>
              <a:rPr lang="de-DE"/>
              <a:t>Praxisbegleitung</a:t>
            </a:r>
          </a:p>
          <a:p>
            <a:pPr marL="229235" indent="-229235"/>
            <a:r>
              <a:rPr lang="de-DE"/>
              <a:t>Nachtdienste</a:t>
            </a:r>
          </a:p>
          <a:p>
            <a:pPr marL="229235" indent="-229235"/>
            <a:r>
              <a:rPr lang="de-DE"/>
              <a:t>Beurteilung in der Praxis</a:t>
            </a:r>
          </a:p>
          <a:p>
            <a:pPr marL="229235" indent="-229235"/>
            <a:r>
              <a:rPr lang="de-DE"/>
              <a:t>Dienstkleidung</a:t>
            </a:r>
          </a:p>
          <a:p>
            <a:pPr marL="229235" indent="-229235"/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6070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Lernzielkontrollen – das „P“-Wort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Schriftliche, mündliche und praktische Prüfungen in verschiedener Form, z.B.:</a:t>
            </a:r>
          </a:p>
          <a:p>
            <a:pPr marL="0" indent="0">
              <a:buNone/>
            </a:pPr>
            <a:r>
              <a:rPr lang="de-DE"/>
              <a:t>	Klausuren, Referate, Versorgung eines Patienten, Lernaufgaben 	Praxisprüfung in der Schule …</a:t>
            </a:r>
          </a:p>
          <a:p>
            <a:r>
              <a:rPr lang="de-DE"/>
              <a:t>Pflicht zur Teilnahme!</a:t>
            </a:r>
          </a:p>
          <a:p>
            <a:r>
              <a:rPr lang="de-DE"/>
              <a:t>Jahreszeugnisse</a:t>
            </a:r>
          </a:p>
          <a:p>
            <a:r>
              <a:rPr lang="de-DE"/>
              <a:t>Vornoten</a:t>
            </a:r>
          </a:p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1700" y="3731867"/>
            <a:ext cx="3013113" cy="2806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277131"/>
      </p:ext>
    </p:extLst>
  </p:cSld>
  <p:clrMapOvr>
    <a:masterClrMapping/>
  </p:clrMapOvr>
</p:sld>
</file>

<file path=ppt/theme/theme1.xml><?xml version="1.0" encoding="utf-8"?>
<a:theme xmlns:a="http://schemas.openxmlformats.org/drawingml/2006/main" name="BPZB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Dividend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e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PZP_VorlageGillSans_4-3" id="{FB073BC5-16CF-44D6-9248-E2DB869D37D5}" vid="{7E31D060-B4E1-4436-816E-FD6D6539228D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8C4A3D47436234DBF7B5475DA1C2184" ma:contentTypeVersion="22" ma:contentTypeDescription="Ein neues Dokument erstellen." ma:contentTypeScope="" ma:versionID="d365949c8a6234257390fa4267b5c6ac">
  <xsd:schema xmlns:xsd="http://www.w3.org/2001/XMLSchema" xmlns:xs="http://www.w3.org/2001/XMLSchema" xmlns:p="http://schemas.microsoft.com/office/2006/metadata/properties" xmlns:ns2="ec1d31f7-58ab-46bc-987d-a2ea4ed3717d" xmlns:ns3="342e510c-88d4-4c91-a2db-5bfd54197961" targetNamespace="http://schemas.microsoft.com/office/2006/metadata/properties" ma:root="true" ma:fieldsID="ee55276a19cdd655bfcbbba6f0b40bd9" ns2:_="" ns3:_="">
    <xsd:import namespace="ec1d31f7-58ab-46bc-987d-a2ea4ed3717d"/>
    <xsd:import namespace="342e510c-88d4-4c91-a2db-5bfd541979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LengthInSecond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Speicherdatum" minOccurs="0"/>
                <xsd:element ref="ns2:Bearbeiteri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1d31f7-58ab-46bc-987d-a2ea4ed371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_Flow_SignoffStatus" ma:index="21" nillable="true" ma:displayName="Status Unterschrift" ma:internalName="Status_x0020_Unterschrift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fb344aea-e791-4b89-a537-56b75677d6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Speicherdatum" ma:index="25" nillable="true" ma:displayName="Speicherdatum" ma:format="DateOnly" ma:internalName="Speicherdatum">
      <xsd:simpleType>
        <xsd:restriction base="dms:DateTime"/>
      </xsd:simpleType>
    </xsd:element>
    <xsd:element name="Bearbeiterin" ma:index="26" nillable="true" ma:displayName="Bearbeiterin" ma:format="Dropdown" ma:list="UserInfo" ma:SharePointGroup="0" ma:internalName="Bearbeiterin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2e510c-88d4-4c91-a2db-5bfd5419796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d318b06-8d25-4163-8a57-40b17c77a8f8}" ma:internalName="TaxCatchAll" ma:showField="CatchAllData" ma:web="342e510c-88d4-4c91-a2db-5bfd541979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ec1d31f7-58ab-46bc-987d-a2ea4ed3717d" xsi:nil="true"/>
    <TaxCatchAll xmlns="342e510c-88d4-4c91-a2db-5bfd54197961" xsi:nil="true"/>
    <lcf76f155ced4ddcb4097134ff3c332f xmlns="ec1d31f7-58ab-46bc-987d-a2ea4ed3717d">
      <Terms xmlns="http://schemas.microsoft.com/office/infopath/2007/PartnerControls"/>
    </lcf76f155ced4ddcb4097134ff3c332f>
    <Bearbeiterin xmlns="ec1d31f7-58ab-46bc-987d-a2ea4ed3717d">
      <UserInfo>
        <DisplayName/>
        <AccountId xsi:nil="true"/>
        <AccountType/>
      </UserInfo>
    </Bearbeiterin>
    <Speicherdatum xmlns="ec1d31f7-58ab-46bc-987d-a2ea4ed3717d" xsi:nil="true"/>
  </documentManagement>
</p:properties>
</file>

<file path=customXml/itemProps1.xml><?xml version="1.0" encoding="utf-8"?>
<ds:datastoreItem xmlns:ds="http://schemas.openxmlformats.org/officeDocument/2006/customXml" ds:itemID="{68A62BFD-90CA-4E48-8F05-74148215923D}">
  <ds:schemaRefs>
    <ds:schemaRef ds:uri="342e510c-88d4-4c91-a2db-5bfd54197961"/>
    <ds:schemaRef ds:uri="ec1d31f7-58ab-46bc-987d-a2ea4ed3717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7F11C36-9C29-404B-9A06-96914F44A4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4E5AD4C-0D44-41C5-928E-8D6F1F3BA880}">
  <ds:schemaRefs>
    <ds:schemaRef ds:uri="342e510c-88d4-4c91-a2db-5bfd54197961"/>
    <ds:schemaRef ds:uri="ec1d31f7-58ab-46bc-987d-a2ea4ed3717d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BPZP_Vorlage_4-3</Template>
  <TotalTime>0</TotalTime>
  <Words>419</Words>
  <Application>Microsoft Office PowerPoint</Application>
  <PresentationFormat>Bildschirmpräsentation (4:3)</PresentationFormat>
  <Paragraphs>76</Paragraphs>
  <Slides>13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8" baseType="lpstr">
      <vt:lpstr>Arial</vt:lpstr>
      <vt:lpstr>Calibri</vt:lpstr>
      <vt:lpstr>Gill Sans MT</vt:lpstr>
      <vt:lpstr>Wingdings 2</vt:lpstr>
      <vt:lpstr>BPZB</vt:lpstr>
      <vt:lpstr>Schulordnung der BZPB gGmbH</vt:lpstr>
      <vt:lpstr>Die Schulordnung der BZPB</vt:lpstr>
      <vt:lpstr>PowerPoint-Präsentation</vt:lpstr>
      <vt:lpstr>Träger, Leitung, Kurssprecher</vt:lpstr>
      <vt:lpstr>Das Ausbildungsverhältnis</vt:lpstr>
      <vt:lpstr>Krankmeldung – bei wem, wann wie?</vt:lpstr>
      <vt:lpstr>Theoretische Ausbildung</vt:lpstr>
      <vt:lpstr>Praktische Ausbildung</vt:lpstr>
      <vt:lpstr>Lernzielkontrollen – das „P“-Wort</vt:lpstr>
      <vt:lpstr>Verhalten während der Ausbildung</vt:lpstr>
      <vt:lpstr>Schweigepflicht und Datenschutz</vt:lpstr>
      <vt:lpstr>Urlaub und Gesundheit</vt:lpstr>
      <vt:lpstr>Die Ausbildungsakte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Barbara Venhaus-Schreiber</dc:creator>
  <cp:lastModifiedBy>Stephanie Loos</cp:lastModifiedBy>
  <cp:revision>13</cp:revision>
  <dcterms:created xsi:type="dcterms:W3CDTF">2020-03-31T09:13:14Z</dcterms:created>
  <dcterms:modified xsi:type="dcterms:W3CDTF">2025-03-28T15:48:51Z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0x01010028C4A3D47436234DBF7B5475DA1C2184</vt:lpwstr>
  </property>
  <property fmtid="{D5CDD505-2E9C-101B-9397-08002B2CF9AE}" pid="3" name="MediaServiceImageTags">
    <vt:lpwstr/>
  </property>
  <property fmtid="{D5CDD505-2E9C-101B-9397-08002B2CF9AE}" pid="4" name="Typus">
    <vt:lpwstr>Auswahl 1</vt:lpwstr>
  </property>
</Properties>
</file>