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9" r:id="rId2"/>
    <p:sldId id="261" r:id="rId3"/>
    <p:sldId id="281" r:id="rId4"/>
    <p:sldId id="282" r:id="rId5"/>
    <p:sldId id="283" r:id="rId6"/>
    <p:sldId id="284" r:id="rId7"/>
    <p:sldId id="262" r:id="rId8"/>
    <p:sldId id="287" r:id="rId9"/>
    <p:sldId id="267" r:id="rId10"/>
    <p:sldId id="288" r:id="rId11"/>
    <p:sldId id="268" r:id="rId12"/>
    <p:sldId id="270" r:id="rId13"/>
    <p:sldId id="272" r:id="rId14"/>
    <p:sldId id="274" r:id="rId15"/>
    <p:sldId id="269" r:id="rId16"/>
    <p:sldId id="291" r:id="rId17"/>
    <p:sldId id="275" r:id="rId18"/>
    <p:sldId id="276" r:id="rId19"/>
    <p:sldId id="289" r:id="rId20"/>
    <p:sldId id="290" r:id="rId21"/>
    <p:sldId id="277" r:id="rId22"/>
  </p:sldIdLst>
  <p:sldSz cx="9144000" cy="6858000" type="screen4x3"/>
  <p:notesSz cx="6797675" cy="9859963"/>
  <p:defaultText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79CC93D-E52E-4D84-901B-11D7331DD495}">
          <p14:sldIdLst>
            <p14:sldId id="259"/>
          </p14:sldIdLst>
        </p14:section>
        <p14:section name="Übersicht und Ziele" id="{ABA716BF-3A5C-4ADB-94C9-CFEF84EBA240}">
          <p14:sldIdLst>
            <p14:sldId id="261"/>
            <p14:sldId id="281"/>
            <p14:sldId id="282"/>
            <p14:sldId id="283"/>
            <p14:sldId id="284"/>
            <p14:sldId id="262"/>
            <p14:sldId id="287"/>
          </p14:sldIdLst>
        </p14:section>
        <p14:section name="Thema 1" id="{6D9936A3-3945-4757-BC8B-B5C252D8E036}">
          <p14:sldIdLst>
            <p14:sldId id="267"/>
            <p14:sldId id="288"/>
          </p14:sldIdLst>
        </p14:section>
        <p14:section name="Beispielfolien für die grafische Gestaltung" id="{BAB3A466-96C9-4230-9978-795378D75699}">
          <p14:sldIdLst>
            <p14:sldId id="268"/>
            <p14:sldId id="270"/>
            <p14:sldId id="272"/>
            <p14:sldId id="274"/>
            <p14:sldId id="269"/>
            <p14:sldId id="291"/>
          </p14:sldIdLst>
        </p14:section>
        <p14:section name="Fallstudie" id="{8C0305C9-B152-4FBA-A789-FE1976D53990}">
          <p14:sldIdLst/>
        </p14:section>
        <p14:section name="Abschluss und Zusammenfassung" id="{790CEF5B-569A-4C2F-BED5-750B08C0E5AD}">
          <p14:sldIdLst>
            <p14:sldId id="275"/>
            <p14:sldId id="276"/>
            <p14:sldId id="289"/>
            <p14:sldId id="290"/>
            <p14:sldId id="277"/>
          </p14:sldIdLst>
        </p14:section>
        <p14:section name="Anhang"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94" d="100"/>
          <a:sy n="94" d="100"/>
        </p:scale>
        <p:origin x="-1608" y="-10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10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998"/>
          </a:xfrm>
          <a:prstGeom prst="rect">
            <a:avLst/>
          </a:prstGeom>
        </p:spPr>
        <p:txBody>
          <a:bodyPr vert="horz" lIns="91440" tIns="45720" rIns="91440" bIns="45720" rtlCol="0"/>
          <a:lstStyle>
            <a:lvl1pPr algn="l" latinLnBrk="0">
              <a:defRPr lang="de-DE" sz="1200"/>
            </a:lvl1pPr>
          </a:lstStyle>
          <a:p>
            <a:endParaRPr lang="de-DE" dirty="0"/>
          </a:p>
        </p:txBody>
      </p:sp>
      <p:sp>
        <p:nvSpPr>
          <p:cNvPr id="3" name="Date Placeholder 2"/>
          <p:cNvSpPr>
            <a:spLocks noGrp="1"/>
          </p:cNvSpPr>
          <p:nvPr>
            <p:ph type="dt" sz="quarter" idx="1"/>
          </p:nvPr>
        </p:nvSpPr>
        <p:spPr>
          <a:xfrm>
            <a:off x="3850443" y="0"/>
            <a:ext cx="2945659" cy="492998"/>
          </a:xfrm>
          <a:prstGeom prst="rect">
            <a:avLst/>
          </a:prstGeom>
        </p:spPr>
        <p:txBody>
          <a:bodyPr vert="horz" lIns="91440" tIns="45720" rIns="91440" bIns="45720" rtlCol="0"/>
          <a:lstStyle>
            <a:lvl1pPr algn="r" latinLnBrk="0">
              <a:defRPr lang="de-DE" sz="1200"/>
            </a:lvl1pPr>
          </a:lstStyle>
          <a:p>
            <a:fld id="{D83FDC75-7F73-4A4A-A77C-09AADF00E0EA}" type="datetimeFigureOut">
              <a:rPr lang="de-DE" smtClean="0"/>
              <a:pPr/>
              <a:t>26.06.2019</a:t>
            </a:fld>
            <a:endParaRPr lang="de-DE" dirty="0"/>
          </a:p>
        </p:txBody>
      </p:sp>
      <p:sp>
        <p:nvSpPr>
          <p:cNvPr id="4" name="Footer Placeholder 3"/>
          <p:cNvSpPr>
            <a:spLocks noGrp="1"/>
          </p:cNvSpPr>
          <p:nvPr>
            <p:ph type="ftr" sz="quarter" idx="2"/>
          </p:nvPr>
        </p:nvSpPr>
        <p:spPr>
          <a:xfrm>
            <a:off x="0" y="9365253"/>
            <a:ext cx="2945659" cy="492998"/>
          </a:xfrm>
          <a:prstGeom prst="rect">
            <a:avLst/>
          </a:prstGeom>
        </p:spPr>
        <p:txBody>
          <a:bodyPr vert="horz" lIns="91440" tIns="45720" rIns="91440" bIns="45720" rtlCol="0" anchor="b"/>
          <a:lstStyle>
            <a:lvl1pPr algn="l" latinLnBrk="0">
              <a:defRPr lang="de-DE" sz="1200"/>
            </a:lvl1pPr>
          </a:lstStyle>
          <a:p>
            <a:endParaRPr lang="de-DE" dirty="0"/>
          </a:p>
        </p:txBody>
      </p:sp>
      <p:sp>
        <p:nvSpPr>
          <p:cNvPr id="5" name="Slide Number Placeholder 4"/>
          <p:cNvSpPr>
            <a:spLocks noGrp="1"/>
          </p:cNvSpPr>
          <p:nvPr>
            <p:ph type="sldNum" sz="quarter" idx="3"/>
          </p:nvPr>
        </p:nvSpPr>
        <p:spPr>
          <a:xfrm>
            <a:off x="3850443" y="9365253"/>
            <a:ext cx="2945659" cy="492998"/>
          </a:xfrm>
          <a:prstGeom prst="rect">
            <a:avLst/>
          </a:prstGeom>
        </p:spPr>
        <p:txBody>
          <a:bodyPr vert="horz" lIns="91440" tIns="45720" rIns="91440" bIns="45720" rtlCol="0" anchor="b"/>
          <a:lstStyle>
            <a:lvl1pPr algn="r" latinLnBrk="0">
              <a:defRPr lang="de-DE" sz="1200"/>
            </a:lvl1pPr>
          </a:lstStyle>
          <a:p>
            <a:fld id="{459226BF-1F13-42D3-80DC-373E7ADD1EBC}" type="slidenum">
              <a:rPr lang="de-DE" smtClean="0"/>
              <a:pPr/>
              <a:t>‹Nr.›</a:t>
            </a:fld>
            <a:endParaRPr lang="de-DE" dirty="0"/>
          </a:p>
        </p:txBody>
      </p:sp>
    </p:spTree>
    <p:extLst>
      <p:ext uri="{BB962C8B-B14F-4D97-AF65-F5344CB8AC3E}">
        <p14:creationId xmlns:p14="http://schemas.microsoft.com/office/powerpoint/2010/main" val="1543896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998"/>
          </a:xfrm>
          <a:prstGeom prst="rect">
            <a:avLst/>
          </a:prstGeom>
        </p:spPr>
        <p:txBody>
          <a:bodyPr vert="horz" lIns="91440" tIns="45720" rIns="91440" bIns="45720" rtlCol="0"/>
          <a:lstStyle>
            <a:lvl1pPr algn="l" latinLnBrk="0">
              <a:defRPr lang="de-DE" sz="1200"/>
            </a:lvl1pPr>
          </a:lstStyle>
          <a:p>
            <a:endParaRPr lang="de-DE"/>
          </a:p>
        </p:txBody>
      </p:sp>
      <p:sp>
        <p:nvSpPr>
          <p:cNvPr id="3" name="Date Placeholder 2"/>
          <p:cNvSpPr>
            <a:spLocks noGrp="1"/>
          </p:cNvSpPr>
          <p:nvPr>
            <p:ph type="dt" idx="1"/>
          </p:nvPr>
        </p:nvSpPr>
        <p:spPr>
          <a:xfrm>
            <a:off x="3850443" y="0"/>
            <a:ext cx="2945659" cy="492998"/>
          </a:xfrm>
          <a:prstGeom prst="rect">
            <a:avLst/>
          </a:prstGeom>
        </p:spPr>
        <p:txBody>
          <a:bodyPr vert="horz" lIns="91440" tIns="45720" rIns="91440" bIns="45720" rtlCol="0"/>
          <a:lstStyle>
            <a:lvl1pPr algn="r" latinLnBrk="0">
              <a:defRPr lang="de-DE" sz="1200"/>
            </a:lvl1pPr>
          </a:lstStyle>
          <a:p>
            <a:fld id="{48AEF76B-3757-4A0B-AF93-28494465C1DD}" type="datetimeFigureOut">
              <a:pPr/>
              <a:t>26.06.2019</a:t>
            </a:fld>
            <a:endParaRPr lang="de-DE"/>
          </a:p>
        </p:txBody>
      </p:sp>
      <p:sp>
        <p:nvSpPr>
          <p:cNvPr id="4" name="Slide Image Placeholder 3"/>
          <p:cNvSpPr>
            <a:spLocks noGrp="1" noRot="1" noChangeAspect="1"/>
          </p:cNvSpPr>
          <p:nvPr>
            <p:ph type="sldImg" idx="2"/>
          </p:nvPr>
        </p:nvSpPr>
        <p:spPr>
          <a:xfrm>
            <a:off x="933450" y="739775"/>
            <a:ext cx="4930775" cy="3697288"/>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683483"/>
            <a:ext cx="5438140" cy="4436983"/>
          </a:xfrm>
          <a:prstGeom prst="rect">
            <a:avLst/>
          </a:prstGeom>
        </p:spPr>
        <p:txBody>
          <a:bodyPr vert="horz" lIns="91440" tIns="45720" rIns="91440" bIns="45720"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oter Placeholder 5"/>
          <p:cNvSpPr>
            <a:spLocks noGrp="1"/>
          </p:cNvSpPr>
          <p:nvPr>
            <p:ph type="ftr" sz="quarter" idx="4"/>
          </p:nvPr>
        </p:nvSpPr>
        <p:spPr>
          <a:xfrm>
            <a:off x="0" y="9365253"/>
            <a:ext cx="2945659" cy="492998"/>
          </a:xfrm>
          <a:prstGeom prst="rect">
            <a:avLst/>
          </a:prstGeom>
        </p:spPr>
        <p:txBody>
          <a:bodyPr vert="horz" lIns="91440" tIns="45720" rIns="91440" bIns="45720" rtlCol="0" anchor="b"/>
          <a:lstStyle>
            <a:lvl1pPr algn="l" latinLnBrk="0">
              <a:defRPr lang="de-DE" sz="1200"/>
            </a:lvl1pPr>
          </a:lstStyle>
          <a:p>
            <a:endParaRPr lang="de-DE"/>
          </a:p>
        </p:txBody>
      </p:sp>
      <p:sp>
        <p:nvSpPr>
          <p:cNvPr id="7" name="Slide Number Placeholder 6"/>
          <p:cNvSpPr>
            <a:spLocks noGrp="1"/>
          </p:cNvSpPr>
          <p:nvPr>
            <p:ph type="sldNum" sz="quarter" idx="5"/>
          </p:nvPr>
        </p:nvSpPr>
        <p:spPr>
          <a:xfrm>
            <a:off x="3850443" y="9365253"/>
            <a:ext cx="2945659" cy="492998"/>
          </a:xfrm>
          <a:prstGeom prst="rect">
            <a:avLst/>
          </a:prstGeom>
        </p:spPr>
        <p:txBody>
          <a:bodyPr vert="horz" lIns="91440" tIns="45720" rIns="91440" bIns="45720" rtlCol="0" anchor="b"/>
          <a:lstStyle>
            <a:lvl1pPr algn="r" latinLnBrk="0">
              <a:defRPr lang="de-DE" sz="1200"/>
            </a:lvl1pPr>
          </a:lstStyle>
          <a:p>
            <a:fld id="{75693FD4-8F83-4EF7-AC3F-0DC0388986B0}" type="slidenum">
              <a:pPr/>
              <a:t>‹Nr.›</a:t>
            </a:fld>
            <a:endParaRPr lang="de-DE"/>
          </a:p>
        </p:txBody>
      </p:sp>
    </p:spTree>
    <p:extLst>
      <p:ext uri="{BB962C8B-B14F-4D97-AF65-F5344CB8AC3E}">
        <p14:creationId xmlns:p14="http://schemas.microsoft.com/office/powerpoint/2010/main" val="2875221281"/>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dirty="0" smtClean="0"/>
              <a:t>Diese Vorlage kann als Ausgangspunkt für die Präsentation von Schulungsmaterialien in einer Gruppensitzung dienen.</a:t>
            </a:r>
          </a:p>
          <a:p>
            <a:endParaRPr lang="de-DE" dirty="0" smtClean="0"/>
          </a:p>
          <a:p>
            <a:pPr lvl="0"/>
            <a:r>
              <a:rPr lang="de-DE" sz="1200" b="1" dirty="0" smtClean="0"/>
              <a:t>Abschnitte</a:t>
            </a:r>
            <a:endParaRPr lang="de-DE" sz="1200" b="0" dirty="0" smtClean="0"/>
          </a:p>
          <a:p>
            <a:pPr lvl="0"/>
            <a:r>
              <a:rPr lang="de-DE" sz="1200" b="0" dirty="0" smtClean="0"/>
              <a:t>Abschnitte durch Klicken mit der rechten Maustaste auf eine Folie hinzufügen</a:t>
            </a:r>
            <a:r>
              <a:rPr lang="de-DE" sz="1200" b="0" baseline="0" dirty="0" smtClean="0"/>
              <a:t> Abschnitte können Sie bei der Gliederung Ihrer Folien unterstützen oder die Zusammenarbeit zwischen mehreren Autoren erleichtern.</a:t>
            </a:r>
            <a:endParaRPr lang="de-DE" sz="1200" b="0" dirty="0" smtClean="0"/>
          </a:p>
          <a:p>
            <a:pPr lvl="0"/>
            <a:endParaRPr lang="de-DE" sz="1200" b="1" dirty="0" smtClean="0"/>
          </a:p>
          <a:p>
            <a:pPr lvl="0"/>
            <a:r>
              <a:rPr lang="de-DE" sz="1200" b="1" dirty="0" smtClean="0"/>
              <a:t>Notizen</a:t>
            </a:r>
          </a:p>
          <a:p>
            <a:pPr lvl="0"/>
            <a:r>
              <a:rPr lang="de-DE" sz="1200" dirty="0" smtClean="0"/>
              <a:t>Verwenden Sie den Notizenbereich für Vortragsnotizen oder optionale Detailinformationen für Ihr Publikum.</a:t>
            </a:r>
            <a:r>
              <a:rPr lang="de-DE" sz="1200" baseline="0" dirty="0" smtClean="0"/>
              <a:t> Zeigen Sie diese Notizen während der Präsentation in der Vortragsansicht an. </a:t>
            </a:r>
          </a:p>
          <a:p>
            <a:pPr lvl="0">
              <a:buFontTx/>
              <a:buNone/>
            </a:pPr>
            <a:r>
              <a:rPr lang="de-DE" sz="1200" dirty="0" smtClean="0"/>
              <a:t>Achten Sie auf den Schriftgrad (für Barrierefreiheit, Sichtbarkeit, Videoerstellung und Onlineproduktion wichtig)</a:t>
            </a:r>
          </a:p>
          <a:p>
            <a:pPr lvl="0"/>
            <a:endParaRPr lang="de-DE" sz="1200" dirty="0" smtClean="0"/>
          </a:p>
          <a:p>
            <a:pPr lvl="0">
              <a:buFontTx/>
              <a:buNone/>
            </a:pPr>
            <a:r>
              <a:rPr lang="de-DE" sz="1200" b="1" dirty="0" smtClean="0"/>
              <a:t>Abgestimmte Farben </a:t>
            </a:r>
          </a:p>
          <a:p>
            <a:pPr lvl="0">
              <a:buFontTx/>
              <a:buNone/>
            </a:pPr>
            <a:r>
              <a:rPr lang="de-DE" sz="1200" dirty="0" smtClean="0"/>
              <a:t>Achten Sie besonders auf Diagramme, Illustrationen und Textfelder.</a:t>
            </a:r>
            <a:r>
              <a:rPr lang="de-DE" sz="1200" baseline="0" dirty="0" smtClean="0"/>
              <a:t> </a:t>
            </a:r>
            <a:endParaRPr lang="de-DE" sz="1200" dirty="0" smtClean="0"/>
          </a:p>
          <a:p>
            <a:pPr lvl="0"/>
            <a:r>
              <a:rPr lang="de-DE" sz="1200" dirty="0" smtClean="0"/>
              <a:t>Bedenken Sie, dass Teilnehmer schwarzweiß oder in </a:t>
            </a:r>
            <a:r>
              <a:rPr lang="de-DE" sz="1200" dirty="0" err="1" smtClean="0"/>
              <a:t>Graustufen drucken</a:t>
            </a:r>
            <a:r>
              <a:rPr lang="de-DE" sz="1200" dirty="0" smtClean="0"/>
              <a:t>. Erstellen Sie einen Probedruck, um sicherzustellen, dass Ihre Farben funktionieren, wenn Ihre Teilnehmer in schwarzweiß und </a:t>
            </a:r>
            <a:r>
              <a:rPr lang="de-DE" sz="1200" dirty="0" err="1" smtClean="0"/>
              <a:t>Graustufen drucken</a:t>
            </a:r>
            <a:r>
              <a:rPr lang="de-DE" sz="1200" dirty="0" smtClean="0"/>
              <a:t>.</a:t>
            </a:r>
          </a:p>
          <a:p>
            <a:pPr lvl="0">
              <a:buFontTx/>
              <a:buNone/>
            </a:pPr>
            <a:endParaRPr lang="de-DE" sz="1200" dirty="0" smtClean="0"/>
          </a:p>
          <a:p>
            <a:pPr lvl="0">
              <a:buFontTx/>
              <a:buNone/>
            </a:pPr>
            <a:r>
              <a:rPr lang="de-DE" sz="1200" b="1" dirty="0" smtClean="0"/>
              <a:t>Grafiken, Tabellen und Diagramme</a:t>
            </a:r>
          </a:p>
          <a:p>
            <a:pPr lvl="0"/>
            <a:r>
              <a:rPr lang="de-DE" sz="1200" dirty="0" smtClean="0"/>
              <a:t>Gestalten Sie einfach: Verwenden Sie möglichst einheitliche Formate und Farben, die nicht vom Inhalt ablenken.</a:t>
            </a:r>
          </a:p>
          <a:p>
            <a:pPr lvl="0"/>
            <a:r>
              <a:rPr lang="de-DE" sz="1200" dirty="0" smtClean="0"/>
              <a:t>Beschriften Sie alle Diagramme und Tabellen.</a:t>
            </a:r>
          </a:p>
          <a:p>
            <a:endParaRPr lang="de-DE" dirty="0" smtClean="0"/>
          </a:p>
          <a:p>
            <a:endParaRPr lang="de-DE" dirty="0" smtClean="0"/>
          </a:p>
          <a:p>
            <a:endParaRPr lang="de-DE" dirty="0"/>
          </a:p>
        </p:txBody>
      </p:sp>
      <p:sp>
        <p:nvSpPr>
          <p:cNvPr id="4" name="Slide Number Placeholder 3"/>
          <p:cNvSpPr>
            <a:spLocks noGrp="1"/>
          </p:cNvSpPr>
          <p:nvPr>
            <p:ph type="sldNum" sz="quarter" idx="10"/>
          </p:nvPr>
        </p:nvSpPr>
        <p:spPr/>
        <p:txBody>
          <a:bodyPr/>
          <a:lstStyle/>
          <a:p>
            <a:fld id="{EC6EAC7D-5A89-47C2-8ABA-56C9C2DEF7A4}"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Sagen Sie's kurz. Halten Sie den Text knapp, um Platz für eine größere Schrift zu schaffen.</a:t>
            </a:r>
          </a:p>
          <a:p>
            <a:endParaRPr lang="de-DE" dirty="0"/>
          </a:p>
        </p:txBody>
      </p:sp>
      <p:sp>
        <p:nvSpPr>
          <p:cNvPr id="4" name="Slide Number Placeholder 3"/>
          <p:cNvSpPr>
            <a:spLocks noGrp="1"/>
          </p:cNvSpPr>
          <p:nvPr>
            <p:ph type="sldNum" sz="quarter" idx="10"/>
          </p:nvPr>
        </p:nvSpPr>
        <p:spPr/>
        <p:txBody>
          <a:bodyPr/>
          <a:lstStyle/>
          <a:p>
            <a:fld id="{EC6EAC7D-5A89-47C2-8ABA-56C9C2DEF7A4}" type="slidenum">
              <a:rPr lang="de-DE" smtClean="0"/>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de-DE" smtClean="0"/>
              <a:t>Microsoft </a:t>
            </a:r>
            <a:r>
              <a:rPr lang="de-DE" b="1" smtClean="0"/>
              <a:t>Entwicklungskompetenz</a:t>
            </a:r>
            <a:endParaRPr lang="de-DE" smtClean="0"/>
          </a:p>
        </p:txBody>
      </p:sp>
      <p:sp>
        <p:nvSpPr>
          <p:cNvPr id="47107" name="Rectangle 25"/>
          <p:cNvSpPr>
            <a:spLocks noGrp="1" noChangeArrowheads="1"/>
          </p:cNvSpPr>
          <p:nvPr>
            <p:ph type="ftr" sz="quarter" idx="4"/>
          </p:nvPr>
        </p:nvSpPr>
        <p:spPr>
          <a:noFill/>
        </p:spPr>
        <p:txBody>
          <a:bodyPr/>
          <a:lstStyle/>
          <a:p>
            <a:r>
              <a:rPr lang="de-DE" smtClean="0"/>
              <a:t>Microsoft  - vertraulich</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de-DE" smtClean="0"/>
              <a:pPr/>
              <a:t>12</a:t>
            </a:fld>
            <a:endParaRPr lang="de-DE" smtClean="0"/>
          </a:p>
        </p:txBody>
      </p:sp>
      <p:sp>
        <p:nvSpPr>
          <p:cNvPr id="47109" name="Rectangle 2"/>
          <p:cNvSpPr>
            <a:spLocks noGrp="1" noRot="1" noChangeAspect="1" noChangeArrowheads="1" noTextEdit="1"/>
          </p:cNvSpPr>
          <p:nvPr>
            <p:ph type="sldImg"/>
          </p:nvPr>
        </p:nvSpPr>
        <p:spPr>
          <a:xfrm>
            <a:off x="933450" y="485775"/>
            <a:ext cx="4930775" cy="3697288"/>
          </a:xfrm>
          <a:ln/>
        </p:spPr>
      </p:sp>
      <p:sp>
        <p:nvSpPr>
          <p:cNvPr id="47110" name="Rectangle 3"/>
          <p:cNvSpPr>
            <a:spLocks noGrp="1" noChangeArrowheads="1"/>
          </p:cNvSpPr>
          <p:nvPr>
            <p:ph type="body" idx="1"/>
          </p:nvPr>
        </p:nvSpPr>
        <p:spPr>
          <a:xfrm>
            <a:off x="304788" y="4453485"/>
            <a:ext cx="6206573" cy="4953554"/>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lang="de-DE"/>
            </a:pPr>
            <a:r>
              <a:rPr lang="de-DE" dirty="0" smtClean="0"/>
              <a:t>Wenn wichtige</a:t>
            </a:r>
            <a:r>
              <a:rPr lang="de-DE" baseline="0" dirty="0" smtClean="0"/>
              <a:t> Videoinhalte verfügbar sind, wie ein Video von einer Fallstudie, eine Produktdemo oder andere Schulungsmaterialien, nehmen Sie diese ebenfallls in die Präsentation auf. </a:t>
            </a:r>
            <a:endParaRPr lang="de-DE" dirty="0" smtClean="0"/>
          </a:p>
          <a:p>
            <a:pPr>
              <a:lnSpc>
                <a:spcPct val="80000"/>
              </a:lnSpc>
              <a:buFontTx/>
              <a:buNone/>
            </a:pPr>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Fügen Sie eine Fallstudie oder</a:t>
            </a:r>
            <a:r>
              <a:rPr lang="de-DE" baseline="0" dirty="0" smtClean="0"/>
              <a:t> eine Klassensimulation hinzu, um die Diskussion anzuregen und das Anwenden von Lerninhalten darzustellen. </a:t>
            </a:r>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Erörtern Sie</a:t>
            </a:r>
            <a:r>
              <a:rPr lang="de-DE" baseline="0" dirty="0" smtClean="0"/>
              <a:t> die Ergebnisse der Fallstudie oder Klassensimulation.</a:t>
            </a:r>
          </a:p>
          <a:p>
            <a:r>
              <a:rPr lang="de-DE" baseline="0" dirty="0" smtClean="0"/>
              <a:t>Behandeln Sie die optimalen Methoden. </a:t>
            </a:r>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14</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de-DE" smtClean="0"/>
              <a:t>Microsoft </a:t>
            </a:r>
            <a:r>
              <a:rPr lang="de-DE" b="1" smtClean="0"/>
              <a:t>Entwicklungskompetenz</a:t>
            </a:r>
            <a:endParaRPr lang="de-DE" smtClean="0"/>
          </a:p>
        </p:txBody>
      </p:sp>
      <p:sp>
        <p:nvSpPr>
          <p:cNvPr id="46083" name="Rectangle 25"/>
          <p:cNvSpPr>
            <a:spLocks noGrp="1" noChangeArrowheads="1"/>
          </p:cNvSpPr>
          <p:nvPr>
            <p:ph type="ftr" sz="quarter" idx="4"/>
          </p:nvPr>
        </p:nvSpPr>
        <p:spPr>
          <a:noFill/>
        </p:spPr>
        <p:txBody>
          <a:bodyPr/>
          <a:lstStyle/>
          <a:p>
            <a:r>
              <a:rPr lang="de-DE" smtClean="0"/>
              <a:t>Microsoft  - vertraulich</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de-DE" smtClean="0"/>
              <a:pPr/>
              <a:t>15</a:t>
            </a:fld>
            <a:endParaRPr lang="de-DE" smtClean="0"/>
          </a:p>
        </p:txBody>
      </p:sp>
      <p:sp>
        <p:nvSpPr>
          <p:cNvPr id="46085" name="Rectangle 2"/>
          <p:cNvSpPr>
            <a:spLocks noGrp="1" noRot="1" noChangeAspect="1" noChangeArrowheads="1" noTextEdit="1"/>
          </p:cNvSpPr>
          <p:nvPr>
            <p:ph type="sldImg"/>
          </p:nvPr>
        </p:nvSpPr>
        <p:spPr>
          <a:xfrm>
            <a:off x="933450" y="485775"/>
            <a:ext cx="4930775" cy="3697288"/>
          </a:xfrm>
          <a:ln/>
        </p:spPr>
      </p:sp>
      <p:sp>
        <p:nvSpPr>
          <p:cNvPr id="46086" name="Rectangle 3"/>
          <p:cNvSpPr>
            <a:spLocks noGrp="1" noChangeArrowheads="1"/>
          </p:cNvSpPr>
          <p:nvPr>
            <p:ph type="body" idx="1"/>
          </p:nvPr>
        </p:nvSpPr>
        <p:spPr>
          <a:xfrm>
            <a:off x="304788" y="4453485"/>
            <a:ext cx="6206573" cy="4953554"/>
          </a:xfrm>
          <a:noFill/>
          <a:ln/>
        </p:spPr>
        <p:txBody>
          <a:bodyPr/>
          <a:lstStyle/>
          <a:p>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Fassen Sie die Präsentationsinhalte zusammen, indem Sie die wichtigsten Punkte aus den Lektionen erneut vortragen.</a:t>
            </a:r>
          </a:p>
          <a:p>
            <a:r>
              <a:rPr lang="de-DE" dirty="0" smtClean="0"/>
              <a:t>Was soll das Publikum von der Präsentation mit nach Hause nehmen?</a:t>
            </a:r>
          </a:p>
          <a:p>
            <a:endParaRPr lang="de-DE" dirty="0" smtClean="0"/>
          </a:p>
          <a:p>
            <a:r>
              <a:rPr lang="de-DE" dirty="0" smtClean="0"/>
              <a:t>Speichern  Sie Ihre Präsentation zur einfachen Verteilung als Video (Klicken Sie zum Erstellen eines Videos auf die Registerkarte "Datei", und klicken Sie dann auf "Freigabe". Klicken Sie unter "Dateitypen" auf "Video erstellen").</a:t>
            </a:r>
            <a:endParaRPr lang="de-DE" dirty="0"/>
          </a:p>
        </p:txBody>
      </p:sp>
      <p:sp>
        <p:nvSpPr>
          <p:cNvPr id="4" name="Slide Number Placeholder 3"/>
          <p:cNvSpPr>
            <a:spLocks noGrp="1"/>
          </p:cNvSpPr>
          <p:nvPr>
            <p:ph type="sldNum" sz="quarter" idx="10"/>
          </p:nvPr>
        </p:nvSpPr>
        <p:spPr/>
        <p:txBody>
          <a:bodyPr/>
          <a:lstStyle/>
          <a:p>
            <a:fld id="{EC6EAC7D-5A89-47C2-8ABA-56C9C2DEF7A4}" type="slidenum">
              <a:rPr lang="de-DE" smtClean="0"/>
              <a:pPr/>
              <a:t>17</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de-DE" dirty="0" smtClean="0"/>
              <a:t>Microsoft </a:t>
            </a:r>
            <a:r>
              <a:rPr lang="de-DE" b="1" dirty="0" smtClean="0"/>
              <a:t>Entwicklungskompetenz</a:t>
            </a:r>
            <a:endParaRPr lang="de-DE" dirty="0" smtClean="0"/>
          </a:p>
        </p:txBody>
      </p:sp>
      <p:sp>
        <p:nvSpPr>
          <p:cNvPr id="40963" name="Rectangle 25"/>
          <p:cNvSpPr>
            <a:spLocks noGrp="1" noChangeArrowheads="1"/>
          </p:cNvSpPr>
          <p:nvPr>
            <p:ph type="ftr" sz="quarter" idx="4"/>
          </p:nvPr>
        </p:nvSpPr>
        <p:spPr>
          <a:noFill/>
        </p:spPr>
        <p:txBody>
          <a:bodyPr/>
          <a:lstStyle/>
          <a:p>
            <a:r>
              <a:rPr lang="de-DE" dirty="0" smtClean="0"/>
              <a:t>Microsoft  - vertraulich</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de-DE" smtClean="0"/>
              <a:pPr/>
              <a:t>18</a:t>
            </a:fld>
            <a:endParaRPr lang="de-DE" dirty="0" smtClean="0"/>
          </a:p>
        </p:txBody>
      </p:sp>
      <p:sp>
        <p:nvSpPr>
          <p:cNvPr id="40965" name="Rectangle 2"/>
          <p:cNvSpPr>
            <a:spLocks noGrp="1" noRot="1" noChangeAspect="1" noChangeArrowheads="1" noTextEdit="1"/>
          </p:cNvSpPr>
          <p:nvPr>
            <p:ph type="sldImg"/>
          </p:nvPr>
        </p:nvSpPr>
        <p:spPr>
          <a:xfrm>
            <a:off x="947738" y="484188"/>
            <a:ext cx="4900612" cy="3675062"/>
          </a:xfrm>
          <a:ln/>
        </p:spPr>
      </p:sp>
      <p:sp>
        <p:nvSpPr>
          <p:cNvPr id="40966" name="Rectangle 3"/>
          <p:cNvSpPr>
            <a:spLocks noGrp="1" noChangeArrowheads="1"/>
          </p:cNvSpPr>
          <p:nvPr>
            <p:ph type="body" idx="1"/>
          </p:nvPr>
        </p:nvSpPr>
        <p:spPr>
          <a:xfrm>
            <a:off x="304788" y="4463588"/>
            <a:ext cx="6206573" cy="4953554"/>
          </a:xfrm>
          <a:noFill/>
          <a:ln/>
        </p:spPr>
        <p:txBody>
          <a:bodyPr/>
          <a:lstStyle/>
          <a:p>
            <a:pPr>
              <a:buFontTx/>
              <a:buNone/>
            </a:pPr>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de-DE" dirty="0" smtClean="0"/>
              <a:t>Microsoft </a:t>
            </a:r>
            <a:r>
              <a:rPr lang="de-DE" b="1" dirty="0" smtClean="0"/>
              <a:t>Entwicklungskompetenz</a:t>
            </a:r>
            <a:endParaRPr lang="de-DE" dirty="0" smtClean="0"/>
          </a:p>
        </p:txBody>
      </p:sp>
      <p:sp>
        <p:nvSpPr>
          <p:cNvPr id="41987" name="Rectangle 25"/>
          <p:cNvSpPr>
            <a:spLocks noGrp="1" noChangeArrowheads="1"/>
          </p:cNvSpPr>
          <p:nvPr>
            <p:ph type="ftr" sz="quarter" idx="4"/>
          </p:nvPr>
        </p:nvSpPr>
        <p:spPr>
          <a:noFill/>
        </p:spPr>
        <p:txBody>
          <a:bodyPr/>
          <a:lstStyle/>
          <a:p>
            <a:r>
              <a:rPr lang="de-DE" dirty="0" smtClean="0"/>
              <a:t>Microsoft  - vertraulich</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de-DE" smtClean="0"/>
              <a:pPr/>
              <a:t>21</a:t>
            </a:fld>
            <a:endParaRPr lang="de-DE" dirty="0" smtClean="0"/>
          </a:p>
        </p:txBody>
      </p:sp>
      <p:sp>
        <p:nvSpPr>
          <p:cNvPr id="41989" name="Rectangle 2"/>
          <p:cNvSpPr>
            <a:spLocks noGrp="1" noRot="1" noChangeAspect="1" noChangeArrowheads="1" noTextEdit="1"/>
          </p:cNvSpPr>
          <p:nvPr>
            <p:ph type="sldImg"/>
          </p:nvPr>
        </p:nvSpPr>
        <p:spPr>
          <a:xfrm>
            <a:off x="933450" y="485775"/>
            <a:ext cx="4930775" cy="3697288"/>
          </a:xfrm>
          <a:ln/>
        </p:spPr>
      </p:sp>
      <p:sp>
        <p:nvSpPr>
          <p:cNvPr id="41990" name="Rectangle 3"/>
          <p:cNvSpPr>
            <a:spLocks noGrp="1" noChangeArrowheads="1"/>
          </p:cNvSpPr>
          <p:nvPr>
            <p:ph type="body" idx="1"/>
          </p:nvPr>
        </p:nvSpPr>
        <p:spPr>
          <a:xfrm>
            <a:off x="304788" y="4453486"/>
            <a:ext cx="6206573" cy="4911460"/>
          </a:xfrm>
          <a:noFill/>
          <a:ln/>
        </p:spPr>
        <p:txBody>
          <a:bodyPr/>
          <a:lstStyle/>
          <a:p>
            <a:pPr>
              <a:buFontTx/>
              <a:buNone/>
            </a:pPr>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de-DE"/>
            </a:pPr>
            <a:r>
              <a:rPr lang="de-DE" sz="1200" dirty="0" smtClean="0"/>
              <a:t>Dies ist eine weitere Option</a:t>
            </a:r>
            <a:r>
              <a:rPr lang="de-DE" sz="1200" baseline="0" dirty="0" smtClean="0"/>
              <a:t> für eine Übersichtsfolie.</a:t>
            </a:r>
            <a:endParaRPr lang="de-DE" sz="1200" dirty="0" smtClean="0"/>
          </a:p>
          <a:p>
            <a:pPr marL="228600" indent="-228600">
              <a:buFont typeface="+mj-lt"/>
              <a:buNone/>
            </a:pPr>
            <a:endParaRPr lang="de-DE" sz="1200" dirty="0"/>
          </a:p>
        </p:txBody>
      </p:sp>
      <p:sp>
        <p:nvSpPr>
          <p:cNvPr id="5" name="Slide Image Placeholder 4"/>
          <p:cNvSpPr>
            <a:spLocks noGrp="1" noRot="1" noChangeAspect="1"/>
          </p:cNvSpPr>
          <p:nvPr>
            <p:ph type="sldImg"/>
          </p:nvPr>
        </p:nvSpPr>
        <p:spPr>
          <a:xfrm>
            <a:off x="396875" y="542925"/>
            <a:ext cx="3392488" cy="254317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b="0" dirty="0" smtClean="0"/>
              <a:t>Was</a:t>
            </a:r>
            <a:r>
              <a:rPr lang="de-DE" b="0" baseline="0" dirty="0" smtClean="0"/>
              <a:t> soll Ihr Publikum aus dieser Schulung mitnehmen?</a:t>
            </a:r>
            <a:r>
              <a:rPr lang="de-DE" dirty="0" smtClean="0"/>
              <a:t> Beschreiben Sie kurz jedes Lernziel und wie das Publikum</a:t>
            </a:r>
            <a:r>
              <a:rPr lang="de-DE" baseline="0" dirty="0" smtClean="0"/>
              <a:t> </a:t>
            </a:r>
            <a:r>
              <a:rPr lang="de-DE" dirty="0" smtClean="0"/>
              <a:t>von dieser Präsentation</a:t>
            </a:r>
            <a:r>
              <a:rPr lang="de-DE" baseline="0" dirty="0" smtClean="0"/>
              <a:t> profitieren soll.</a:t>
            </a:r>
            <a:endParaRPr lang="de-DE" dirty="0" smtClean="0"/>
          </a:p>
        </p:txBody>
      </p:sp>
      <p:sp>
        <p:nvSpPr>
          <p:cNvPr id="4" name="Slide Number Placeholder 3"/>
          <p:cNvSpPr>
            <a:spLocks noGrp="1"/>
          </p:cNvSpPr>
          <p:nvPr>
            <p:ph type="sldNum" sz="quarter" idx="10"/>
          </p:nvPr>
        </p:nvSpPr>
        <p:spPr/>
        <p:txBody>
          <a:bodyPr/>
          <a:lstStyle/>
          <a:p>
            <a:fld id="{EC6EAC7D-5A89-47C2-8ABA-56C9C2DEF7A4}"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Fügen Sie bei Bedarf zu jeden Themenabschnitt Folien hinzu, einschließlich Folien mit Tabellen, Diagrammen und Bilder. </a:t>
            </a:r>
          </a:p>
          <a:p>
            <a:r>
              <a:rPr lang="de-DE" dirty="0" smtClean="0"/>
              <a:t>Im nächsten Abschnitt finden Sie Beispiele für</a:t>
            </a:r>
            <a:r>
              <a:rPr lang="de-DE" baseline="0" dirty="0" smtClean="0"/>
              <a:t> </a:t>
            </a:r>
            <a:r>
              <a:rPr lang="de-DE" dirty="0" smtClean="0"/>
              <a:t>Tabellen-,</a:t>
            </a:r>
            <a:r>
              <a:rPr lang="de-DE" baseline="0" dirty="0" smtClean="0"/>
              <a:t> Diagramm, Bild- und Videolayouts. </a:t>
            </a:r>
            <a:endParaRPr lang="de-DE" dirty="0"/>
          </a:p>
        </p:txBody>
      </p:sp>
      <p:sp>
        <p:nvSpPr>
          <p:cNvPr id="4" name="Slide Number Placeholder 3"/>
          <p:cNvSpPr>
            <a:spLocks noGrp="1"/>
          </p:cNvSpPr>
          <p:nvPr>
            <p:ph type="sldNum" sz="quarter" idx="10"/>
          </p:nvPr>
        </p:nvSpPr>
        <p:spPr/>
        <p:txBody>
          <a:bodyPr/>
          <a:lstStyle/>
          <a:p>
            <a:fld id="{EC6EAC7D-5A89-47C2-8ABA-56C9C2DEF7A4}"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de-DE" b="1" cap="small" baseline="0">
                <a:solidFill>
                  <a:srgbClr val="003300"/>
                </a:solidFill>
              </a:defRPr>
            </a:lvl1pPr>
          </a:lstStyle>
          <a:p>
            <a:r>
              <a:rPr kumimoji="0" lang="de-DE"/>
              <a:t>Titelmasterformat durch Klicken bearbeiten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de-DE" sz="2000" b="0">
                <a:solidFill>
                  <a:schemeClr val="tx1"/>
                </a:solidFill>
                <a:latin typeface="Georgia" pitchFamily="18" charset="0"/>
              </a:defRPr>
            </a:lvl1pPr>
            <a:lvl2pPr marL="457200" indent="0" algn="ctr" eaLnBrk="1" latinLnBrk="0" hangingPunct="1">
              <a:buNone/>
              <a:defRPr kumimoji="0" lang="de-DE">
                <a:solidFill>
                  <a:schemeClr val="tx1">
                    <a:tint val="75000"/>
                  </a:schemeClr>
                </a:solidFill>
              </a:defRPr>
            </a:lvl2pPr>
            <a:lvl3pPr marL="914400" indent="0" algn="ctr" eaLnBrk="1" latinLnBrk="0" hangingPunct="1">
              <a:buNone/>
              <a:defRPr kumimoji="0" lang="de-DE">
                <a:solidFill>
                  <a:schemeClr val="tx1">
                    <a:tint val="75000"/>
                  </a:schemeClr>
                </a:solidFill>
              </a:defRPr>
            </a:lvl3pPr>
            <a:lvl4pPr marL="1371600" indent="0" algn="ctr" eaLnBrk="1" latinLnBrk="0" hangingPunct="1">
              <a:buNone/>
              <a:defRPr kumimoji="0" lang="de-DE">
                <a:solidFill>
                  <a:schemeClr val="tx1">
                    <a:tint val="75000"/>
                  </a:schemeClr>
                </a:solidFill>
              </a:defRPr>
            </a:lvl4pPr>
            <a:lvl5pPr marL="1828800" indent="0" algn="ctr" eaLnBrk="1" latinLnBrk="0" hangingPunct="1">
              <a:buNone/>
              <a:defRPr kumimoji="0" lang="de-DE">
                <a:solidFill>
                  <a:schemeClr val="tx1">
                    <a:tint val="75000"/>
                  </a:schemeClr>
                </a:solidFill>
              </a:defRPr>
            </a:lvl5pPr>
            <a:lvl6pPr marL="2286000" indent="0" algn="ctr" eaLnBrk="1" latinLnBrk="0" hangingPunct="1">
              <a:buNone/>
              <a:defRPr kumimoji="0" lang="de-DE">
                <a:solidFill>
                  <a:schemeClr val="tx1">
                    <a:tint val="75000"/>
                  </a:schemeClr>
                </a:solidFill>
              </a:defRPr>
            </a:lvl6pPr>
            <a:lvl7pPr marL="2743200" indent="0" algn="ctr" eaLnBrk="1" latinLnBrk="0" hangingPunct="1">
              <a:buNone/>
              <a:defRPr kumimoji="0" lang="de-DE">
                <a:solidFill>
                  <a:schemeClr val="tx1">
                    <a:tint val="75000"/>
                  </a:schemeClr>
                </a:solidFill>
              </a:defRPr>
            </a:lvl7pPr>
            <a:lvl8pPr marL="3200400" indent="0" algn="ctr" eaLnBrk="1" latinLnBrk="0" hangingPunct="1">
              <a:buNone/>
              <a:defRPr kumimoji="0" lang="de-DE">
                <a:solidFill>
                  <a:schemeClr val="tx1">
                    <a:tint val="75000"/>
                  </a:schemeClr>
                </a:solidFill>
              </a:defRPr>
            </a:lvl8pPr>
            <a:lvl9pPr marL="3657600" indent="0" algn="ctr" eaLnBrk="1" latinLnBrk="0" hangingPunct="1">
              <a:buNone/>
              <a:defRPr kumimoji="0" lang="de-DE">
                <a:solidFill>
                  <a:schemeClr val="tx1">
                    <a:tint val="75000"/>
                  </a:schemeClr>
                </a:solidFill>
              </a:defRPr>
            </a:lvl9pPr>
          </a:lstStyle>
          <a:p>
            <a:pPr eaLnBrk="1" latinLnBrk="0" hangingPunct="1"/>
            <a:r>
              <a:rPr lang="de-DE" smtClean="0"/>
              <a:t>Formatvorlage des Untertitelmasters durch Klicken bearbeiten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de-DE" sz="2000" baseline="0"/>
            </a:lvl1pPr>
          </a:lstStyle>
          <a:p>
            <a:r>
              <a:rPr kumimoji="0" lang="de-DE"/>
              <a:t>Firmenlogo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de-DE" smtClean="0"/>
              <a:t>Titelmasterformat durch Klicken bearbeiten</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de-DE" baseline="0"/>
            </a:lvl4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de-DE" baseline="0"/>
            </a:lvl4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pPr/>
              <a:t>26.06.2019</a:t>
            </a:fld>
            <a:endParaRPr kumimoji="0" lang="de-DE"/>
          </a:p>
        </p:txBody>
      </p:sp>
      <p:sp>
        <p:nvSpPr>
          <p:cNvPr id="6" name="Footer Placeholder 4"/>
          <p:cNvSpPr>
            <a:spLocks noGrp="1"/>
          </p:cNvSpPr>
          <p:nvPr>
            <p:ph type="ftr" sz="quarter" idx="11"/>
          </p:nvPr>
        </p:nvSpPr>
        <p:spPr>
          <a:xfrm>
            <a:off x="3352800" y="6356350"/>
            <a:ext cx="2895600" cy="365125"/>
          </a:xfrm>
        </p:spPr>
        <p:txBody>
          <a:bodyPr/>
          <a:lstStyle/>
          <a:p>
            <a:endParaRPr kumimoji="0" lang="de-DE"/>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pPr/>
              <a:t>‹Nr.›</a:t>
            </a:fld>
            <a:endParaRPr kumimoji="0"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Date Placeholder 2"/>
          <p:cNvSpPr>
            <a:spLocks noGrp="1"/>
          </p:cNvSpPr>
          <p:nvPr>
            <p:ph type="dt" sz="half" idx="10"/>
          </p:nvPr>
        </p:nvSpPr>
        <p:spPr/>
        <p:txBody>
          <a:bodyPr/>
          <a:lstStyle/>
          <a:p>
            <a:fld id="{757B281C-5159-4971-8228-52B9A72E9ED2}" type="datetimeFigureOut">
              <a:pPr/>
              <a:t>26.06.2019</a:t>
            </a:fld>
            <a:endParaRPr kumimoji="0" lang="de-DE"/>
          </a:p>
        </p:txBody>
      </p:sp>
      <p:sp>
        <p:nvSpPr>
          <p:cNvPr id="4" name="Footer Placeholder 3"/>
          <p:cNvSpPr>
            <a:spLocks noGrp="1"/>
          </p:cNvSpPr>
          <p:nvPr>
            <p:ph type="ftr" sz="quarter" idx="11"/>
          </p:nvPr>
        </p:nvSpPr>
        <p:spPr/>
        <p:txBody>
          <a:bodyPr/>
          <a:lstStyle/>
          <a:p>
            <a:endParaRPr kumimoji="0" lang="de-DE"/>
          </a:p>
        </p:txBody>
      </p:sp>
      <p:sp>
        <p:nvSpPr>
          <p:cNvPr id="5" name="Slide Number Placeholder 4"/>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26.06.2019</a:t>
            </a:fld>
            <a:endParaRPr kumimoji="0" lang="de-DE"/>
          </a:p>
        </p:txBody>
      </p:sp>
      <p:sp>
        <p:nvSpPr>
          <p:cNvPr id="3" name="Footer Placeholder 2"/>
          <p:cNvSpPr>
            <a:spLocks noGrp="1"/>
          </p:cNvSpPr>
          <p:nvPr>
            <p:ph type="ftr" sz="quarter" idx="11"/>
          </p:nvPr>
        </p:nvSpPr>
        <p:spPr/>
        <p:txBody>
          <a:bodyPr/>
          <a:lstStyle/>
          <a:p>
            <a:endParaRPr kumimoji="0" lang="de-DE"/>
          </a:p>
        </p:txBody>
      </p:sp>
      <p:sp>
        <p:nvSpPr>
          <p:cNvPr id="4" name="Slide Number Placeholder 3"/>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ur Hintergr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26.06.2019</a:t>
            </a:fld>
            <a:endParaRPr kumimoji="0" lang="de-DE"/>
          </a:p>
        </p:txBody>
      </p:sp>
      <p:sp>
        <p:nvSpPr>
          <p:cNvPr id="4" name="Footer Placeholder 4"/>
          <p:cNvSpPr>
            <a:spLocks noGrp="1"/>
          </p:cNvSpPr>
          <p:nvPr>
            <p:ph type="ftr" sz="quarter" idx="11"/>
          </p:nvPr>
        </p:nvSpPr>
        <p:spPr>
          <a:xfrm>
            <a:off x="3352800" y="6356350"/>
            <a:ext cx="2895600" cy="365125"/>
          </a:xfrm>
        </p:spPr>
        <p:txBody>
          <a:bodyPr/>
          <a:lstStyle/>
          <a:p>
            <a:endParaRPr kumimoji="0" lang="de-DE"/>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de-DE" sz="4000" b="1" cap="small" baseline="0">
                <a:solidFill>
                  <a:srgbClr val="003300"/>
                </a:solidFill>
              </a:defRPr>
            </a:lvl1pPr>
          </a:lstStyle>
          <a:p>
            <a:r>
              <a:rPr kumimoji="0" lang="de-DE"/>
              <a:t>Titelmasterformat durch Klicken bearbeiten</a:t>
            </a:r>
          </a:p>
        </p:txBody>
      </p:sp>
      <p:sp>
        <p:nvSpPr>
          <p:cNvPr id="4" name="Date Placeholder 3"/>
          <p:cNvSpPr>
            <a:spLocks noGrp="1"/>
          </p:cNvSpPr>
          <p:nvPr>
            <p:ph type="dt" sz="half" idx="10"/>
          </p:nvPr>
        </p:nvSpPr>
        <p:spPr/>
        <p:txBody>
          <a:bodyPr/>
          <a:lstStyle/>
          <a:p>
            <a:fld id="{757B281C-5159-4971-8228-52B9A72E9ED2}" type="datetimeFigureOut">
              <a:pPr/>
              <a:t>26.06.2019</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de-DE" sz="1800"/>
            </a:lvl1pPr>
          </a:lstStyle>
          <a:p>
            <a:r>
              <a:rPr kumimoji="0" lang="de-DE"/>
              <a:t>Firmenlogo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de-DE"/>
            </a:lvl1pPr>
          </a:lstStyle>
          <a:p>
            <a:r>
              <a:rPr kumimoji="0" lang="de-DE"/>
              <a:t>Titelmasterformat durch Klicken bearbeiten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de-DE" sz="3200">
                <a:latin typeface="+mn-lt"/>
              </a:defRPr>
            </a:lvl1pPr>
            <a:lvl2pPr eaLnBrk="1" latinLnBrk="0" hangingPunct="1">
              <a:defRPr kumimoji="0" lang="de-DE" sz="2800">
                <a:latin typeface="+mn-lt"/>
              </a:defRPr>
            </a:lvl2pPr>
            <a:lvl3pPr eaLnBrk="1" latinLnBrk="0" hangingPunct="1">
              <a:defRPr kumimoji="0" lang="de-DE" sz="2400">
                <a:latin typeface="+mn-lt"/>
              </a:defRPr>
            </a:lvl3pPr>
            <a:lvl4pPr eaLnBrk="1" latinLnBrk="0" hangingPunct="1">
              <a:defRPr kumimoji="0" lang="de-DE" sz="2400">
                <a:latin typeface="+mn-lt"/>
              </a:defRPr>
            </a:lvl4pPr>
            <a:lvl5pPr eaLnBrk="1" latinLnBrk="0" hangingPunct="1">
              <a:defRPr kumimoji="0" lang="de-DE" sz="2400">
                <a:latin typeface="+mn-lt"/>
              </a:defRPr>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26.06.2019</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de-DE" sz="2800"/>
            </a:lvl1pPr>
            <a:lvl2pPr eaLnBrk="1" latinLnBrk="0" hangingPunct="1">
              <a:defRPr kumimoji="0" lang="de-DE" sz="2400"/>
            </a:lvl2pPr>
            <a:lvl3pPr eaLnBrk="1" latinLnBrk="0" hangingPunct="1">
              <a:defRPr kumimoji="0" lang="de-DE" sz="2000"/>
            </a:lvl3pPr>
            <a:lvl4pPr eaLnBrk="1" latinLnBrk="0" hangingPunct="1">
              <a:defRPr kumimoji="0" lang="de-DE" sz="1800"/>
            </a:lvl4pPr>
            <a:lvl5pPr eaLnBrk="1" latinLnBrk="0" hangingPunct="1">
              <a:defRPr kumimoji="0" lang="de-DE" sz="1800"/>
            </a:lvl5pPr>
            <a:lvl6pPr eaLnBrk="1" latinLnBrk="0" hangingPunct="1">
              <a:defRPr kumimoji="0" lang="de-DE" sz="1800"/>
            </a:lvl6pPr>
            <a:lvl7pPr eaLnBrk="1" latinLnBrk="0" hangingPunct="1">
              <a:defRPr kumimoji="0" lang="de-DE" sz="1800"/>
            </a:lvl7pPr>
            <a:lvl8pPr eaLnBrk="1" latinLnBrk="0" hangingPunct="1">
              <a:defRPr kumimoji="0" lang="de-DE" sz="1800"/>
            </a:lvl8pPr>
            <a:lvl9pPr eaLnBrk="1" latinLnBrk="0" hangingPunct="1">
              <a:defRPr kumimoji="0" lang="de-DE" sz="18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de-DE" sz="2800"/>
            </a:lvl1pPr>
            <a:lvl2pPr eaLnBrk="1" latinLnBrk="0" hangingPunct="1">
              <a:defRPr kumimoji="0" lang="de-DE" sz="2400"/>
            </a:lvl2pPr>
            <a:lvl3pPr eaLnBrk="1" latinLnBrk="0" hangingPunct="1">
              <a:defRPr kumimoji="0" lang="de-DE" sz="2000"/>
            </a:lvl3pPr>
            <a:lvl4pPr eaLnBrk="1" latinLnBrk="0" hangingPunct="1">
              <a:defRPr kumimoji="0" lang="de-DE" sz="1800"/>
            </a:lvl4pPr>
            <a:lvl5pPr eaLnBrk="1" latinLnBrk="0" hangingPunct="1">
              <a:defRPr kumimoji="0" lang="de-DE" sz="1800"/>
            </a:lvl5pPr>
            <a:lvl6pPr eaLnBrk="1" latinLnBrk="0" hangingPunct="1">
              <a:defRPr kumimoji="0" lang="de-DE" sz="1800"/>
            </a:lvl6pPr>
            <a:lvl7pPr eaLnBrk="1" latinLnBrk="0" hangingPunct="1">
              <a:defRPr kumimoji="0" lang="de-DE" sz="1800"/>
            </a:lvl7pPr>
            <a:lvl8pPr eaLnBrk="1" latinLnBrk="0" hangingPunct="1">
              <a:defRPr kumimoji="0" lang="de-DE" sz="1800"/>
            </a:lvl8pPr>
            <a:lvl9pPr eaLnBrk="1" latinLnBrk="0" hangingPunct="1">
              <a:defRPr kumimoji="0" lang="de-DE" sz="18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5" name="Date Placeholder 4"/>
          <p:cNvSpPr>
            <a:spLocks noGrp="1"/>
          </p:cNvSpPr>
          <p:nvPr>
            <p:ph type="dt" sz="half" idx="10"/>
          </p:nvPr>
        </p:nvSpPr>
        <p:spPr/>
        <p:txBody>
          <a:bodyPr/>
          <a:lstStyle/>
          <a:p>
            <a:fld id="{757B281C-5159-4971-8228-52B9A72E9ED2}" type="datetimeFigureOut">
              <a:pPr/>
              <a:t>26.06.2019</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de-DE"/>
            </a:lvl1pPr>
          </a:lstStyle>
          <a:p>
            <a:pPr eaLnBrk="1" latinLnBrk="0" hangingPunct="1"/>
            <a:r>
              <a:rPr lang="de-DE" smtClean="0"/>
              <a:t>Titelmasterformat durch Klicken bearbeiten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de-DE" sz="2400" b="1"/>
            </a:lvl1pPr>
            <a:lvl2pPr marL="457200" indent="0" eaLnBrk="1" latinLnBrk="0" hangingPunct="1">
              <a:buNone/>
              <a:defRPr kumimoji="0" lang="de-DE" sz="2000" b="1"/>
            </a:lvl2pPr>
            <a:lvl3pPr marL="914400" indent="0" eaLnBrk="1" latinLnBrk="0" hangingPunct="1">
              <a:buNone/>
              <a:defRPr kumimoji="0" lang="de-DE" sz="1800" b="1"/>
            </a:lvl3pPr>
            <a:lvl4pPr marL="1371600" indent="0" eaLnBrk="1" latinLnBrk="0" hangingPunct="1">
              <a:buNone/>
              <a:defRPr kumimoji="0" lang="de-DE" sz="1600" b="1"/>
            </a:lvl4pPr>
            <a:lvl5pPr marL="1828800" indent="0" eaLnBrk="1" latinLnBrk="0" hangingPunct="1">
              <a:buNone/>
              <a:defRPr kumimoji="0" lang="de-DE" sz="1600" b="1"/>
            </a:lvl5pPr>
            <a:lvl6pPr marL="2286000" indent="0" eaLnBrk="1" latinLnBrk="0" hangingPunct="1">
              <a:buNone/>
              <a:defRPr kumimoji="0" lang="de-DE" sz="1600" b="1"/>
            </a:lvl6pPr>
            <a:lvl7pPr marL="2743200" indent="0" eaLnBrk="1" latinLnBrk="0" hangingPunct="1">
              <a:buNone/>
              <a:defRPr kumimoji="0" lang="de-DE" sz="1600" b="1"/>
            </a:lvl7pPr>
            <a:lvl8pPr marL="3200400" indent="0" eaLnBrk="1" latinLnBrk="0" hangingPunct="1">
              <a:buNone/>
              <a:defRPr kumimoji="0" lang="de-DE" sz="1600" b="1"/>
            </a:lvl8pPr>
            <a:lvl9pPr marL="3657600" indent="0" eaLnBrk="1" latinLnBrk="0" hangingPunct="1">
              <a:buNone/>
              <a:defRPr kumimoji="0" lang="de-DE" sz="1600" b="1"/>
            </a:lvl9pPr>
          </a:lstStyle>
          <a:p>
            <a:pPr lvl="0" eaLnBrk="1" latinLnBrk="0" hangingPunct="1"/>
            <a:r>
              <a:rPr lang="de-DE" smtClean="0"/>
              <a:t>Textmasterformat bearbeiten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1600"/>
            </a:lvl6pPr>
            <a:lvl7pPr eaLnBrk="1" latinLnBrk="0" hangingPunct="1">
              <a:defRPr kumimoji="0" lang="de-DE" sz="1600"/>
            </a:lvl7pPr>
            <a:lvl8pPr eaLnBrk="1" latinLnBrk="0" hangingPunct="1">
              <a:defRPr kumimoji="0" lang="de-DE" sz="1600"/>
            </a:lvl8pPr>
            <a:lvl9pPr eaLnBrk="1" latinLnBrk="0" hangingPunct="1">
              <a:defRPr kumimoji="0" lang="de-DE" sz="16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de-DE" sz="2400" b="1"/>
            </a:lvl1pPr>
            <a:lvl2pPr marL="457200" indent="0" eaLnBrk="1" latinLnBrk="0" hangingPunct="1">
              <a:buNone/>
              <a:defRPr kumimoji="0" lang="de-DE" sz="2000" b="1"/>
            </a:lvl2pPr>
            <a:lvl3pPr marL="914400" indent="0" eaLnBrk="1" latinLnBrk="0" hangingPunct="1">
              <a:buNone/>
              <a:defRPr kumimoji="0" lang="de-DE" sz="1800" b="1"/>
            </a:lvl3pPr>
            <a:lvl4pPr marL="1371600" indent="0" eaLnBrk="1" latinLnBrk="0" hangingPunct="1">
              <a:buNone/>
              <a:defRPr kumimoji="0" lang="de-DE" sz="1600" b="1"/>
            </a:lvl4pPr>
            <a:lvl5pPr marL="1828800" indent="0" eaLnBrk="1" latinLnBrk="0" hangingPunct="1">
              <a:buNone/>
              <a:defRPr kumimoji="0" lang="de-DE" sz="1600" b="1"/>
            </a:lvl5pPr>
            <a:lvl6pPr marL="2286000" indent="0" eaLnBrk="1" latinLnBrk="0" hangingPunct="1">
              <a:buNone/>
              <a:defRPr kumimoji="0" lang="de-DE" sz="1600" b="1"/>
            </a:lvl6pPr>
            <a:lvl7pPr marL="2743200" indent="0" eaLnBrk="1" latinLnBrk="0" hangingPunct="1">
              <a:buNone/>
              <a:defRPr kumimoji="0" lang="de-DE" sz="1600" b="1"/>
            </a:lvl7pPr>
            <a:lvl8pPr marL="3200400" indent="0" eaLnBrk="1" latinLnBrk="0" hangingPunct="1">
              <a:buNone/>
              <a:defRPr kumimoji="0" lang="de-DE" sz="1600" b="1"/>
            </a:lvl8pPr>
            <a:lvl9pPr marL="3657600" indent="0" eaLnBrk="1" latinLnBrk="0" hangingPunct="1">
              <a:buNone/>
              <a:defRPr kumimoji="0" lang="de-DE" sz="1600" b="1"/>
            </a:lvl9pPr>
          </a:lstStyle>
          <a:p>
            <a:pPr lvl="0" eaLnBrk="1" latinLnBrk="0" hangingPunct="1"/>
            <a:r>
              <a:rPr lang="de-DE" smtClean="0"/>
              <a:t>Textmasterformat bearbeiten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1600"/>
            </a:lvl6pPr>
            <a:lvl7pPr eaLnBrk="1" latinLnBrk="0" hangingPunct="1">
              <a:defRPr kumimoji="0" lang="de-DE" sz="1600"/>
            </a:lvl7pPr>
            <a:lvl8pPr eaLnBrk="1" latinLnBrk="0" hangingPunct="1">
              <a:defRPr kumimoji="0" lang="de-DE" sz="1600"/>
            </a:lvl8pPr>
            <a:lvl9pPr eaLnBrk="1" latinLnBrk="0" hangingPunct="1">
              <a:defRPr kumimoji="0" lang="de-DE" sz="16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7" name="Date Placeholder 6"/>
          <p:cNvSpPr>
            <a:spLocks noGrp="1"/>
          </p:cNvSpPr>
          <p:nvPr>
            <p:ph type="dt" sz="half" idx="10"/>
          </p:nvPr>
        </p:nvSpPr>
        <p:spPr/>
        <p:txBody>
          <a:bodyPr/>
          <a:lstStyle/>
          <a:p>
            <a:fld id="{757B281C-5159-4971-8228-52B9A72E9ED2}" type="datetimeFigureOut">
              <a:pPr/>
              <a:t>26.06.2019</a:t>
            </a:fld>
            <a:endParaRPr kumimoji="0" lang="de-DE"/>
          </a:p>
        </p:txBody>
      </p:sp>
      <p:sp>
        <p:nvSpPr>
          <p:cNvPr id="8" name="Footer Placeholder 7"/>
          <p:cNvSpPr>
            <a:spLocks noGrp="1"/>
          </p:cNvSpPr>
          <p:nvPr>
            <p:ph type="ftr" sz="quarter" idx="11"/>
          </p:nvPr>
        </p:nvSpPr>
        <p:spPr/>
        <p:txBody>
          <a:bodyPr/>
          <a:lstStyle/>
          <a:p>
            <a:endParaRPr kumimoji="0" lang="de-DE"/>
          </a:p>
        </p:txBody>
      </p:sp>
      <p:sp>
        <p:nvSpPr>
          <p:cNvPr id="9" name="Slide Number Placeholder 8"/>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de-DE" sz="2000" b="1"/>
            </a:lvl1pPr>
          </a:lstStyle>
          <a:p>
            <a:pPr eaLnBrk="1" latinLnBrk="0" hangingPunct="1"/>
            <a:r>
              <a:rPr lang="de-DE" smtClean="0"/>
              <a:t>Titelmasterformat durch Klicken bearbeiten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de-DE" sz="3200"/>
            </a:lvl1pPr>
            <a:lvl2pPr eaLnBrk="1" latinLnBrk="0" hangingPunct="1">
              <a:defRPr kumimoji="0" lang="de-DE" sz="2800"/>
            </a:lvl2pPr>
            <a:lvl3pPr eaLnBrk="1" latinLnBrk="0" hangingPunct="1">
              <a:defRPr kumimoji="0" lang="de-DE" sz="2400"/>
            </a:lvl3pPr>
            <a:lvl4pPr eaLnBrk="1" latinLnBrk="0" hangingPunct="1">
              <a:defRPr kumimoji="0" lang="de-DE" sz="2000"/>
            </a:lvl4pPr>
            <a:lvl5pPr eaLnBrk="1" latinLnBrk="0" hangingPunct="1">
              <a:defRPr kumimoji="0" lang="de-DE" sz="2000"/>
            </a:lvl5pPr>
            <a:lvl6pPr eaLnBrk="1" latinLnBrk="0" hangingPunct="1">
              <a:defRPr kumimoji="0" lang="de-DE" sz="2000"/>
            </a:lvl6pPr>
            <a:lvl7pPr eaLnBrk="1" latinLnBrk="0" hangingPunct="1">
              <a:defRPr kumimoji="0" lang="de-DE" sz="2000"/>
            </a:lvl7pPr>
            <a:lvl8pPr eaLnBrk="1" latinLnBrk="0" hangingPunct="1">
              <a:defRPr kumimoji="0" lang="de-DE" sz="2000"/>
            </a:lvl8pPr>
            <a:lvl9pPr eaLnBrk="1" latinLnBrk="0" hangingPunct="1">
              <a:defRPr kumimoji="0" lang="de-DE" sz="20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smtClean="0"/>
              <a:t>Textmasterformat bearbeiten</a:t>
            </a:r>
          </a:p>
        </p:txBody>
      </p:sp>
      <p:sp>
        <p:nvSpPr>
          <p:cNvPr id="5" name="Date Placeholder 4"/>
          <p:cNvSpPr>
            <a:spLocks noGrp="1"/>
          </p:cNvSpPr>
          <p:nvPr>
            <p:ph type="dt" sz="half" idx="10"/>
          </p:nvPr>
        </p:nvSpPr>
        <p:spPr/>
        <p:txBody>
          <a:bodyPr/>
          <a:lstStyle/>
          <a:p>
            <a:fld id="{757B281C-5159-4971-8228-52B9A72E9ED2}" type="datetimeFigureOut">
              <a:pPr/>
              <a:t>26.06.2019</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de-DE" sz="2000" b="1"/>
            </a:lvl1pPr>
          </a:lstStyle>
          <a:p>
            <a:pPr eaLnBrk="1" latinLnBrk="0" hangingPunct="1"/>
            <a:r>
              <a:rPr lang="de-DE" smtClean="0"/>
              <a:t>Titelmasterformat durch Klicken bearbeiten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de-DE" sz="3200"/>
            </a:lvl1pPr>
            <a:lvl2pPr marL="457200" indent="0" eaLnBrk="1" latinLnBrk="0" hangingPunct="1">
              <a:buNone/>
              <a:defRPr kumimoji="0" lang="de-DE" sz="2800"/>
            </a:lvl2pPr>
            <a:lvl3pPr marL="914400" indent="0" eaLnBrk="1" latinLnBrk="0" hangingPunct="1">
              <a:buNone/>
              <a:defRPr kumimoji="0" lang="de-DE" sz="2400"/>
            </a:lvl3pPr>
            <a:lvl4pPr marL="1371600" indent="0" eaLnBrk="1" latinLnBrk="0" hangingPunct="1">
              <a:buNone/>
              <a:defRPr kumimoji="0" lang="de-DE" sz="2000"/>
            </a:lvl4pPr>
            <a:lvl5pPr marL="1828800" indent="0" eaLnBrk="1" latinLnBrk="0" hangingPunct="1">
              <a:buNone/>
              <a:defRPr kumimoji="0" lang="de-DE" sz="2000"/>
            </a:lvl5pPr>
            <a:lvl6pPr marL="2286000" indent="0" eaLnBrk="1" latinLnBrk="0" hangingPunct="1">
              <a:buNone/>
              <a:defRPr kumimoji="0" lang="de-DE" sz="2000"/>
            </a:lvl6pPr>
            <a:lvl7pPr marL="2743200" indent="0" eaLnBrk="1" latinLnBrk="0" hangingPunct="1">
              <a:buNone/>
              <a:defRPr kumimoji="0" lang="de-DE" sz="2000"/>
            </a:lvl7pPr>
            <a:lvl8pPr marL="3200400" indent="0" eaLnBrk="1" latinLnBrk="0" hangingPunct="1">
              <a:buNone/>
              <a:defRPr kumimoji="0" lang="de-DE" sz="2000"/>
            </a:lvl8pPr>
            <a:lvl9pPr marL="3657600" indent="0" eaLnBrk="1" latinLnBrk="0" hangingPunct="1">
              <a:buNone/>
              <a:defRPr kumimoji="0" lang="de-DE" sz="2000"/>
            </a:lvl9pPr>
          </a:lstStyle>
          <a:p>
            <a:pPr eaLnBrk="1" latinLnBrk="0" hangingPunct="1"/>
            <a:r>
              <a:rPr lang="de-DE" smtClean="0"/>
              <a:t>Bild durch Klicken auf Symbol hinzufügen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smtClean="0"/>
              <a:t>Textmasterformat bearbeiten</a:t>
            </a:r>
          </a:p>
        </p:txBody>
      </p:sp>
      <p:sp>
        <p:nvSpPr>
          <p:cNvPr id="5" name="Date Placeholder 4"/>
          <p:cNvSpPr>
            <a:spLocks noGrp="1"/>
          </p:cNvSpPr>
          <p:nvPr>
            <p:ph type="dt" sz="half" idx="10"/>
          </p:nvPr>
        </p:nvSpPr>
        <p:spPr/>
        <p:txBody>
          <a:bodyPr/>
          <a:lstStyle/>
          <a:p>
            <a:fld id="{757B281C-5159-4971-8228-52B9A72E9ED2}" type="datetimeFigureOut">
              <a:pPr/>
              <a:t>26.06.2019</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Vertical Text Placehold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26.06.2019</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de-DE" smtClean="0"/>
              <a:t>Titelmasterformat durch Klicken bearbeiten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26.06.2019</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de-DE" smtClean="0"/>
              <a:t>Titelmasterformat durch Klicken bearbeiten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de-DE" sz="1200">
                <a:solidFill>
                  <a:schemeClr val="tx1">
                    <a:tint val="75000"/>
                  </a:schemeClr>
                </a:solidFill>
              </a:defRPr>
            </a:lvl1pPr>
          </a:lstStyle>
          <a:p>
            <a:fld id="{757B281C-5159-4971-8228-52B9A72E9ED2}" type="datetimeFigureOut">
              <a:pPr/>
              <a:t>26.06.2019</a:t>
            </a:fld>
            <a:endParaRPr kumimoji="0" lang="de-DE"/>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de-DE" sz="1200">
                <a:solidFill>
                  <a:schemeClr val="tx1">
                    <a:tint val="75000"/>
                  </a:schemeClr>
                </a:solidFill>
              </a:defRPr>
            </a:lvl1pPr>
          </a:lstStyle>
          <a:p>
            <a:endParaRPr kumimoji="0" lang="de-DE"/>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de-DE" sz="1200">
                <a:solidFill>
                  <a:schemeClr val="tx1">
                    <a:tint val="75000"/>
                  </a:schemeClr>
                </a:solidFill>
              </a:defRPr>
            </a:lvl1pPr>
          </a:lstStyle>
          <a:p>
            <a:fld id="{33D6E5A2-EC83-451F-A719-9AC1370DD5CF}" type="slidenum">
              <a:pPr/>
              <a:t>‹Nr.›</a:t>
            </a:fld>
            <a:endParaRPr kumimoji="0" lang="de-DE"/>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de-DE"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de-DE"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de-DE"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de-DE"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de-DE"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p:bodyStyle>
    <p:otherStyle>
      <a:defPPr>
        <a:defRPr kumimoji="0" lang="de-DE"/>
      </a:defPPr>
      <a:lvl1pPr marL="0" algn="l" defTabSz="914400" rtl="0" eaLnBrk="1" latinLnBrk="0" hangingPunct="1">
        <a:defRPr kumimoji="0" lang="de-DE" sz="1800" kern="1200">
          <a:solidFill>
            <a:schemeClr val="tx1"/>
          </a:solidFill>
          <a:latin typeface="+mn-lt"/>
          <a:ea typeface="+mn-ea"/>
          <a:cs typeface="+mn-cs"/>
        </a:defRPr>
      </a:lvl1pPr>
      <a:lvl2pPr marL="457200" algn="l" defTabSz="914400" rtl="0" eaLnBrk="1" latinLnBrk="0" hangingPunct="1">
        <a:defRPr kumimoji="0" lang="de-DE" sz="1800" kern="1200">
          <a:solidFill>
            <a:schemeClr val="tx1"/>
          </a:solidFill>
          <a:latin typeface="+mn-lt"/>
          <a:ea typeface="+mn-ea"/>
          <a:cs typeface="+mn-cs"/>
        </a:defRPr>
      </a:lvl2pPr>
      <a:lvl3pPr marL="914400" algn="l" defTabSz="914400" rtl="0" eaLnBrk="1" latinLnBrk="0" hangingPunct="1">
        <a:defRPr kumimoji="0" lang="de-DE" sz="1800" kern="1200">
          <a:solidFill>
            <a:schemeClr val="tx1"/>
          </a:solidFill>
          <a:latin typeface="+mn-lt"/>
          <a:ea typeface="+mn-ea"/>
          <a:cs typeface="+mn-cs"/>
        </a:defRPr>
      </a:lvl3pPr>
      <a:lvl4pPr marL="1371600" algn="l" defTabSz="914400" rtl="0" eaLnBrk="1" latinLnBrk="0" hangingPunct="1">
        <a:defRPr kumimoji="0" lang="de-DE" sz="1800" kern="1200">
          <a:solidFill>
            <a:schemeClr val="tx1"/>
          </a:solidFill>
          <a:latin typeface="+mn-lt"/>
          <a:ea typeface="+mn-ea"/>
          <a:cs typeface="+mn-cs"/>
        </a:defRPr>
      </a:lvl4pPr>
      <a:lvl5pPr marL="1828800" algn="l" defTabSz="914400" rtl="0" eaLnBrk="1" latinLnBrk="0" hangingPunct="1">
        <a:defRPr kumimoji="0" lang="de-DE" sz="1800" kern="1200">
          <a:solidFill>
            <a:schemeClr val="tx1"/>
          </a:solidFill>
          <a:latin typeface="+mn-lt"/>
          <a:ea typeface="+mn-ea"/>
          <a:cs typeface="+mn-cs"/>
        </a:defRPr>
      </a:lvl5pPr>
      <a:lvl6pPr marL="2286000" algn="l" defTabSz="914400" rtl="0" eaLnBrk="1" latinLnBrk="0" hangingPunct="1">
        <a:defRPr kumimoji="0" lang="de-DE" sz="1800" kern="1200">
          <a:solidFill>
            <a:schemeClr val="tx1"/>
          </a:solidFill>
          <a:latin typeface="+mn-lt"/>
          <a:ea typeface="+mn-ea"/>
          <a:cs typeface="+mn-cs"/>
        </a:defRPr>
      </a:lvl6pPr>
      <a:lvl7pPr marL="2743200" algn="l" defTabSz="914400" rtl="0" eaLnBrk="1" latinLnBrk="0" hangingPunct="1">
        <a:defRPr kumimoji="0" lang="de-DE" sz="1800" kern="1200">
          <a:solidFill>
            <a:schemeClr val="tx1"/>
          </a:solidFill>
          <a:latin typeface="+mn-lt"/>
          <a:ea typeface="+mn-ea"/>
          <a:cs typeface="+mn-cs"/>
        </a:defRPr>
      </a:lvl7pPr>
      <a:lvl8pPr marL="3200400" algn="l" defTabSz="914400" rtl="0" eaLnBrk="1" latinLnBrk="0" hangingPunct="1">
        <a:defRPr kumimoji="0" lang="de-DE" sz="1800" kern="1200">
          <a:solidFill>
            <a:schemeClr val="tx1"/>
          </a:solidFill>
          <a:latin typeface="+mn-lt"/>
          <a:ea typeface="+mn-ea"/>
          <a:cs typeface="+mn-cs"/>
        </a:defRPr>
      </a:lvl8pPr>
      <a:lvl9pPr marL="3657600" algn="l" defTabSz="914400" rtl="0" eaLnBrk="1" latinLnBrk="0" hangingPunct="1">
        <a:defRPr kumimoji="0" lang="de-DE"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de-DE" dirty="0" smtClean="0">
                <a:latin typeface="Kristen ITC" panose="03050502040202030202" pitchFamily="66" charset="0"/>
              </a:rPr>
              <a:t>Kollegiale Beratung</a:t>
            </a:r>
            <a:endParaRPr lang="de-DE" dirty="0">
              <a:latin typeface="Kristen ITC" panose="03050502040202030202" pitchFamily="66" charset="0"/>
            </a:endParaRPr>
          </a:p>
        </p:txBody>
      </p:sp>
      <p:sp>
        <p:nvSpPr>
          <p:cNvPr id="3" name="Subtitle 2"/>
          <p:cNvSpPr>
            <a:spLocks noGrp="1"/>
          </p:cNvSpPr>
          <p:nvPr>
            <p:ph type="subTitle" idx="1"/>
            <p:custDataLst>
              <p:tags r:id="rId3"/>
            </p:custDataLst>
          </p:nvPr>
        </p:nvSpPr>
        <p:spPr/>
        <p:txBody>
          <a:bodyPr>
            <a:normAutofit/>
          </a:bodyPr>
          <a:lstStyle/>
          <a:p>
            <a:endParaRPr lang="de-DE"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683568" y="188640"/>
            <a:ext cx="5760640" cy="576064"/>
          </a:xfrm>
        </p:spPr>
        <p:txBody>
          <a:bodyPr>
            <a:normAutofit/>
          </a:bodyPr>
          <a:lstStyle/>
          <a:p>
            <a:r>
              <a:rPr lang="de-DE" sz="2400" u="sng" dirty="0" smtClean="0">
                <a:latin typeface="Kristen ITC" panose="03050502040202030202" pitchFamily="66" charset="0"/>
              </a:rPr>
              <a:t>Kollegiale Beratung- was ist das?</a:t>
            </a:r>
            <a:endParaRPr lang="de-DE" sz="2400" u="sng" dirty="0">
              <a:latin typeface="Kristen ITC" panose="03050502040202030202" pitchFamily="66" charset="0"/>
            </a:endParaRPr>
          </a:p>
        </p:txBody>
      </p:sp>
      <p:sp>
        <p:nvSpPr>
          <p:cNvPr id="5" name="Textfeld 4"/>
          <p:cNvSpPr txBox="1"/>
          <p:nvPr/>
        </p:nvSpPr>
        <p:spPr>
          <a:xfrm>
            <a:off x="1187624" y="1196752"/>
            <a:ext cx="7344816" cy="5478423"/>
          </a:xfrm>
          <a:prstGeom prst="rect">
            <a:avLst/>
          </a:prstGeom>
          <a:noFill/>
        </p:spPr>
        <p:txBody>
          <a:bodyPr wrap="square" rtlCol="0">
            <a:spAutoFit/>
          </a:bodyPr>
          <a:lstStyle/>
          <a:p>
            <a:r>
              <a:rPr lang="de-DE" sz="2400" dirty="0" smtClean="0">
                <a:latin typeface="Kristen ITC" panose="03050502040202030202" pitchFamily="66" charset="0"/>
              </a:rPr>
              <a:t>Vorteile der Kollegialen Beratung:</a:t>
            </a:r>
          </a:p>
          <a:p>
            <a:endParaRPr lang="de-DE" dirty="0"/>
          </a:p>
          <a:p>
            <a:pPr marL="285750" indent="-285750">
              <a:spcAft>
                <a:spcPts val="600"/>
              </a:spcAft>
              <a:buFont typeface="Arial" panose="020B0604020202020204" pitchFamily="34" charset="0"/>
              <a:buChar char="•"/>
            </a:pPr>
            <a:r>
              <a:rPr lang="de-DE" dirty="0" smtClean="0">
                <a:latin typeface="Kristen ITC" panose="03050502040202030202" pitchFamily="66" charset="0"/>
              </a:rPr>
              <a:t>Lernen aus Erfahrung, Handlungswissen</a:t>
            </a:r>
          </a:p>
          <a:p>
            <a:pPr marL="285750" indent="-285750">
              <a:spcAft>
                <a:spcPts val="600"/>
              </a:spcAft>
              <a:buFont typeface="Arial" panose="020B0604020202020204" pitchFamily="34" charset="0"/>
              <a:buChar char="•"/>
            </a:pPr>
            <a:r>
              <a:rPr lang="de-DE" dirty="0" smtClean="0">
                <a:latin typeface="Kristen ITC" panose="03050502040202030202" pitchFamily="66" charset="0"/>
              </a:rPr>
              <a:t>Unterstützt Einarbeitung neuer Mitarbeiter</a:t>
            </a:r>
          </a:p>
          <a:p>
            <a:pPr marL="285750" indent="-285750">
              <a:spcAft>
                <a:spcPts val="600"/>
              </a:spcAft>
              <a:buFont typeface="Arial" panose="020B0604020202020204" pitchFamily="34" charset="0"/>
              <a:buChar char="•"/>
            </a:pPr>
            <a:r>
              <a:rPr lang="de-DE" dirty="0" smtClean="0">
                <a:latin typeface="Kristen ITC" panose="03050502040202030202" pitchFamily="66" charset="0"/>
              </a:rPr>
              <a:t>Vermeidung von Wissensinseln </a:t>
            </a:r>
            <a:r>
              <a:rPr lang="de-DE" dirty="0" smtClean="0">
                <a:latin typeface="Kristen ITC" panose="03050502040202030202" pitchFamily="66" charset="0"/>
                <a:sym typeface="Wingdings" panose="05000000000000000000" pitchFamily="2" charset="2"/>
              </a:rPr>
              <a:t> Vernetzung von Abteilungen</a:t>
            </a:r>
          </a:p>
          <a:p>
            <a:pPr marL="285750" indent="-285750">
              <a:spcAft>
                <a:spcPts val="600"/>
              </a:spcAft>
              <a:buFont typeface="Arial" panose="020B0604020202020204" pitchFamily="34" charset="0"/>
              <a:buChar char="•"/>
            </a:pPr>
            <a:r>
              <a:rPr lang="de-DE" dirty="0" smtClean="0">
                <a:latin typeface="Kristen ITC" panose="03050502040202030202" pitchFamily="66" charset="0"/>
                <a:sym typeface="Wingdings" panose="05000000000000000000" pitchFamily="2" charset="2"/>
              </a:rPr>
              <a:t>Entwicklung einer Organisationsstruktur</a:t>
            </a:r>
          </a:p>
          <a:p>
            <a:pPr marL="285750" indent="-285750">
              <a:spcAft>
                <a:spcPts val="600"/>
              </a:spcAft>
              <a:buFont typeface="Arial" panose="020B0604020202020204" pitchFamily="34" charset="0"/>
              <a:buChar char="•"/>
            </a:pPr>
            <a:r>
              <a:rPr lang="de-DE" dirty="0" smtClean="0">
                <a:latin typeface="Kristen ITC" panose="03050502040202030202" pitchFamily="66" charset="0"/>
                <a:sym typeface="Wingdings" panose="05000000000000000000" pitchFamily="2" charset="2"/>
              </a:rPr>
              <a:t>Liefert sofort Lösungsmöglichkeiten</a:t>
            </a:r>
          </a:p>
          <a:p>
            <a:pPr marL="285750" indent="-285750">
              <a:spcAft>
                <a:spcPts val="600"/>
              </a:spcAft>
              <a:buFont typeface="Arial" panose="020B0604020202020204" pitchFamily="34" charset="0"/>
              <a:buChar char="•"/>
            </a:pPr>
            <a:r>
              <a:rPr lang="de-DE" dirty="0" smtClean="0">
                <a:latin typeface="Kristen ITC" panose="03050502040202030202" pitchFamily="66" charset="0"/>
                <a:sym typeface="Wingdings" panose="05000000000000000000" pitchFamily="2" charset="2"/>
              </a:rPr>
              <a:t>Fachwissen und Empathie der Gruppe</a:t>
            </a:r>
          </a:p>
          <a:p>
            <a:pPr marL="285750" indent="-285750">
              <a:spcAft>
                <a:spcPts val="600"/>
              </a:spcAft>
              <a:buFont typeface="Arial" panose="020B0604020202020204" pitchFamily="34" charset="0"/>
              <a:buChar char="•"/>
            </a:pPr>
            <a:r>
              <a:rPr lang="de-DE" dirty="0" smtClean="0">
                <a:latin typeface="Kristen ITC" panose="03050502040202030202" pitchFamily="66" charset="0"/>
                <a:sym typeface="Wingdings" panose="05000000000000000000" pitchFamily="2" charset="2"/>
              </a:rPr>
              <a:t>Entwicklung von Methodenkompetenz</a:t>
            </a:r>
          </a:p>
          <a:p>
            <a:pPr marL="342900" indent="-342900">
              <a:spcAft>
                <a:spcPts val="600"/>
              </a:spcAft>
              <a:buFont typeface="Arial" panose="020B0604020202020204" pitchFamily="34" charset="0"/>
              <a:buChar char="•"/>
            </a:pPr>
            <a:r>
              <a:rPr lang="de-DE" dirty="0" smtClean="0">
                <a:latin typeface="Kristen ITC" panose="03050502040202030202" pitchFamily="66" charset="0"/>
              </a:rPr>
              <a:t>Dient </a:t>
            </a:r>
            <a:r>
              <a:rPr lang="de-DE" dirty="0">
                <a:latin typeface="Kristen ITC" panose="03050502040202030202" pitchFamily="66" charset="0"/>
              </a:rPr>
              <a:t>der Professionalisierung des Arbeitshandelns in definierter </a:t>
            </a:r>
            <a:r>
              <a:rPr lang="de-DE" dirty="0" smtClean="0">
                <a:latin typeface="Kristen ITC" panose="03050502040202030202" pitchFamily="66" charset="0"/>
              </a:rPr>
              <a:t>Rolle</a:t>
            </a:r>
          </a:p>
          <a:p>
            <a:pPr marL="342900" indent="-342900">
              <a:spcAft>
                <a:spcPts val="600"/>
              </a:spcAft>
              <a:buFont typeface="Arial" panose="020B0604020202020204" pitchFamily="34" charset="0"/>
              <a:buChar char="•"/>
            </a:pPr>
            <a:r>
              <a:rPr lang="de-DE" dirty="0" smtClean="0">
                <a:latin typeface="Kristen ITC" panose="03050502040202030202" pitchFamily="66" charset="0"/>
              </a:rPr>
              <a:t>Gruppenzusammenhalt wird gestärkt</a:t>
            </a:r>
          </a:p>
          <a:p>
            <a:pPr marL="342900" indent="-342900">
              <a:spcAft>
                <a:spcPts val="600"/>
              </a:spcAft>
              <a:buFont typeface="Arial" panose="020B0604020202020204" pitchFamily="34" charset="0"/>
              <a:buChar char="•"/>
            </a:pPr>
            <a:r>
              <a:rPr lang="de-DE" dirty="0" smtClean="0">
                <a:latin typeface="Kristen ITC" panose="03050502040202030202" pitchFamily="66" charset="0"/>
              </a:rPr>
              <a:t>Kommunikationskultur wird gefördert (andere Perspektiven wahrnehmen und stehen lassen können)</a:t>
            </a:r>
            <a:endParaRPr lang="de-DE" dirty="0">
              <a:latin typeface="Kristen ITC" panose="03050502040202030202" pitchFamily="66" charset="0"/>
            </a:endParaRPr>
          </a:p>
          <a:p>
            <a:pPr marL="285750" indent="-285750">
              <a:spcAft>
                <a:spcPts val="600"/>
              </a:spcAft>
              <a:buFont typeface="Arial" panose="020B0604020202020204" pitchFamily="34" charset="0"/>
              <a:buChar char="•"/>
            </a:pPr>
            <a:endParaRPr lang="de-DE" sz="2400" dirty="0">
              <a:latin typeface="Kristen ITC" panose="03050502040202030202" pitchFamily="66" charset="0"/>
            </a:endParaRPr>
          </a:p>
        </p:txBody>
      </p:sp>
    </p:spTree>
    <p:extLst>
      <p:ext uri="{BB962C8B-B14F-4D97-AF65-F5344CB8AC3E}">
        <p14:creationId xmlns:p14="http://schemas.microsoft.com/office/powerpoint/2010/main" val="1338930097"/>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683568" y="116632"/>
            <a:ext cx="5760640" cy="576064"/>
          </a:xfrm>
        </p:spPr>
        <p:txBody>
          <a:bodyPr>
            <a:normAutofit/>
          </a:bodyPr>
          <a:lstStyle/>
          <a:p>
            <a:r>
              <a:rPr lang="de-DE" sz="2400" u="sng" dirty="0" smtClean="0">
                <a:latin typeface="Kristen ITC" panose="03050502040202030202" pitchFamily="66" charset="0"/>
              </a:rPr>
              <a:t>Kollegiale Beratung- was ist das?</a:t>
            </a:r>
            <a:endParaRPr lang="de-DE" sz="2400" u="sng" dirty="0">
              <a:latin typeface="Kristen ITC" panose="03050502040202030202" pitchFamily="66" charset="0"/>
            </a:endParaRPr>
          </a:p>
        </p:txBody>
      </p:sp>
      <p:sp>
        <p:nvSpPr>
          <p:cNvPr id="7" name="Textfeld 6"/>
          <p:cNvSpPr txBox="1"/>
          <p:nvPr/>
        </p:nvSpPr>
        <p:spPr>
          <a:xfrm>
            <a:off x="1180336" y="990640"/>
            <a:ext cx="7056784" cy="6940361"/>
          </a:xfrm>
          <a:prstGeom prst="rect">
            <a:avLst/>
          </a:prstGeom>
          <a:noFill/>
        </p:spPr>
        <p:txBody>
          <a:bodyPr wrap="square" rtlCol="0">
            <a:spAutoFit/>
          </a:bodyPr>
          <a:lstStyle/>
          <a:p>
            <a:pPr marL="342900" indent="-342900">
              <a:buFont typeface="Arial" panose="020B0604020202020204" pitchFamily="34" charset="0"/>
              <a:buChar char="•"/>
            </a:pPr>
            <a:r>
              <a:rPr lang="de-DE" b="1" dirty="0" smtClean="0">
                <a:latin typeface="Kristen ITC" panose="03050502040202030202" pitchFamily="66" charset="0"/>
              </a:rPr>
              <a:t>Wichtig</a:t>
            </a:r>
            <a:r>
              <a:rPr lang="de-DE" dirty="0" smtClean="0">
                <a:latin typeface="Kristen ITC" panose="03050502040202030202" pitchFamily="66" charset="0"/>
              </a:rPr>
              <a:t>: ersetzt keine Therapie</a:t>
            </a:r>
          </a:p>
          <a:p>
            <a:endParaRPr lang="de-DE" sz="2400" dirty="0">
              <a:latin typeface="Kristen ITC" panose="03050502040202030202" pitchFamily="66" charset="0"/>
            </a:endParaRPr>
          </a:p>
          <a:p>
            <a:pPr marL="342900" indent="-342900">
              <a:spcAft>
                <a:spcPts val="600"/>
              </a:spcAft>
              <a:buFont typeface="Arial" panose="020B0604020202020204" pitchFamily="34" charset="0"/>
              <a:buChar char="•"/>
            </a:pPr>
            <a:r>
              <a:rPr lang="de-DE" dirty="0" smtClean="0">
                <a:latin typeface="Kristen ITC" panose="03050502040202030202" pitchFamily="66" charset="0"/>
              </a:rPr>
              <a:t>Voraussetzungen für gelungene kollegiale Beratung:</a:t>
            </a:r>
          </a:p>
          <a:p>
            <a:pPr marL="800100" lvl="1" indent="-342900">
              <a:spcAft>
                <a:spcPts val="600"/>
              </a:spcAft>
              <a:buFont typeface="Symbol" panose="05050102010706020507" pitchFamily="18" charset="2"/>
              <a:buChar char="-"/>
            </a:pPr>
            <a:r>
              <a:rPr lang="de-DE" dirty="0">
                <a:latin typeface="Kristen ITC" panose="03050502040202030202" pitchFamily="66" charset="0"/>
              </a:rPr>
              <a:t> </a:t>
            </a:r>
            <a:r>
              <a:rPr lang="de-DE" dirty="0" smtClean="0">
                <a:latin typeface="Kristen ITC" panose="03050502040202030202" pitchFamily="66" charset="0"/>
              </a:rPr>
              <a:t>gleiche hierarchische Ebene bzw. Toleranz innerhalb der Gruppe</a:t>
            </a:r>
          </a:p>
          <a:p>
            <a:pPr marL="800100" lvl="1" indent="-342900">
              <a:spcAft>
                <a:spcPts val="600"/>
              </a:spcAft>
              <a:buFont typeface="Symbol" panose="05050102010706020507" pitchFamily="18" charset="2"/>
              <a:buChar char="-"/>
            </a:pPr>
            <a:r>
              <a:rPr lang="de-DE" dirty="0" smtClean="0">
                <a:latin typeface="Kristen ITC" panose="03050502040202030202" pitchFamily="66" charset="0"/>
              </a:rPr>
              <a:t>Gruppengröße 3-9 (5-7ideal)</a:t>
            </a:r>
          </a:p>
          <a:p>
            <a:pPr marL="800100" lvl="1" indent="-342900">
              <a:spcAft>
                <a:spcPts val="600"/>
              </a:spcAft>
              <a:buFont typeface="Symbol" panose="05050102010706020507" pitchFamily="18" charset="2"/>
              <a:buChar char="-"/>
            </a:pPr>
            <a:r>
              <a:rPr lang="de-DE" dirty="0" smtClean="0">
                <a:latin typeface="Kristen ITC" panose="03050502040202030202" pitchFamily="66" charset="0"/>
              </a:rPr>
              <a:t>Fall muss selbst erlebt worden sein (kein Hörensagen)</a:t>
            </a:r>
          </a:p>
          <a:p>
            <a:pPr marL="800100" lvl="1" indent="-342900">
              <a:spcAft>
                <a:spcPts val="600"/>
              </a:spcAft>
              <a:buFont typeface="Symbol" panose="05050102010706020507" pitchFamily="18" charset="2"/>
              <a:buChar char="-"/>
            </a:pPr>
            <a:endParaRPr lang="de-DE" dirty="0" smtClean="0">
              <a:latin typeface="Kristen ITC" panose="03050502040202030202" pitchFamily="66" charset="0"/>
            </a:endParaRPr>
          </a:p>
          <a:p>
            <a:pPr marL="285750" indent="-285750">
              <a:spcAft>
                <a:spcPts val="600"/>
              </a:spcAft>
              <a:buFont typeface="Arial" panose="020B0604020202020204" pitchFamily="34" charset="0"/>
              <a:buChar char="•"/>
            </a:pPr>
            <a:r>
              <a:rPr lang="de-DE" dirty="0" smtClean="0">
                <a:latin typeface="Kristen ITC" panose="03050502040202030202" pitchFamily="66" charset="0"/>
              </a:rPr>
              <a:t>Wann sollte man es lassen:</a:t>
            </a:r>
          </a:p>
          <a:p>
            <a:pPr marL="800100" lvl="1" indent="-342900">
              <a:spcAft>
                <a:spcPts val="600"/>
              </a:spcAft>
              <a:buFont typeface="Symbol" panose="05050102010706020507" pitchFamily="18" charset="2"/>
              <a:buChar char="-"/>
            </a:pPr>
            <a:r>
              <a:rPr lang="de-DE" dirty="0" smtClean="0">
                <a:latin typeface="Kristen ITC" panose="03050502040202030202" pitchFamily="66" charset="0"/>
              </a:rPr>
              <a:t>Situationen, in die mehrere TN der Gruppe involviert sind (Außenperspektive fehlt)</a:t>
            </a:r>
          </a:p>
          <a:p>
            <a:pPr marL="800100" lvl="1" indent="-342900">
              <a:spcAft>
                <a:spcPts val="600"/>
              </a:spcAft>
              <a:buFont typeface="Symbol" panose="05050102010706020507" pitchFamily="18" charset="2"/>
              <a:buChar char="-"/>
            </a:pPr>
            <a:r>
              <a:rPr lang="de-DE" dirty="0" smtClean="0">
                <a:latin typeface="Kristen ITC" panose="03050502040202030202" pitchFamily="66" charset="0"/>
                <a:sym typeface="Wingdings" panose="05000000000000000000" pitchFamily="2" charset="2"/>
              </a:rPr>
              <a:t>Konflikte innerhalb der Gruppe</a:t>
            </a:r>
          </a:p>
          <a:p>
            <a:pPr marL="800100" lvl="1" indent="-342900">
              <a:spcAft>
                <a:spcPts val="600"/>
              </a:spcAft>
              <a:buFont typeface="Symbol" panose="05050102010706020507" pitchFamily="18" charset="2"/>
              <a:buChar char="-"/>
            </a:pPr>
            <a:r>
              <a:rPr lang="de-DE" dirty="0" smtClean="0">
                <a:latin typeface="Kristen ITC" panose="03050502040202030202" pitchFamily="66" charset="0"/>
                <a:sym typeface="Wingdings" panose="05000000000000000000" pitchFamily="2" charset="2"/>
              </a:rPr>
              <a:t>Wenn sich nicht alle einbringen (wollen)</a:t>
            </a:r>
          </a:p>
          <a:p>
            <a:pPr marL="800100" lvl="1" indent="-342900">
              <a:spcAft>
                <a:spcPts val="600"/>
              </a:spcAft>
              <a:buFont typeface="Symbol" panose="05050102010706020507" pitchFamily="18" charset="2"/>
              <a:buChar char="-"/>
            </a:pPr>
            <a:r>
              <a:rPr lang="de-DE" dirty="0" smtClean="0">
                <a:latin typeface="Kristen ITC" panose="03050502040202030202" pitchFamily="66" charset="0"/>
                <a:sym typeface="Wingdings" panose="05000000000000000000" pitchFamily="2" charset="2"/>
              </a:rPr>
              <a:t>Wenn es sich nicht mit der Organisationsstruktur verträgt, Schwierigkeiten zu benennen (Fehlerkultur)</a:t>
            </a:r>
          </a:p>
          <a:p>
            <a:pPr marL="800100" lvl="1" indent="-342900">
              <a:spcAft>
                <a:spcPts val="600"/>
              </a:spcAft>
              <a:buFont typeface="Symbol" panose="05050102010706020507" pitchFamily="18" charset="2"/>
              <a:buChar char="-"/>
            </a:pPr>
            <a:r>
              <a:rPr lang="de-DE" dirty="0" smtClean="0">
                <a:latin typeface="Kristen ITC" panose="03050502040202030202" pitchFamily="66" charset="0"/>
                <a:sym typeface="Wingdings" panose="05000000000000000000" pitchFamily="2" charset="2"/>
              </a:rPr>
              <a:t>Wenn nicht genügend Methodenkompetenz (Gesprächsführung) vorhanden ist</a:t>
            </a:r>
          </a:p>
          <a:p>
            <a:pPr marL="800100" lvl="1" indent="-342900">
              <a:buFont typeface="Symbol" panose="05050102010706020507" pitchFamily="18" charset="2"/>
              <a:buChar char="-"/>
            </a:pPr>
            <a:endParaRPr lang="de-DE" sz="2400" dirty="0" smtClean="0">
              <a:latin typeface="Kristen ITC" panose="03050502040202030202" pitchFamily="66" charset="0"/>
              <a:sym typeface="Wingdings" panose="05000000000000000000" pitchFamily="2" charset="2"/>
            </a:endParaRPr>
          </a:p>
          <a:p>
            <a:pPr marL="800100" lvl="1" indent="-342900">
              <a:buFont typeface="Symbol" panose="05050102010706020507" pitchFamily="18" charset="2"/>
              <a:buChar char="-"/>
            </a:pPr>
            <a:endParaRPr lang="de-DE" sz="2400" dirty="0" smtClean="0">
              <a:latin typeface="Kristen ITC" panose="03050502040202030202" pitchFamily="66" charset="0"/>
            </a:endParaRPr>
          </a:p>
          <a:p>
            <a:pPr marL="342900" indent="-342900">
              <a:buFont typeface="Arial" panose="020B0604020202020204" pitchFamily="34" charset="0"/>
              <a:buChar char="•"/>
            </a:pPr>
            <a:endParaRPr lang="de-DE" sz="2400" dirty="0">
              <a:latin typeface="Kristen ITC" panose="03050502040202030202" pitchFamily="66" charset="0"/>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83568" y="234831"/>
            <a:ext cx="4248472" cy="461665"/>
          </a:xfrm>
          <a:prstGeom prst="rect">
            <a:avLst/>
          </a:prstGeom>
          <a:noFill/>
        </p:spPr>
        <p:txBody>
          <a:bodyPr wrap="square" rtlCol="0">
            <a:spAutoFit/>
          </a:bodyPr>
          <a:lstStyle/>
          <a:p>
            <a:r>
              <a:rPr lang="de-DE" sz="2400" u="sng" dirty="0" smtClean="0">
                <a:latin typeface="Kristen ITC" panose="03050502040202030202" pitchFamily="66" charset="0"/>
              </a:rPr>
              <a:t>Kollegiale Beratung im SJS</a:t>
            </a:r>
            <a:endParaRPr lang="de-DE" sz="2400" u="sng" dirty="0">
              <a:latin typeface="Kristen ITC" panose="03050502040202030202" pitchFamily="66" charset="0"/>
            </a:endParaRPr>
          </a:p>
        </p:txBody>
      </p:sp>
      <p:sp>
        <p:nvSpPr>
          <p:cNvPr id="7" name="Textfeld 6"/>
          <p:cNvSpPr txBox="1"/>
          <p:nvPr/>
        </p:nvSpPr>
        <p:spPr>
          <a:xfrm>
            <a:off x="1187624" y="1268760"/>
            <a:ext cx="7956376" cy="4893647"/>
          </a:xfrm>
          <a:prstGeom prst="rect">
            <a:avLst/>
          </a:prstGeom>
          <a:noFill/>
        </p:spPr>
        <p:txBody>
          <a:bodyPr wrap="square" rtlCol="0">
            <a:spAutoFit/>
          </a:bodyPr>
          <a:lstStyle/>
          <a:p>
            <a:pPr marL="342900" indent="-342900">
              <a:buFont typeface="Arial" panose="020B0604020202020204" pitchFamily="34" charset="0"/>
              <a:buChar char="•"/>
            </a:pPr>
            <a:r>
              <a:rPr lang="de-DE" sz="2400" dirty="0">
                <a:latin typeface="Kristen ITC" panose="03050502040202030202" pitchFamily="66" charset="0"/>
              </a:rPr>
              <a:t>angelehnt an </a:t>
            </a:r>
            <a:r>
              <a:rPr lang="de-DE" sz="2400" dirty="0" smtClean="0">
                <a:latin typeface="Kristen ITC" panose="03050502040202030202" pitchFamily="66" charset="0"/>
              </a:rPr>
              <a:t>das Modell der kollegialen Beratung und Supervision nach Schlee (2012)</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Teilnehmer: Auszubildende der BKS und ZPA</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ZPA in Moderatorenrolle, aber nicht in (</a:t>
            </a:r>
            <a:r>
              <a:rPr lang="de-DE" sz="2400" dirty="0" err="1" smtClean="0">
                <a:latin typeface="Kristen ITC" panose="03050502040202030202" pitchFamily="66" charset="0"/>
              </a:rPr>
              <a:t>be</a:t>
            </a:r>
            <a:r>
              <a:rPr lang="de-DE" sz="2400" dirty="0" smtClean="0">
                <a:latin typeface="Kristen ITC" panose="03050502040202030202" pitchFamily="66" charset="0"/>
              </a:rPr>
              <a:t>-) lehrender Funktion</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Ablaufplan hängt zur Visualisierung der einzelnen Schritte für alle sichtbar</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Ruhiger, geschützter Raum</a:t>
            </a:r>
          </a:p>
          <a:p>
            <a:endParaRPr lang="de-DE" sz="2400" dirty="0">
              <a:latin typeface="Kristen ITC" panose="03050502040202030202" pitchFamily="66"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34831"/>
            <a:ext cx="4248472" cy="461665"/>
          </a:xfrm>
          <a:prstGeom prst="rect">
            <a:avLst/>
          </a:prstGeom>
          <a:noFill/>
        </p:spPr>
        <p:txBody>
          <a:bodyPr wrap="square" rtlCol="0">
            <a:spAutoFit/>
          </a:bodyPr>
          <a:lstStyle/>
          <a:p>
            <a:r>
              <a:rPr lang="de-DE" sz="2400" u="sng" dirty="0" smtClean="0">
                <a:latin typeface="Kristen ITC" panose="03050502040202030202" pitchFamily="66" charset="0"/>
              </a:rPr>
              <a:t>Kollegiale Beratung im SJS</a:t>
            </a:r>
            <a:endParaRPr lang="de-DE" sz="2400" u="sng" dirty="0">
              <a:latin typeface="Kristen ITC" panose="03050502040202030202" pitchFamily="66" charset="0"/>
            </a:endParaRPr>
          </a:p>
        </p:txBody>
      </p:sp>
      <p:sp>
        <p:nvSpPr>
          <p:cNvPr id="8" name="Textfeld 7"/>
          <p:cNvSpPr txBox="1"/>
          <p:nvPr/>
        </p:nvSpPr>
        <p:spPr>
          <a:xfrm>
            <a:off x="1115616" y="1196752"/>
            <a:ext cx="6480720" cy="4524315"/>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latin typeface="Kristen ITC" panose="03050502040202030202" pitchFamily="66" charset="0"/>
              </a:rPr>
              <a:t>Raumreservierung, Terminplanung, Hinterlegen im Dienstplan etc. erfolgt über ZPA</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Auszubildende haben „KB“ im DP vermerkt: Arbeitszeit 7:00-15:12; dabei bis 12:55 auf eigener Station, dann umziehen und mit Modulordner in vorher gebuchten Raum</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Info an Schüler erfolgt über schriftliche Einladungen per Hauspost</a:t>
            </a:r>
            <a:endParaRPr lang="de-DE" sz="2400" dirty="0">
              <a:latin typeface="Kristen ITC" panose="03050502040202030202" pitchFamily="66" charset="0"/>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34831"/>
            <a:ext cx="4248472" cy="461665"/>
          </a:xfrm>
          <a:prstGeom prst="rect">
            <a:avLst/>
          </a:prstGeom>
          <a:noFill/>
        </p:spPr>
        <p:txBody>
          <a:bodyPr wrap="square" rtlCol="0">
            <a:spAutoFit/>
          </a:bodyPr>
          <a:lstStyle/>
          <a:p>
            <a:r>
              <a:rPr lang="de-DE" sz="2400" u="sng" dirty="0" smtClean="0">
                <a:latin typeface="Kristen ITC" panose="03050502040202030202" pitchFamily="66" charset="0"/>
              </a:rPr>
              <a:t>Kollegiale Beratung im SJS</a:t>
            </a:r>
            <a:endParaRPr lang="de-DE" sz="2400" u="sng" dirty="0">
              <a:latin typeface="Kristen ITC" panose="03050502040202030202" pitchFamily="66" charset="0"/>
            </a:endParaRPr>
          </a:p>
        </p:txBody>
      </p:sp>
      <p:sp>
        <p:nvSpPr>
          <p:cNvPr id="8" name="Textfeld 7"/>
          <p:cNvSpPr txBox="1"/>
          <p:nvPr/>
        </p:nvSpPr>
        <p:spPr>
          <a:xfrm>
            <a:off x="1115616" y="1268760"/>
            <a:ext cx="7200800" cy="2677656"/>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latin typeface="Kristen ITC" panose="03050502040202030202" pitchFamily="66" charset="0"/>
              </a:rPr>
              <a:t>Seit Mai 2011 KB 108x durchgeführt; 673 Auszubildende (mind. 1 pro Monat)</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Auszubildende </a:t>
            </a:r>
            <a:r>
              <a:rPr lang="de-DE" sz="2400" b="1" dirty="0" smtClean="0">
                <a:latin typeface="Kristen ITC" panose="03050502040202030202" pitchFamily="66" charset="0"/>
              </a:rPr>
              <a:t>eines</a:t>
            </a:r>
            <a:r>
              <a:rPr lang="de-DE" sz="2400" dirty="0" smtClean="0">
                <a:latin typeface="Kristen ITC" panose="03050502040202030202" pitchFamily="66" charset="0"/>
              </a:rPr>
              <a:t> Kurses (höheres Vertrauen) ; wobei Auszubildende einer Fachrichtung auch möglich wären</a:t>
            </a:r>
          </a:p>
          <a:p>
            <a:pPr marL="342900" indent="-342900">
              <a:buFont typeface="Arial" panose="020B0604020202020204" pitchFamily="34" charset="0"/>
              <a:buChar char="•"/>
            </a:pPr>
            <a:endParaRPr lang="de-DE" sz="2400" dirty="0">
              <a:latin typeface="Kristen ITC" panose="03050502040202030202" pitchFamily="66" charset="0"/>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Ablauf.png"/>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8720" y="49043"/>
            <a:ext cx="4824536" cy="6675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755576" y="260648"/>
            <a:ext cx="1512168" cy="461665"/>
          </a:xfrm>
          <a:prstGeom prst="rect">
            <a:avLst/>
          </a:prstGeom>
          <a:noFill/>
        </p:spPr>
        <p:txBody>
          <a:bodyPr wrap="square" rtlCol="0">
            <a:spAutoFit/>
          </a:bodyPr>
          <a:lstStyle/>
          <a:p>
            <a:r>
              <a:rPr lang="de-DE" sz="2400" u="sng" dirty="0" smtClean="0">
                <a:latin typeface="Kristen ITC" panose="03050502040202030202" pitchFamily="66" charset="0"/>
              </a:rPr>
              <a:t>Ablauf</a:t>
            </a:r>
            <a:endParaRPr lang="de-DE" sz="2400" u="sng" dirty="0">
              <a:latin typeface="Kristen ITC" panose="03050502040202030202" pitchFamily="66" charset="0"/>
            </a:endParaRPr>
          </a:p>
        </p:txBody>
      </p:sp>
      <p:sp>
        <p:nvSpPr>
          <p:cNvPr id="5" name="Textfeld 4"/>
          <p:cNvSpPr txBox="1"/>
          <p:nvPr/>
        </p:nvSpPr>
        <p:spPr>
          <a:xfrm>
            <a:off x="683568" y="1268760"/>
            <a:ext cx="3456384" cy="4524315"/>
          </a:xfrm>
          <a:prstGeom prst="rect">
            <a:avLst/>
          </a:prstGeom>
          <a:noFill/>
        </p:spPr>
        <p:txBody>
          <a:bodyPr wrap="square" rtlCol="0">
            <a:spAutoFit/>
          </a:bodyPr>
          <a:lstStyle/>
          <a:p>
            <a:pPr marL="342900" indent="-342900">
              <a:buFont typeface="Arial" panose="020B0604020202020204" pitchFamily="34" charset="0"/>
              <a:buChar char="•"/>
            </a:pPr>
            <a:r>
              <a:rPr lang="de-DE" sz="2400" dirty="0">
                <a:latin typeface="Kristen ITC" panose="03050502040202030202" pitchFamily="66" charset="0"/>
              </a:rPr>
              <a:t>Klärung sonstiger </a:t>
            </a:r>
            <a:r>
              <a:rPr lang="de-DE" sz="2400" dirty="0" smtClean="0">
                <a:latin typeface="Kristen ITC" panose="03050502040202030202" pitchFamily="66" charset="0"/>
              </a:rPr>
              <a:t>Fragen/ Probleme (Störungen haben Vorrang)</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Regeln im Vorfeld vorgestellt</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Moderator erklärt Notizen vs. Schweigepflicht</a:t>
            </a:r>
          </a:p>
          <a:p>
            <a:pPr marL="342900" indent="-342900">
              <a:buFont typeface="Arial" panose="020B0604020202020204" pitchFamily="34" charset="0"/>
              <a:buChar char="•"/>
            </a:pPr>
            <a:endParaRPr lang="de-DE" sz="2400" dirty="0">
              <a:latin typeface="Kristen ITC" panose="03050502040202030202" pitchFamily="66" charset="0"/>
            </a:endParaRPr>
          </a:p>
        </p:txBody>
      </p:sp>
      <p:sp>
        <p:nvSpPr>
          <p:cNvPr id="2" name="Ellipse 1"/>
          <p:cNvSpPr/>
          <p:nvPr/>
        </p:nvSpPr>
        <p:spPr>
          <a:xfrm>
            <a:off x="5652120" y="3415395"/>
            <a:ext cx="1296144" cy="3016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300" dirty="0" smtClean="0"/>
              <a:t>Problem?</a:t>
            </a:r>
            <a:endParaRPr lang="de-DE" sz="13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55576" y="260648"/>
            <a:ext cx="1512168" cy="461665"/>
          </a:xfrm>
          <a:prstGeom prst="rect">
            <a:avLst/>
          </a:prstGeom>
          <a:noFill/>
        </p:spPr>
        <p:txBody>
          <a:bodyPr wrap="square" rtlCol="0">
            <a:spAutoFit/>
          </a:bodyPr>
          <a:lstStyle/>
          <a:p>
            <a:r>
              <a:rPr lang="de-DE" sz="2400" u="sng" dirty="0" smtClean="0">
                <a:latin typeface="Kristen ITC" panose="03050502040202030202" pitchFamily="66" charset="0"/>
              </a:rPr>
              <a:t>Ablauf</a:t>
            </a:r>
            <a:endParaRPr lang="de-DE" sz="2400" u="sng" dirty="0">
              <a:latin typeface="Kristen ITC" panose="03050502040202030202" pitchFamily="66" charset="0"/>
            </a:endParaRPr>
          </a:p>
        </p:txBody>
      </p:sp>
      <p:pic>
        <p:nvPicPr>
          <p:cNvPr id="1032"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1559" y="1988840"/>
            <a:ext cx="833875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1115616" y="1052736"/>
            <a:ext cx="5328592" cy="369332"/>
          </a:xfrm>
          <a:prstGeom prst="rect">
            <a:avLst/>
          </a:prstGeom>
          <a:noFill/>
        </p:spPr>
        <p:txBody>
          <a:bodyPr wrap="square" rtlCol="0">
            <a:spAutoFit/>
          </a:bodyPr>
          <a:lstStyle/>
          <a:p>
            <a:r>
              <a:rPr lang="de-DE" dirty="0" smtClean="0">
                <a:latin typeface="Kristen ITC" panose="03050502040202030202" pitchFamily="66" charset="0"/>
              </a:rPr>
              <a:t>Arbeitskarten für die Auszubildenden:</a:t>
            </a:r>
            <a:endParaRPr lang="de-DE" dirty="0">
              <a:latin typeface="Kristen ITC" panose="03050502040202030202" pitchFamily="66" charset="0"/>
            </a:endParaRPr>
          </a:p>
        </p:txBody>
      </p:sp>
    </p:spTree>
    <p:extLst>
      <p:ext uri="{BB962C8B-B14F-4D97-AF65-F5344CB8AC3E}">
        <p14:creationId xmlns:p14="http://schemas.microsoft.com/office/powerpoint/2010/main" val="1755387834"/>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2009800" cy="567080"/>
          </a:xfrm>
        </p:spPr>
        <p:txBody>
          <a:bodyPr>
            <a:normAutofit/>
          </a:bodyPr>
          <a:lstStyle/>
          <a:p>
            <a:r>
              <a:rPr lang="de-DE" sz="2400" u="sng" dirty="0" smtClean="0">
                <a:latin typeface="Kristen ITC" panose="03050502040202030202" pitchFamily="66" charset="0"/>
              </a:rPr>
              <a:t>Themen</a:t>
            </a:r>
            <a:endParaRPr lang="de-DE" sz="2400" u="sng" dirty="0">
              <a:latin typeface="Kristen ITC" panose="03050502040202030202" pitchFamily="66" charset="0"/>
            </a:endParaRPr>
          </a:p>
        </p:txBody>
      </p:sp>
      <p:sp>
        <p:nvSpPr>
          <p:cNvPr id="3" name="Content Placeholder 2"/>
          <p:cNvSpPr>
            <a:spLocks noGrp="1"/>
          </p:cNvSpPr>
          <p:nvPr>
            <p:ph idx="1"/>
            <p:custDataLst>
              <p:tags r:id="rId3"/>
            </p:custDataLst>
          </p:nvPr>
        </p:nvSpPr>
        <p:spPr>
          <a:xfrm>
            <a:off x="755576" y="764704"/>
            <a:ext cx="2952328" cy="5472608"/>
          </a:xfrm>
        </p:spPr>
        <p:txBody>
          <a:bodyPr>
            <a:noAutofit/>
          </a:bodyPr>
          <a:lstStyle/>
          <a:p>
            <a:pPr>
              <a:spcBef>
                <a:spcPts val="0"/>
              </a:spcBef>
              <a:spcAft>
                <a:spcPts val="600"/>
              </a:spcAft>
            </a:pPr>
            <a:r>
              <a:rPr lang="de-DE" sz="1400" dirty="0" smtClean="0">
                <a:latin typeface="Kristen ITC" panose="03050502040202030202" pitchFamily="66" charset="0"/>
              </a:rPr>
              <a:t>Das ewige Klingeln</a:t>
            </a:r>
          </a:p>
          <a:p>
            <a:pPr>
              <a:spcBef>
                <a:spcPts val="0"/>
              </a:spcBef>
              <a:spcAft>
                <a:spcPts val="600"/>
              </a:spcAft>
            </a:pPr>
            <a:r>
              <a:rPr lang="de-DE" sz="1400" dirty="0" smtClean="0">
                <a:latin typeface="Kristen ITC" panose="03050502040202030202" pitchFamily="66" charset="0"/>
              </a:rPr>
              <a:t>Der Sturz</a:t>
            </a:r>
          </a:p>
          <a:p>
            <a:pPr>
              <a:spcBef>
                <a:spcPts val="0"/>
              </a:spcBef>
              <a:spcAft>
                <a:spcPts val="600"/>
              </a:spcAft>
            </a:pPr>
            <a:r>
              <a:rPr lang="de-DE" sz="1400" dirty="0" smtClean="0">
                <a:latin typeface="Kristen ITC" panose="03050502040202030202" pitchFamily="66" charset="0"/>
              </a:rPr>
              <a:t>Diskriminierung</a:t>
            </a:r>
          </a:p>
          <a:p>
            <a:pPr>
              <a:spcBef>
                <a:spcPts val="0"/>
              </a:spcBef>
              <a:spcAft>
                <a:spcPts val="600"/>
              </a:spcAft>
            </a:pPr>
            <a:r>
              <a:rPr lang="de-DE" sz="1400" dirty="0" smtClean="0">
                <a:latin typeface="Kristen ITC" panose="03050502040202030202" pitchFamily="66" charset="0"/>
              </a:rPr>
              <a:t>Meine erste Tote</a:t>
            </a:r>
          </a:p>
          <a:p>
            <a:pPr>
              <a:spcBef>
                <a:spcPts val="0"/>
              </a:spcBef>
              <a:spcAft>
                <a:spcPts val="600"/>
              </a:spcAft>
            </a:pPr>
            <a:r>
              <a:rPr lang="de-DE" sz="1400" dirty="0" smtClean="0">
                <a:latin typeface="Kristen ITC" panose="03050502040202030202" pitchFamily="66" charset="0"/>
              </a:rPr>
              <a:t>Überall Blut</a:t>
            </a:r>
          </a:p>
          <a:p>
            <a:pPr>
              <a:spcBef>
                <a:spcPts val="0"/>
              </a:spcBef>
              <a:spcAft>
                <a:spcPts val="600"/>
              </a:spcAft>
            </a:pPr>
            <a:r>
              <a:rPr lang="de-DE" sz="1400" dirty="0" smtClean="0">
                <a:latin typeface="Kristen ITC" panose="03050502040202030202" pitchFamily="66" charset="0"/>
              </a:rPr>
              <a:t>Der Gang in den Keller</a:t>
            </a:r>
          </a:p>
          <a:p>
            <a:pPr>
              <a:spcBef>
                <a:spcPts val="0"/>
              </a:spcBef>
              <a:spcAft>
                <a:spcPts val="600"/>
              </a:spcAft>
            </a:pPr>
            <a:r>
              <a:rPr lang="de-DE" sz="1400" dirty="0" smtClean="0">
                <a:latin typeface="Kristen ITC" panose="03050502040202030202" pitchFamily="66" charset="0"/>
              </a:rPr>
              <a:t>Plötzlicher Tod</a:t>
            </a:r>
          </a:p>
          <a:p>
            <a:pPr>
              <a:spcBef>
                <a:spcPts val="0"/>
              </a:spcBef>
              <a:spcAft>
                <a:spcPts val="600"/>
              </a:spcAft>
            </a:pPr>
            <a:r>
              <a:rPr lang="de-DE" sz="1400" dirty="0" smtClean="0">
                <a:latin typeface="Kristen ITC" panose="03050502040202030202" pitchFamily="66" charset="0"/>
              </a:rPr>
              <a:t>Unerwünschte Berührungen von Patienten</a:t>
            </a:r>
          </a:p>
          <a:p>
            <a:pPr>
              <a:spcBef>
                <a:spcPts val="0"/>
              </a:spcBef>
              <a:spcAft>
                <a:spcPts val="600"/>
              </a:spcAft>
            </a:pPr>
            <a:r>
              <a:rPr lang="de-DE" sz="1400" dirty="0" smtClean="0">
                <a:latin typeface="Kristen ITC" panose="03050502040202030202" pitchFamily="66" charset="0"/>
              </a:rPr>
              <a:t>Halluzinationen</a:t>
            </a:r>
          </a:p>
          <a:p>
            <a:pPr>
              <a:spcBef>
                <a:spcPts val="0"/>
              </a:spcBef>
              <a:spcAft>
                <a:spcPts val="600"/>
              </a:spcAft>
            </a:pPr>
            <a:r>
              <a:rPr lang="de-DE" sz="1400" dirty="0" smtClean="0">
                <a:latin typeface="Kristen ITC" panose="03050502040202030202" pitchFamily="66" charset="0"/>
              </a:rPr>
              <a:t>Ich mittendrin (in der Notfallsituation)</a:t>
            </a:r>
          </a:p>
          <a:p>
            <a:pPr>
              <a:spcBef>
                <a:spcPts val="0"/>
              </a:spcBef>
              <a:spcAft>
                <a:spcPts val="600"/>
              </a:spcAft>
            </a:pPr>
            <a:r>
              <a:rPr lang="de-DE" sz="1400" dirty="0" smtClean="0">
                <a:latin typeface="Kristen ITC" panose="03050502040202030202" pitchFamily="66" charset="0"/>
              </a:rPr>
              <a:t>Patientenflirt?</a:t>
            </a:r>
          </a:p>
          <a:p>
            <a:pPr>
              <a:spcBef>
                <a:spcPts val="0"/>
              </a:spcBef>
              <a:spcAft>
                <a:spcPts val="600"/>
              </a:spcAft>
            </a:pPr>
            <a:r>
              <a:rPr lang="de-DE" sz="1400" dirty="0" smtClean="0">
                <a:latin typeface="Kristen ITC" panose="03050502040202030202" pitchFamily="66" charset="0"/>
              </a:rPr>
              <a:t>Der nicht-gehörte Alarm</a:t>
            </a:r>
          </a:p>
          <a:p>
            <a:pPr>
              <a:spcBef>
                <a:spcPts val="0"/>
              </a:spcBef>
              <a:spcAft>
                <a:spcPts val="600"/>
              </a:spcAft>
            </a:pPr>
            <a:r>
              <a:rPr lang="de-DE" sz="1400" dirty="0" smtClean="0">
                <a:latin typeface="Kristen ITC" panose="03050502040202030202" pitchFamily="66" charset="0"/>
              </a:rPr>
              <a:t>Überheblichkeit der Examinierten</a:t>
            </a:r>
          </a:p>
          <a:p>
            <a:pPr>
              <a:spcBef>
                <a:spcPts val="0"/>
              </a:spcBef>
              <a:spcAft>
                <a:spcPts val="600"/>
              </a:spcAft>
            </a:pPr>
            <a:r>
              <a:rPr lang="de-DE" sz="1400" dirty="0" smtClean="0">
                <a:latin typeface="Kristen ITC" panose="03050502040202030202" pitchFamily="66" charset="0"/>
              </a:rPr>
              <a:t>Letzte Ölung und das Warten auf den Tod</a:t>
            </a:r>
          </a:p>
          <a:p>
            <a:pPr>
              <a:spcBef>
                <a:spcPts val="0"/>
              </a:spcBef>
              <a:spcAft>
                <a:spcPts val="600"/>
              </a:spcAft>
            </a:pPr>
            <a:r>
              <a:rPr lang="de-DE" sz="1400" dirty="0">
                <a:latin typeface="Kristen ITC" panose="03050502040202030202" pitchFamily="66" charset="0"/>
              </a:rPr>
              <a:t>Konflikt mit Teamleitung</a:t>
            </a:r>
          </a:p>
          <a:p>
            <a:pPr>
              <a:spcBef>
                <a:spcPts val="0"/>
              </a:spcBef>
              <a:spcAft>
                <a:spcPts val="600"/>
              </a:spcAft>
            </a:pPr>
            <a:r>
              <a:rPr lang="de-DE" sz="1400" dirty="0">
                <a:latin typeface="Kristen ITC" panose="03050502040202030202" pitchFamily="66" charset="0"/>
              </a:rPr>
              <a:t>Gewissensbisse</a:t>
            </a:r>
          </a:p>
          <a:p>
            <a:pPr>
              <a:spcBef>
                <a:spcPts val="0"/>
              </a:spcBef>
              <a:spcAft>
                <a:spcPts val="600"/>
              </a:spcAft>
            </a:pPr>
            <a:endParaRPr lang="de-DE" sz="1400" dirty="0" smtClean="0">
              <a:latin typeface="Kristen ITC" panose="03050502040202030202" pitchFamily="66" charset="0"/>
            </a:endParaRPr>
          </a:p>
          <a:p>
            <a:pPr>
              <a:spcBef>
                <a:spcPts val="0"/>
              </a:spcBef>
              <a:spcAft>
                <a:spcPts val="600"/>
              </a:spcAft>
            </a:pPr>
            <a:endParaRPr lang="de-DE" sz="1400" dirty="0" smtClean="0">
              <a:latin typeface="Kristen ITC" panose="03050502040202030202" pitchFamily="66" charset="0"/>
            </a:endParaRPr>
          </a:p>
        </p:txBody>
      </p:sp>
      <p:sp>
        <p:nvSpPr>
          <p:cNvPr id="4" name="Textfeld 3"/>
          <p:cNvSpPr txBox="1"/>
          <p:nvPr/>
        </p:nvSpPr>
        <p:spPr>
          <a:xfrm>
            <a:off x="3635896" y="808046"/>
            <a:ext cx="2736304" cy="607858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1400" dirty="0" smtClean="0">
                <a:latin typeface="Kristen ITC" panose="03050502040202030202" pitchFamily="66" charset="0"/>
              </a:rPr>
              <a:t>Heidelbeere</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Gleichgültigkeit vom Personal</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Demenz</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Totgeburt</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Depression</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Kurz vorm Wutausbruch</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Die dreckige Unterhose</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Aggressives Kind</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Unmenschlich</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Respektvoller Umgang</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Nicht ernst genommen werden</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Umgangston mit Schülern</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Notfall</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Unnötiger Stress</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Reanimation</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Hirnblutung</a:t>
            </a:r>
          </a:p>
          <a:p>
            <a:pPr marL="342900" indent="-342900">
              <a:spcAft>
                <a:spcPts val="600"/>
              </a:spcAft>
              <a:buFont typeface="Arial" panose="020B0604020202020204" pitchFamily="34" charset="0"/>
              <a:buChar char="•"/>
            </a:pPr>
            <a:r>
              <a:rPr lang="de-DE" sz="1400" dirty="0" smtClean="0">
                <a:latin typeface="Kristen ITC" panose="03050502040202030202" pitchFamily="66" charset="0"/>
              </a:rPr>
              <a:t>Schwierige Station</a:t>
            </a:r>
          </a:p>
          <a:p>
            <a:pPr marL="342900" indent="-342900">
              <a:buFont typeface="Arial" panose="020B0604020202020204" pitchFamily="34" charset="0"/>
              <a:buChar char="•"/>
            </a:pPr>
            <a:endParaRPr lang="de-DE" sz="2400" dirty="0">
              <a:latin typeface="Kristen ITC" panose="03050502040202030202" pitchFamily="66" charset="0"/>
            </a:endParaRPr>
          </a:p>
        </p:txBody>
      </p:sp>
      <p:sp>
        <p:nvSpPr>
          <p:cNvPr id="5" name="Textfeld 4"/>
          <p:cNvSpPr txBox="1"/>
          <p:nvPr/>
        </p:nvSpPr>
        <p:spPr>
          <a:xfrm>
            <a:off x="6372200" y="836712"/>
            <a:ext cx="2664296" cy="663258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de-DE" sz="1400" dirty="0" smtClean="0">
                <a:latin typeface="Kristen ITC" panose="03050502040202030202" pitchFamily="66" charset="0"/>
              </a:rPr>
              <a:t>Streitschlichtung unter Patienten</a:t>
            </a:r>
          </a:p>
          <a:p>
            <a:pPr marL="285750" indent="-285750">
              <a:spcAft>
                <a:spcPts val="600"/>
              </a:spcAft>
              <a:buFont typeface="Arial" panose="020B0604020202020204" pitchFamily="34" charset="0"/>
              <a:buChar char="•"/>
            </a:pPr>
            <a:r>
              <a:rPr lang="de-DE" sz="1400" dirty="0" smtClean="0">
                <a:latin typeface="Kristen ITC" panose="03050502040202030202" pitchFamily="66" charset="0"/>
              </a:rPr>
              <a:t>Station </a:t>
            </a:r>
            <a:r>
              <a:rPr lang="de-DE" sz="1400" dirty="0" err="1" smtClean="0">
                <a:latin typeface="Kristen ITC" panose="03050502040202030202" pitchFamily="66" charset="0"/>
              </a:rPr>
              <a:t>Waschstrasse</a:t>
            </a:r>
            <a:endParaRPr lang="de-DE" sz="1400" dirty="0" smtClean="0">
              <a:latin typeface="Kristen ITC" panose="03050502040202030202" pitchFamily="66" charset="0"/>
            </a:endParaRPr>
          </a:p>
          <a:p>
            <a:pPr marL="285750" indent="-285750">
              <a:spcAft>
                <a:spcPts val="600"/>
              </a:spcAft>
              <a:buFont typeface="Arial" panose="020B0604020202020204" pitchFamily="34" charset="0"/>
              <a:buChar char="•"/>
            </a:pPr>
            <a:r>
              <a:rPr lang="de-DE" sz="1400" dirty="0" smtClean="0">
                <a:latin typeface="Kristen ITC" panose="03050502040202030202" pitchFamily="66" charset="0"/>
              </a:rPr>
              <a:t>Plötzlicher Tod</a:t>
            </a:r>
          </a:p>
          <a:p>
            <a:pPr marL="285750" indent="-285750">
              <a:spcAft>
                <a:spcPts val="600"/>
              </a:spcAft>
              <a:buFont typeface="Arial" panose="020B0604020202020204" pitchFamily="34" charset="0"/>
              <a:buChar char="•"/>
            </a:pPr>
            <a:r>
              <a:rPr lang="de-DE" sz="1400" dirty="0" smtClean="0">
                <a:latin typeface="Kristen ITC" panose="03050502040202030202" pitchFamily="66" charset="0"/>
              </a:rPr>
              <a:t>„falscher“ Umgang mit Patienten</a:t>
            </a:r>
          </a:p>
          <a:p>
            <a:pPr marL="285750" indent="-285750">
              <a:spcAft>
                <a:spcPts val="600"/>
              </a:spcAft>
              <a:buFont typeface="Arial" panose="020B0604020202020204" pitchFamily="34" charset="0"/>
              <a:buChar char="•"/>
            </a:pPr>
            <a:r>
              <a:rPr lang="de-DE" sz="1400" dirty="0" smtClean="0">
                <a:latin typeface="Kristen ITC" panose="03050502040202030202" pitchFamily="66" charset="0"/>
              </a:rPr>
              <a:t>Abgrenzung vom Tod</a:t>
            </a:r>
          </a:p>
          <a:p>
            <a:pPr marL="285750" indent="-285750">
              <a:spcAft>
                <a:spcPts val="600"/>
              </a:spcAft>
              <a:buFont typeface="Arial" panose="020B0604020202020204" pitchFamily="34" charset="0"/>
              <a:buChar char="•"/>
            </a:pPr>
            <a:r>
              <a:rPr lang="de-DE" sz="1400" dirty="0" smtClean="0">
                <a:latin typeface="Kristen ITC" panose="03050502040202030202" pitchFamily="66" charset="0"/>
              </a:rPr>
              <a:t>Der sterbende Patient</a:t>
            </a:r>
          </a:p>
          <a:p>
            <a:pPr marL="285750" indent="-285750">
              <a:spcAft>
                <a:spcPts val="600"/>
              </a:spcAft>
              <a:buFont typeface="Arial" panose="020B0604020202020204" pitchFamily="34" charset="0"/>
              <a:buChar char="•"/>
            </a:pPr>
            <a:r>
              <a:rPr lang="de-DE" sz="1400" dirty="0">
                <a:latin typeface="Kristen ITC" panose="03050502040202030202" pitchFamily="66" charset="0"/>
              </a:rPr>
              <a:t>Denk dir da nichts bei, die Patientin schreit immer so</a:t>
            </a:r>
          </a:p>
          <a:p>
            <a:pPr marL="285750" indent="-285750">
              <a:spcAft>
                <a:spcPts val="600"/>
              </a:spcAft>
              <a:buFont typeface="Arial" panose="020B0604020202020204" pitchFamily="34" charset="0"/>
              <a:buChar char="•"/>
            </a:pPr>
            <a:r>
              <a:rPr lang="de-DE" sz="1400" dirty="0">
                <a:latin typeface="Kristen ITC" panose="03050502040202030202" pitchFamily="66" charset="0"/>
              </a:rPr>
              <a:t>Schuld an der Verschlechterung eines </a:t>
            </a:r>
            <a:r>
              <a:rPr lang="de-DE" sz="1400" dirty="0" smtClean="0">
                <a:latin typeface="Kristen ITC" panose="03050502040202030202" pitchFamily="66" charset="0"/>
              </a:rPr>
              <a:t>Patienten?</a:t>
            </a:r>
          </a:p>
          <a:p>
            <a:pPr marL="285750" indent="-285750">
              <a:spcAft>
                <a:spcPts val="600"/>
              </a:spcAft>
              <a:buFont typeface="Arial" panose="020B0604020202020204" pitchFamily="34" charset="0"/>
              <a:buChar char="•"/>
            </a:pPr>
            <a:r>
              <a:rPr lang="de-DE" sz="1400" dirty="0">
                <a:latin typeface="Kristen ITC" panose="03050502040202030202" pitchFamily="66" charset="0"/>
              </a:rPr>
              <a:t>Palliative Patientin</a:t>
            </a:r>
          </a:p>
          <a:p>
            <a:pPr marL="285750" indent="-285750">
              <a:spcAft>
                <a:spcPts val="600"/>
              </a:spcAft>
              <a:buFont typeface="Arial" panose="020B0604020202020204" pitchFamily="34" charset="0"/>
              <a:buChar char="•"/>
            </a:pPr>
            <a:r>
              <a:rPr lang="de-DE" sz="1400" dirty="0">
                <a:latin typeface="Kristen ITC" panose="03050502040202030202" pitchFamily="66" charset="0"/>
              </a:rPr>
              <a:t>Flüchtigkeitsfehler</a:t>
            </a:r>
          </a:p>
          <a:p>
            <a:pPr marL="285750" indent="-285750">
              <a:spcAft>
                <a:spcPts val="600"/>
              </a:spcAft>
              <a:buFont typeface="Arial" panose="020B0604020202020204" pitchFamily="34" charset="0"/>
              <a:buChar char="•"/>
            </a:pPr>
            <a:r>
              <a:rPr lang="de-DE" sz="1400" dirty="0">
                <a:latin typeface="Kristen ITC" panose="03050502040202030202" pitchFamily="66" charset="0"/>
              </a:rPr>
              <a:t>Der Alarm</a:t>
            </a:r>
          </a:p>
          <a:p>
            <a:pPr marL="285750" indent="-285750">
              <a:spcAft>
                <a:spcPts val="600"/>
              </a:spcAft>
              <a:buFont typeface="Arial" panose="020B0604020202020204" pitchFamily="34" charset="0"/>
              <a:buChar char="•"/>
            </a:pPr>
            <a:r>
              <a:rPr lang="de-DE" sz="1400" dirty="0" err="1" smtClean="0">
                <a:latin typeface="Kristen ITC" panose="03050502040202030202" pitchFamily="66" charset="0"/>
              </a:rPr>
              <a:t>Intox</a:t>
            </a:r>
            <a:endParaRPr lang="de-DE" sz="1400" dirty="0" smtClean="0">
              <a:latin typeface="Kristen ITC" panose="03050502040202030202" pitchFamily="66" charset="0"/>
            </a:endParaRPr>
          </a:p>
          <a:p>
            <a:pPr marL="285750" indent="-285750">
              <a:spcAft>
                <a:spcPts val="600"/>
              </a:spcAft>
              <a:buFont typeface="Arial" panose="020B0604020202020204" pitchFamily="34" charset="0"/>
              <a:buChar char="•"/>
            </a:pPr>
            <a:r>
              <a:rPr lang="de-DE" sz="1400" dirty="0">
                <a:latin typeface="Kristen ITC" panose="03050502040202030202" pitchFamily="66" charset="0"/>
              </a:rPr>
              <a:t>Respektloser Abschied</a:t>
            </a:r>
          </a:p>
          <a:p>
            <a:pPr marL="285750" indent="-285750">
              <a:spcAft>
                <a:spcPts val="600"/>
              </a:spcAft>
              <a:buFont typeface="Arial" panose="020B0604020202020204" pitchFamily="34" charset="0"/>
              <a:buChar char="•"/>
            </a:pPr>
            <a:r>
              <a:rPr lang="de-DE" sz="1400" dirty="0">
                <a:latin typeface="Kristen ITC" panose="03050502040202030202" pitchFamily="66" charset="0"/>
              </a:rPr>
              <a:t>Die </a:t>
            </a:r>
            <a:r>
              <a:rPr lang="de-DE" sz="1400" dirty="0" smtClean="0">
                <a:latin typeface="Kristen ITC" panose="03050502040202030202" pitchFamily="66" charset="0"/>
              </a:rPr>
              <a:t>Chaotin</a:t>
            </a:r>
          </a:p>
          <a:p>
            <a:pPr marL="285750" indent="-285750">
              <a:spcAft>
                <a:spcPts val="600"/>
              </a:spcAft>
              <a:buFont typeface="Arial" panose="020B0604020202020204" pitchFamily="34" charset="0"/>
              <a:buChar char="•"/>
            </a:pPr>
            <a:r>
              <a:rPr lang="de-DE" sz="1400" dirty="0">
                <a:latin typeface="Kristen ITC" panose="03050502040202030202" pitchFamily="66" charset="0"/>
              </a:rPr>
              <a:t>Wir räumen jetzt noch nicht ab</a:t>
            </a:r>
          </a:p>
          <a:p>
            <a:pPr marL="285750" indent="-285750">
              <a:buFont typeface="Arial" panose="020B0604020202020204" pitchFamily="34" charset="0"/>
              <a:buChar char="•"/>
            </a:pPr>
            <a:endParaRPr lang="de-DE" sz="1400" dirty="0">
              <a:latin typeface="Kristen ITC" panose="03050502040202030202" pitchFamily="66" charset="0"/>
            </a:endParaRPr>
          </a:p>
          <a:p>
            <a:pPr marL="285750" indent="-285750">
              <a:buFont typeface="Arial" panose="020B0604020202020204" pitchFamily="34" charset="0"/>
              <a:buChar char="•"/>
            </a:pPr>
            <a:endParaRPr lang="de-DE" sz="1400" dirty="0">
              <a:latin typeface="Kristen ITC" panose="03050502040202030202" pitchFamily="66" charset="0"/>
            </a:endParaRPr>
          </a:p>
          <a:p>
            <a:pPr marL="285750" indent="-285750">
              <a:buFont typeface="Arial" panose="020B0604020202020204" pitchFamily="34" charset="0"/>
              <a:buChar char="•"/>
            </a:pPr>
            <a:endParaRPr lang="de-DE" sz="1400" dirty="0">
              <a:latin typeface="Kristen ITC" panose="03050502040202030202" pitchFamily="66" charset="0"/>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27584" y="332656"/>
            <a:ext cx="3168352" cy="461665"/>
          </a:xfrm>
          <a:prstGeom prst="rect">
            <a:avLst/>
          </a:prstGeom>
          <a:noFill/>
        </p:spPr>
        <p:txBody>
          <a:bodyPr wrap="square" rtlCol="0">
            <a:spAutoFit/>
          </a:bodyPr>
          <a:lstStyle/>
          <a:p>
            <a:r>
              <a:rPr lang="de-DE" sz="2400" u="sng" dirty="0" smtClean="0">
                <a:latin typeface="Kristen ITC" panose="03050502040202030202" pitchFamily="66" charset="0"/>
              </a:rPr>
              <a:t>Schlussfolgerungen</a:t>
            </a:r>
            <a:endParaRPr lang="de-DE" sz="2400" u="sng" dirty="0">
              <a:latin typeface="Kristen ITC" panose="03050502040202030202" pitchFamily="66" charset="0"/>
            </a:endParaRPr>
          </a:p>
        </p:txBody>
      </p:sp>
      <p:sp>
        <p:nvSpPr>
          <p:cNvPr id="5" name="Textfeld 4"/>
          <p:cNvSpPr txBox="1"/>
          <p:nvPr/>
        </p:nvSpPr>
        <p:spPr>
          <a:xfrm>
            <a:off x="1187624" y="1196752"/>
            <a:ext cx="6912768" cy="537070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sz="2000" dirty="0" smtClean="0">
                <a:latin typeface="Kristen ITC" panose="03050502040202030202" pitchFamily="66" charset="0"/>
              </a:rPr>
              <a:t>Sich </a:t>
            </a:r>
            <a:r>
              <a:rPr lang="de-DE" sz="2000" b="1" dirty="0" smtClean="0">
                <a:latin typeface="Kristen ITC" panose="03050502040202030202" pitchFamily="66" charset="0"/>
              </a:rPr>
              <a:t>wiederholende Themenbereiche </a:t>
            </a:r>
            <a:r>
              <a:rPr lang="de-DE" sz="2000" dirty="0" smtClean="0">
                <a:latin typeface="Kristen ITC" panose="03050502040202030202" pitchFamily="66" charset="0"/>
              </a:rPr>
              <a:t>sind erkennbar: Tod und Sterben, Bewältigung und Verarbeitung von Notfallsituationen, Wahrnehmung von Diskrepanzen zwischen individuellen Bedürfnissen und der Rationalität des institutionalisierten Arbeitsalltags, ethische Konflikte </a:t>
            </a:r>
            <a:r>
              <a:rPr lang="de-DE" sz="2000" dirty="0" smtClean="0">
                <a:latin typeface="Kristen ITC" panose="03050502040202030202" pitchFamily="66" charset="0"/>
                <a:sym typeface="Wingdings" panose="05000000000000000000" pitchFamily="2" charset="2"/>
              </a:rPr>
              <a:t> Anleitungsdefizite? Vermehrtes Augenmerk durch PAs nötig!</a:t>
            </a:r>
          </a:p>
          <a:p>
            <a:pPr marL="342900" indent="-342900">
              <a:spcAft>
                <a:spcPts val="600"/>
              </a:spcAft>
              <a:buFont typeface="Arial" panose="020B0604020202020204" pitchFamily="34" charset="0"/>
              <a:buChar char="•"/>
            </a:pPr>
            <a:endParaRPr lang="de-DE" sz="2000" dirty="0" smtClean="0">
              <a:latin typeface="Kristen ITC" panose="03050502040202030202" pitchFamily="66" charset="0"/>
              <a:sym typeface="Wingdings" panose="05000000000000000000" pitchFamily="2" charset="2"/>
            </a:endParaRPr>
          </a:p>
          <a:p>
            <a:pPr marL="342900" indent="-342900">
              <a:spcAft>
                <a:spcPts val="600"/>
              </a:spcAft>
              <a:buFont typeface="Arial" panose="020B0604020202020204" pitchFamily="34" charset="0"/>
              <a:buChar char="•"/>
            </a:pPr>
            <a:r>
              <a:rPr lang="de-DE" sz="2000" dirty="0" smtClean="0">
                <a:latin typeface="Kristen ITC" panose="03050502040202030202" pitchFamily="66" charset="0"/>
                <a:sym typeface="Wingdings" panose="05000000000000000000" pitchFamily="2" charset="2"/>
              </a:rPr>
              <a:t>Rückmeldungen und Lösungsstrategien wurden durchweg als positiv empfunden; in den meisten Fällen wurden konkrete Ideen oder Anregungen für eigenes Vorgehen in zukünftigen Konfliktsituationen benannt</a:t>
            </a:r>
          </a:p>
          <a:p>
            <a:pPr marL="342900" indent="-342900">
              <a:buFont typeface="Arial" panose="020B0604020202020204" pitchFamily="34" charset="0"/>
              <a:buChar char="•"/>
            </a:pPr>
            <a:endParaRPr lang="de-DE" sz="2400" dirty="0" smtClean="0">
              <a:latin typeface="Kristen ITC" panose="03050502040202030202" pitchFamily="66" charset="0"/>
            </a:endParaRPr>
          </a:p>
          <a:p>
            <a:pPr marL="342900" indent="-342900">
              <a:buFont typeface="Arial" panose="020B0604020202020204" pitchFamily="34" charset="0"/>
              <a:buChar char="•"/>
            </a:pPr>
            <a:endParaRPr lang="de-DE" sz="2400" dirty="0">
              <a:latin typeface="Kristen ITC" panose="03050502040202030202" pitchFamily="66"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27584" y="332656"/>
            <a:ext cx="3168352" cy="461665"/>
          </a:xfrm>
          <a:prstGeom prst="rect">
            <a:avLst/>
          </a:prstGeom>
          <a:noFill/>
        </p:spPr>
        <p:txBody>
          <a:bodyPr wrap="square" rtlCol="0">
            <a:spAutoFit/>
          </a:bodyPr>
          <a:lstStyle/>
          <a:p>
            <a:r>
              <a:rPr lang="de-DE" sz="2400" u="sng" dirty="0" smtClean="0">
                <a:latin typeface="Kristen ITC" panose="03050502040202030202" pitchFamily="66" charset="0"/>
              </a:rPr>
              <a:t>Schlussfolgerungen</a:t>
            </a:r>
            <a:endParaRPr lang="de-DE" sz="2400" u="sng" dirty="0">
              <a:latin typeface="Kristen ITC" panose="03050502040202030202" pitchFamily="66" charset="0"/>
            </a:endParaRPr>
          </a:p>
        </p:txBody>
      </p:sp>
      <p:sp>
        <p:nvSpPr>
          <p:cNvPr id="5" name="Textfeld 4"/>
          <p:cNvSpPr txBox="1"/>
          <p:nvPr/>
        </p:nvSpPr>
        <p:spPr>
          <a:xfrm>
            <a:off x="1187624" y="1052736"/>
            <a:ext cx="7416824" cy="5632311"/>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de-DE" sz="2000" dirty="0" smtClean="0">
                <a:latin typeface="Kristen ITC" panose="03050502040202030202" pitchFamily="66" charset="0"/>
              </a:rPr>
              <a:t>Ein von den Gruppen als positiv erwähntes Phänomen: die Erkenntnis, dass die als eigenes Problem erlebte Situation fast immer von anderen Teilnehmern auch als problematische Situation erlebt wurde (man ist nicht allein)</a:t>
            </a:r>
          </a:p>
          <a:p>
            <a:pPr marL="285750" indent="-285750">
              <a:spcAft>
                <a:spcPts val="300"/>
              </a:spcAft>
              <a:buFont typeface="Arial" panose="020B0604020202020204" pitchFamily="34" charset="0"/>
              <a:buChar char="•"/>
            </a:pPr>
            <a:endParaRPr lang="de-DE" sz="2000" dirty="0">
              <a:latin typeface="Kristen ITC" panose="03050502040202030202" pitchFamily="66" charset="0"/>
            </a:endParaRPr>
          </a:p>
          <a:p>
            <a:pPr marL="285750" indent="-285750">
              <a:spcAft>
                <a:spcPts val="300"/>
              </a:spcAft>
              <a:buFont typeface="Arial" panose="020B0604020202020204" pitchFamily="34" charset="0"/>
              <a:buChar char="•"/>
            </a:pPr>
            <a:r>
              <a:rPr lang="de-DE" sz="2000" dirty="0" smtClean="0">
                <a:latin typeface="Kristen ITC" panose="03050502040202030202" pitchFamily="66" charset="0"/>
              </a:rPr>
              <a:t>Anfängliche Skepsis während des ersten Termins waren bereits am Ende der 1. KB vollkommen verschwunden</a:t>
            </a:r>
          </a:p>
          <a:p>
            <a:pPr marL="285750" indent="-285750">
              <a:spcAft>
                <a:spcPts val="300"/>
              </a:spcAft>
              <a:buFont typeface="Arial" panose="020B0604020202020204" pitchFamily="34" charset="0"/>
              <a:buChar char="•"/>
            </a:pPr>
            <a:endParaRPr lang="de-DE" sz="2000" dirty="0">
              <a:latin typeface="Kristen ITC" panose="03050502040202030202" pitchFamily="66" charset="0"/>
            </a:endParaRPr>
          </a:p>
          <a:p>
            <a:pPr marL="285750" indent="-285750">
              <a:spcAft>
                <a:spcPts val="300"/>
              </a:spcAft>
              <a:buFont typeface="Arial" panose="020B0604020202020204" pitchFamily="34" charset="0"/>
              <a:buChar char="•"/>
            </a:pPr>
            <a:r>
              <a:rPr lang="de-DE" sz="2000" dirty="0" smtClean="0">
                <a:latin typeface="Kristen ITC" panose="03050502040202030202" pitchFamily="66" charset="0"/>
              </a:rPr>
              <a:t>Erlernen der Methode selbst war einfach, sodass bereits beim 2. Treffen das Eingeben der Fälle als auch Austausch über Hypothesen und Lösungsstrategien schneller und konkreter erfolgte</a:t>
            </a:r>
          </a:p>
          <a:p>
            <a:pPr marL="285750" indent="-285750">
              <a:spcAft>
                <a:spcPts val="300"/>
              </a:spcAft>
              <a:buFont typeface="Arial" panose="020B0604020202020204" pitchFamily="34" charset="0"/>
              <a:buChar char="•"/>
            </a:pPr>
            <a:endParaRPr lang="de-DE" sz="2000" dirty="0">
              <a:latin typeface="Kristen ITC" panose="03050502040202030202" pitchFamily="66" charset="0"/>
            </a:endParaRPr>
          </a:p>
          <a:p>
            <a:pPr marL="285750" indent="-285750">
              <a:spcAft>
                <a:spcPts val="300"/>
              </a:spcAft>
              <a:buFont typeface="Arial" panose="020B0604020202020204" pitchFamily="34" charset="0"/>
              <a:buChar char="•"/>
            </a:pPr>
            <a:r>
              <a:rPr lang="de-DE" sz="2000" dirty="0" smtClean="0">
                <a:latin typeface="Kristen ITC" panose="03050502040202030202" pitchFamily="66" charset="0"/>
              </a:rPr>
              <a:t>Beteiligung individuell sehr verschieden</a:t>
            </a:r>
          </a:p>
          <a:p>
            <a:pPr marL="285750" indent="-285750">
              <a:spcAft>
                <a:spcPts val="300"/>
              </a:spcAft>
              <a:buFont typeface="Arial" panose="020B0604020202020204" pitchFamily="34" charset="0"/>
              <a:buChar char="•"/>
            </a:pPr>
            <a:endParaRPr lang="de-DE" sz="2000" dirty="0">
              <a:latin typeface="Kristen ITC" panose="03050502040202030202" pitchFamily="66" charset="0"/>
            </a:endParaRPr>
          </a:p>
          <a:p>
            <a:pPr marL="285750" indent="-285750">
              <a:spcAft>
                <a:spcPts val="300"/>
              </a:spcAft>
              <a:buFont typeface="Arial" panose="020B0604020202020204" pitchFamily="34" charset="0"/>
              <a:buChar char="•"/>
            </a:pPr>
            <a:r>
              <a:rPr lang="de-DE" sz="2000" dirty="0" smtClean="0">
                <a:latin typeface="Kristen ITC" panose="03050502040202030202" pitchFamily="66" charset="0"/>
              </a:rPr>
              <a:t>Am Ende sollten meistens alle Fälle kurz erzählt werden</a:t>
            </a:r>
            <a:endParaRPr lang="de-DE" sz="2000" dirty="0">
              <a:latin typeface="Kristen ITC" panose="03050502040202030202" pitchFamily="66" charset="0"/>
            </a:endParaRPr>
          </a:p>
        </p:txBody>
      </p:sp>
    </p:spTree>
    <p:extLst>
      <p:ext uri="{BB962C8B-B14F-4D97-AF65-F5344CB8AC3E}">
        <p14:creationId xmlns:p14="http://schemas.microsoft.com/office/powerpoint/2010/main" val="4011696333"/>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de-DE" u="sng" dirty="0" smtClean="0">
                <a:latin typeface="Kristen ITC" panose="03050502040202030202" pitchFamily="66" charset="0"/>
              </a:rPr>
              <a:t>Überblick</a:t>
            </a:r>
            <a:endParaRPr lang="de-DE" u="sng" dirty="0">
              <a:latin typeface="Kristen ITC" panose="03050502040202030202" pitchFamily="66" charset="0"/>
            </a:endParaRPr>
          </a:p>
        </p:txBody>
      </p:sp>
      <p:sp>
        <p:nvSpPr>
          <p:cNvPr id="5" name="Content Placeholder 4"/>
          <p:cNvSpPr>
            <a:spLocks noGrp="1"/>
          </p:cNvSpPr>
          <p:nvPr>
            <p:ph idx="1"/>
            <p:custDataLst>
              <p:tags r:id="rId3"/>
            </p:custDataLst>
          </p:nvPr>
        </p:nvSpPr>
        <p:spPr/>
        <p:txBody>
          <a:bodyPr>
            <a:normAutofit lnSpcReduction="10000"/>
          </a:bodyPr>
          <a:lstStyle/>
          <a:p>
            <a:r>
              <a:rPr lang="de-DE" dirty="0" smtClean="0">
                <a:latin typeface="Kristen ITC" panose="03050502040202030202" pitchFamily="66" charset="0"/>
              </a:rPr>
              <a:t>Einführung</a:t>
            </a:r>
          </a:p>
          <a:p>
            <a:r>
              <a:rPr lang="de-DE" dirty="0" smtClean="0">
                <a:latin typeface="Kristen ITC" panose="03050502040202030202" pitchFamily="66" charset="0"/>
              </a:rPr>
              <a:t>Entwicklung und Implementierung kollegialer Beratung</a:t>
            </a:r>
          </a:p>
          <a:p>
            <a:r>
              <a:rPr lang="de-DE" dirty="0" smtClean="0">
                <a:latin typeface="Kristen ITC" panose="03050502040202030202" pitchFamily="66" charset="0"/>
              </a:rPr>
              <a:t>Kollegiale Beratung- was ist das?</a:t>
            </a:r>
          </a:p>
          <a:p>
            <a:r>
              <a:rPr lang="de-DE" dirty="0" smtClean="0">
                <a:latin typeface="Kristen ITC" panose="03050502040202030202" pitchFamily="66" charset="0"/>
              </a:rPr>
              <a:t>Kollegiale Beratung im SJS</a:t>
            </a:r>
          </a:p>
          <a:p>
            <a:r>
              <a:rPr lang="de-DE" dirty="0" smtClean="0">
                <a:latin typeface="Kristen ITC" panose="03050502040202030202" pitchFamily="66" charset="0"/>
              </a:rPr>
              <a:t>Ablauf</a:t>
            </a:r>
          </a:p>
          <a:p>
            <a:r>
              <a:rPr lang="de-DE" dirty="0" smtClean="0">
                <a:latin typeface="Kristen ITC" panose="03050502040202030202" pitchFamily="66" charset="0"/>
              </a:rPr>
              <a:t>Themen</a:t>
            </a:r>
          </a:p>
          <a:p>
            <a:r>
              <a:rPr lang="de-DE" dirty="0" smtClean="0">
                <a:latin typeface="Kristen ITC" panose="03050502040202030202" pitchFamily="66" charset="0"/>
              </a:rPr>
              <a:t>Schlussfolgerungen</a:t>
            </a:r>
            <a:endParaRPr lang="de-DE" dirty="0">
              <a:latin typeface="Kristen ITC" panose="03050502040202030202" pitchFamily="66" charset="0"/>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27584" y="332656"/>
            <a:ext cx="3168352" cy="461665"/>
          </a:xfrm>
          <a:prstGeom prst="rect">
            <a:avLst/>
          </a:prstGeom>
          <a:noFill/>
        </p:spPr>
        <p:txBody>
          <a:bodyPr wrap="square" rtlCol="0">
            <a:spAutoFit/>
          </a:bodyPr>
          <a:lstStyle/>
          <a:p>
            <a:r>
              <a:rPr lang="de-DE" sz="2400" u="sng" dirty="0" smtClean="0">
                <a:latin typeface="Kristen ITC" panose="03050502040202030202" pitchFamily="66" charset="0"/>
              </a:rPr>
              <a:t>Schlussfolgerungen</a:t>
            </a:r>
            <a:endParaRPr lang="de-DE" sz="2400" u="sng" dirty="0">
              <a:latin typeface="Kristen ITC" panose="03050502040202030202" pitchFamily="66" charset="0"/>
            </a:endParaRPr>
          </a:p>
        </p:txBody>
      </p:sp>
      <p:sp>
        <p:nvSpPr>
          <p:cNvPr id="5" name="Textfeld 4"/>
          <p:cNvSpPr txBox="1"/>
          <p:nvPr/>
        </p:nvSpPr>
        <p:spPr>
          <a:xfrm>
            <a:off x="1259632" y="1340768"/>
            <a:ext cx="6984776" cy="2308324"/>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latin typeface="Kristen ITC" panose="03050502040202030202" pitchFamily="66" charset="0"/>
              </a:rPr>
              <a:t>Wiederkehrende Themen als Anleitungsthemen wahrnehmen</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Auch für </a:t>
            </a:r>
            <a:r>
              <a:rPr lang="de-DE" sz="2400" dirty="0" err="1" smtClean="0">
                <a:latin typeface="Kristen ITC" panose="03050502040202030202" pitchFamily="66" charset="0"/>
              </a:rPr>
              <a:t>Praxisanleitertreffen</a:t>
            </a:r>
            <a:r>
              <a:rPr lang="de-DE" sz="2400" dirty="0" smtClean="0">
                <a:latin typeface="Kristen ITC" panose="03050502040202030202" pitchFamily="66" charset="0"/>
              </a:rPr>
              <a:t> geeignet </a:t>
            </a:r>
            <a:r>
              <a:rPr lang="de-DE" sz="2400" dirty="0" smtClean="0">
                <a:latin typeface="Kristen ITC" panose="03050502040202030202" pitchFamily="66" charset="0"/>
                <a:sym typeface="Wingdings" panose="05000000000000000000" pitchFamily="2" charset="2"/>
              </a:rPr>
              <a:t> hier dann Fälle aus Anleitungssituationen wählen</a:t>
            </a:r>
            <a:endParaRPr lang="de-DE" sz="2400" dirty="0">
              <a:latin typeface="Kristen ITC" panose="03050502040202030202" pitchFamily="66" charset="0"/>
            </a:endParaRPr>
          </a:p>
        </p:txBody>
      </p:sp>
    </p:spTree>
    <p:extLst>
      <p:ext uri="{BB962C8B-B14F-4D97-AF65-F5344CB8AC3E}">
        <p14:creationId xmlns:p14="http://schemas.microsoft.com/office/powerpoint/2010/main" val="718666524"/>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3347864" y="3933056"/>
            <a:ext cx="4343400" cy="1362075"/>
          </a:xfrm>
        </p:spPr>
        <p:txBody>
          <a:bodyPr>
            <a:noAutofit/>
          </a:bodyPr>
          <a:lstStyle/>
          <a:p>
            <a:pPr>
              <a:defRPr lang="de-DE"/>
            </a:pPr>
            <a:r>
              <a:rPr lang="de-DE" sz="3600" dirty="0" smtClean="0">
                <a:latin typeface="Kristen ITC" panose="03050502040202030202" pitchFamily="66" charset="0"/>
              </a:rPr>
              <a:t>Fragen?</a:t>
            </a:r>
            <a:br>
              <a:rPr lang="de-DE" sz="3600" dirty="0" smtClean="0">
                <a:latin typeface="Kristen ITC" panose="03050502040202030202" pitchFamily="66" charset="0"/>
              </a:rPr>
            </a:br>
            <a:r>
              <a:rPr lang="de-DE" sz="3600" dirty="0">
                <a:latin typeface="Kristen ITC" panose="03050502040202030202" pitchFamily="66" charset="0"/>
              </a:rPr>
              <a:t/>
            </a:r>
            <a:br>
              <a:rPr lang="de-DE" sz="3600" dirty="0">
                <a:latin typeface="Kristen ITC" panose="03050502040202030202" pitchFamily="66" charset="0"/>
              </a:rPr>
            </a:br>
            <a:r>
              <a:rPr lang="de-DE" sz="3600" dirty="0" smtClean="0">
                <a:latin typeface="Kristen ITC" panose="03050502040202030202" pitchFamily="66" charset="0"/>
              </a:rPr>
              <a:t>Eigene Erfahrungen mit kollegialer Beratung?</a:t>
            </a:r>
            <a:endParaRPr lang="de-DE" sz="3600" dirty="0">
              <a:latin typeface="Kristen ITC" panose="03050502040202030202" pitchFamily="66"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a:bodyPr>
          <a:lstStyle/>
          <a:p>
            <a:pPr marL="571500" indent="-571500">
              <a:buFont typeface="Arial" panose="020B0604020202020204" pitchFamily="34" charset="0"/>
              <a:buChar char="•"/>
            </a:pPr>
            <a:r>
              <a:rPr lang="de-DE" sz="2800" dirty="0" smtClean="0">
                <a:latin typeface="Kristen ITC" panose="03050502040202030202" pitchFamily="66" charset="0"/>
              </a:rPr>
              <a:t>Pflegepraxis überwiegend regelgeleitetes Handeln (Tätigkeitskataloge)</a:t>
            </a:r>
          </a:p>
          <a:p>
            <a:pPr marL="571500" indent="-571500">
              <a:buFont typeface="Arial" panose="020B0604020202020204" pitchFamily="34" charset="0"/>
              <a:buChar char="•"/>
            </a:pPr>
            <a:endParaRPr lang="de-DE" sz="2800" dirty="0" smtClean="0">
              <a:latin typeface="Kristen ITC" panose="03050502040202030202" pitchFamily="66" charset="0"/>
            </a:endParaRPr>
          </a:p>
          <a:p>
            <a:pPr marL="571500" indent="-571500">
              <a:buFont typeface="Arial" panose="020B0604020202020204" pitchFamily="34" charset="0"/>
              <a:buChar char="•"/>
            </a:pPr>
            <a:r>
              <a:rPr lang="de-DE" sz="2800" dirty="0" smtClean="0">
                <a:latin typeface="Kristen ITC" panose="03050502040202030202" pitchFamily="66" charset="0"/>
              </a:rPr>
              <a:t>Pflegerisches Handeln spiegelt sich häufig in Durchführung von Handgriffen wider</a:t>
            </a:r>
            <a:endParaRPr lang="de-DE" sz="2800" dirty="0">
              <a:latin typeface="Kristen ITC" panose="03050502040202030202" pitchFamily="66"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0"/>
            <a:ext cx="7765662" cy="16476125"/>
          </a:xfrm>
          <a:prstGeom prst="rect">
            <a:avLst/>
          </a:prstGeom>
        </p:spPr>
      </p:pic>
      <p:sp>
        <p:nvSpPr>
          <p:cNvPr id="2" name="Textfeld 1"/>
          <p:cNvSpPr txBox="1"/>
          <p:nvPr/>
        </p:nvSpPr>
        <p:spPr>
          <a:xfrm>
            <a:off x="395536" y="195806"/>
            <a:ext cx="3456384" cy="461665"/>
          </a:xfrm>
          <a:prstGeom prst="rect">
            <a:avLst/>
          </a:prstGeom>
          <a:noFill/>
        </p:spPr>
        <p:txBody>
          <a:bodyPr wrap="square" rtlCol="0">
            <a:spAutoFit/>
          </a:bodyPr>
          <a:lstStyle/>
          <a:p>
            <a:r>
              <a:rPr lang="de-DE" sz="2400" u="sng" dirty="0" smtClean="0">
                <a:latin typeface="Kristen ITC" panose="03050502040202030202" pitchFamily="66" charset="0"/>
              </a:rPr>
              <a:t>Einführung</a:t>
            </a:r>
            <a:endParaRPr lang="de-DE" sz="2400" u="sng" dirty="0">
              <a:latin typeface="Kristen ITC" panose="03050502040202030202" pitchFamily="66"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5696" y="692696"/>
            <a:ext cx="6696744" cy="5760640"/>
          </a:xfrm>
          <a:prstGeom prst="rect">
            <a:avLst/>
          </a:prstGeom>
          <a:noFill/>
        </p:spPr>
        <p:txBody>
          <a:bodyPr wrap="square" rtlCol="0">
            <a:normAutofit fontScale="92500"/>
          </a:bodyPr>
          <a:lstStyle/>
          <a:p>
            <a:pPr marL="457200" indent="-457200">
              <a:buFont typeface="Arial" panose="020B0604020202020204" pitchFamily="34" charset="0"/>
              <a:buChar char="•"/>
            </a:pPr>
            <a:r>
              <a:rPr lang="de-DE" sz="2800" dirty="0" smtClean="0">
                <a:latin typeface="Kristen ITC" panose="03050502040202030202" pitchFamily="66" charset="0"/>
              </a:rPr>
              <a:t>Auszubildende mit schneller Auffassungsgabe, manuellem Geschick und hoher Sozialkompetenz profitieren </a:t>
            </a:r>
            <a:r>
              <a:rPr lang="de-DE" sz="2800" dirty="0" smtClean="0">
                <a:latin typeface="Kristen ITC" panose="03050502040202030202" pitchFamily="66" charset="0"/>
                <a:sym typeface="Wingdings" panose="05000000000000000000" pitchFamily="2" charset="2"/>
              </a:rPr>
              <a:t> oft Tätigkeiten beobachten, vorzeigen oder übernehmen, die Ausbildungsstand vorgreifen oder einer speziellen Fachabteilung zuzuordnen sind</a:t>
            </a:r>
          </a:p>
          <a:p>
            <a:pPr marL="457200" indent="-457200">
              <a:buFont typeface="Arial" panose="020B0604020202020204" pitchFamily="34" charset="0"/>
              <a:buChar char="•"/>
            </a:pPr>
            <a:endParaRPr lang="de-DE" sz="2800" dirty="0">
              <a:latin typeface="Kristen ITC" panose="03050502040202030202" pitchFamily="66" charset="0"/>
              <a:sym typeface="Wingdings" panose="05000000000000000000" pitchFamily="2" charset="2"/>
            </a:endParaRPr>
          </a:p>
          <a:p>
            <a:pPr marL="457200" indent="-457200">
              <a:buFont typeface="Arial" panose="020B0604020202020204" pitchFamily="34" charset="0"/>
              <a:buChar char="•"/>
            </a:pPr>
            <a:r>
              <a:rPr lang="de-DE" sz="2800" dirty="0" smtClean="0">
                <a:latin typeface="Kristen ITC" panose="03050502040202030202" pitchFamily="66" charset="0"/>
                <a:sym typeface="Wingdings" panose="05000000000000000000" pitchFamily="2" charset="2"/>
              </a:rPr>
              <a:t>Leistungsschwächere, introvertierte, ängstliche Schüler laufen ‚nebenher‘; kommen seltener in die Lage, Einblick in ‚besondere‘ Tätigkeiten zu erhalten (Belohnung)</a:t>
            </a:r>
          </a:p>
          <a:p>
            <a:pPr marL="457200" indent="-457200">
              <a:buFont typeface="Arial" panose="020B0604020202020204" pitchFamily="34" charset="0"/>
              <a:buChar char="•"/>
            </a:pPr>
            <a:endParaRPr lang="de-DE" sz="2800" dirty="0">
              <a:latin typeface="Kristen ITC" panose="03050502040202030202" pitchFamily="66" charset="0"/>
              <a:sym typeface="Wingdings" panose="05000000000000000000" pitchFamily="2" charset="2"/>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2" name="Rechteck 1"/>
          <p:cNvSpPr/>
          <p:nvPr/>
        </p:nvSpPr>
        <p:spPr>
          <a:xfrm>
            <a:off x="323528" y="231031"/>
            <a:ext cx="1944216" cy="461665"/>
          </a:xfrm>
          <a:prstGeom prst="rect">
            <a:avLst/>
          </a:prstGeom>
        </p:spPr>
        <p:txBody>
          <a:bodyPr wrap="square">
            <a:spAutoFit/>
          </a:bodyPr>
          <a:lstStyle/>
          <a:p>
            <a:r>
              <a:rPr lang="de-DE" sz="2400" u="sng" dirty="0">
                <a:latin typeface="Kristen ITC" panose="03050502040202030202" pitchFamily="66" charset="0"/>
              </a:rPr>
              <a:t>Einführung</a:t>
            </a:r>
            <a:endParaRPr lang="de-DE" sz="2400" u="sng" dirty="0"/>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67744" y="548680"/>
            <a:ext cx="6624736" cy="5623520"/>
          </a:xfrm>
          <a:prstGeom prst="rect">
            <a:avLst/>
          </a:prstGeom>
          <a:noFill/>
        </p:spPr>
        <p:txBody>
          <a:bodyPr wrap="square" rtlCol="0">
            <a:normAutofit/>
          </a:bodyPr>
          <a:lstStyle/>
          <a:p>
            <a:pPr marL="457200" indent="-457200">
              <a:buFont typeface="Arial" panose="020B0604020202020204" pitchFamily="34" charset="0"/>
              <a:buChar char="•"/>
            </a:pPr>
            <a:r>
              <a:rPr lang="de-DE" sz="2800" dirty="0">
                <a:latin typeface="Kristen ITC" panose="03050502040202030202" pitchFamily="66" charset="0"/>
                <a:sym typeface="Wingdings" panose="05000000000000000000" pitchFamily="2" charset="2"/>
              </a:rPr>
              <a:t>Vor diesem Hintergrund wurde in einer Kooperation der 3 Trägerhäuser, der Krankenpflegeschule und der Universität Bremen das praktische Curriculum </a:t>
            </a:r>
            <a:r>
              <a:rPr lang="de-DE" sz="2800" dirty="0" smtClean="0">
                <a:latin typeface="Kristen ITC" panose="03050502040202030202" pitchFamily="66" charset="0"/>
                <a:sym typeface="Wingdings" panose="05000000000000000000" pitchFamily="2" charset="2"/>
              </a:rPr>
              <a:t>entwickelt</a:t>
            </a:r>
          </a:p>
          <a:p>
            <a:pPr marL="457200" indent="-457200">
              <a:buFont typeface="Arial" panose="020B0604020202020204" pitchFamily="34" charset="0"/>
              <a:buChar char="•"/>
            </a:pPr>
            <a:endParaRPr lang="de-DE" sz="2800" dirty="0">
              <a:latin typeface="Kristen ITC" panose="03050502040202030202" pitchFamily="66" charset="0"/>
              <a:sym typeface="Wingdings" panose="05000000000000000000" pitchFamily="2" charset="2"/>
            </a:endParaRPr>
          </a:p>
          <a:p>
            <a:pPr marL="457200" indent="-457200">
              <a:buFont typeface="Arial" panose="020B0604020202020204" pitchFamily="34" charset="0"/>
              <a:buChar char="•"/>
            </a:pPr>
            <a:r>
              <a:rPr lang="de-DE" sz="2800" dirty="0" smtClean="0">
                <a:latin typeface="Kristen ITC" panose="03050502040202030202" pitchFamily="66" charset="0"/>
                <a:sym typeface="Wingdings" panose="05000000000000000000" pitchFamily="2" charset="2"/>
              </a:rPr>
              <a:t>Mitarbeiter der jeweiligen Stationen haben die Lernangebote Ihrer Station für den jeweiligen Ausbildungsstand verschriftlicht</a:t>
            </a:r>
          </a:p>
          <a:p>
            <a:pPr marL="457200" indent="-457200">
              <a:buFont typeface="Arial" panose="020B0604020202020204" pitchFamily="34" charset="0"/>
              <a:buChar char="•"/>
            </a:pPr>
            <a:endParaRPr lang="de-DE" sz="2800" dirty="0">
              <a:latin typeface="Kristen ITC" panose="03050502040202030202" pitchFamily="66"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Rechteck 4"/>
          <p:cNvSpPr/>
          <p:nvPr/>
        </p:nvSpPr>
        <p:spPr>
          <a:xfrm>
            <a:off x="323528" y="231031"/>
            <a:ext cx="1944216" cy="461665"/>
          </a:xfrm>
          <a:prstGeom prst="rect">
            <a:avLst/>
          </a:prstGeom>
        </p:spPr>
        <p:txBody>
          <a:bodyPr wrap="square">
            <a:spAutoFit/>
          </a:bodyPr>
          <a:lstStyle/>
          <a:p>
            <a:r>
              <a:rPr lang="de-DE" sz="2400" u="sng" dirty="0">
                <a:latin typeface="Kristen ITC" panose="03050502040202030202" pitchFamily="66" charset="0"/>
              </a:rPr>
              <a:t>Einführung</a:t>
            </a:r>
            <a:endParaRPr lang="de-DE" sz="2400" u="sng" dirty="0"/>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91680" y="836712"/>
            <a:ext cx="6842721" cy="4752528"/>
          </a:xfrm>
          <a:prstGeom prst="rect">
            <a:avLst/>
          </a:prstGeom>
          <a:noFill/>
        </p:spPr>
        <p:txBody>
          <a:bodyPr wrap="square" rtlCol="0">
            <a:normAutofit/>
          </a:bodyPr>
          <a:lstStyle/>
          <a:p>
            <a:pPr marL="457200" indent="-457200">
              <a:buFont typeface="Arial" panose="020B0604020202020204" pitchFamily="34" charset="0"/>
              <a:buChar char="•"/>
            </a:pPr>
            <a:r>
              <a:rPr lang="de-DE" sz="2800" dirty="0" smtClean="0">
                <a:latin typeface="Kristen ITC" panose="03050502040202030202" pitchFamily="66" charset="0"/>
              </a:rPr>
              <a:t>Während der ersten Evaluationen des Curriculums wurde von Auszubildenden und Anleitenden häufig das Phänomen des </a:t>
            </a:r>
            <a:r>
              <a:rPr lang="de-DE" sz="2800" b="1" dirty="0" smtClean="0">
                <a:latin typeface="Kristen ITC" panose="03050502040202030202" pitchFamily="66" charset="0"/>
              </a:rPr>
              <a:t>Praxisschocks</a:t>
            </a:r>
            <a:r>
              <a:rPr lang="de-DE" sz="2800" dirty="0" smtClean="0">
                <a:latin typeface="Kristen ITC" panose="03050502040202030202" pitchFamily="66" charset="0"/>
              </a:rPr>
              <a:t> angesprochen</a:t>
            </a:r>
          </a:p>
          <a:p>
            <a:pPr marL="457200" indent="-457200">
              <a:buFont typeface="Arial" panose="020B0604020202020204" pitchFamily="34" charset="0"/>
              <a:buChar char="•"/>
            </a:pPr>
            <a:endParaRPr lang="de-DE" sz="2800" dirty="0">
              <a:latin typeface="Kristen ITC" panose="03050502040202030202" pitchFamily="66" charset="0"/>
            </a:endParaRPr>
          </a:p>
          <a:p>
            <a:pPr marL="457200" indent="-457200">
              <a:buFont typeface="Arial" panose="020B0604020202020204" pitchFamily="34" charset="0"/>
              <a:buChar char="•"/>
            </a:pPr>
            <a:r>
              <a:rPr lang="de-DE" sz="2800" dirty="0" smtClean="0">
                <a:latin typeface="Kristen ITC" panose="03050502040202030202" pitchFamily="66" charset="0"/>
              </a:rPr>
              <a:t>Aufarbeitung erlebter belastender Erfahrungen am praktischen Einsatzort selten durchgeführt</a:t>
            </a:r>
            <a:endParaRPr lang="de-DE" sz="2800" dirty="0">
              <a:latin typeface="Kristen ITC" panose="03050502040202030202" pitchFamily="66"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5" name="Rechteck 4"/>
          <p:cNvSpPr/>
          <p:nvPr/>
        </p:nvSpPr>
        <p:spPr>
          <a:xfrm>
            <a:off x="323528" y="231031"/>
            <a:ext cx="1944216" cy="461665"/>
          </a:xfrm>
          <a:prstGeom prst="rect">
            <a:avLst/>
          </a:prstGeom>
        </p:spPr>
        <p:txBody>
          <a:bodyPr wrap="square">
            <a:spAutoFit/>
          </a:bodyPr>
          <a:lstStyle/>
          <a:p>
            <a:r>
              <a:rPr lang="de-DE" sz="2400" u="sng" dirty="0">
                <a:latin typeface="Kristen ITC" panose="03050502040202030202" pitchFamily="66" charset="0"/>
              </a:rPr>
              <a:t>Einführung</a:t>
            </a:r>
            <a:endParaRPr lang="de-DE" sz="2400" u="sng"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077200" cy="1143000"/>
          </a:xfrm>
        </p:spPr>
        <p:txBody>
          <a:bodyPr>
            <a:normAutofit/>
          </a:bodyPr>
          <a:lstStyle/>
          <a:p>
            <a:r>
              <a:rPr lang="de-DE" sz="2400" u="sng" dirty="0" smtClean="0">
                <a:latin typeface="Kristen ITC" panose="03050502040202030202" pitchFamily="66" charset="0"/>
              </a:rPr>
              <a:t>Entwicklung und Implementierung kollegialer Beratung</a:t>
            </a:r>
            <a:endParaRPr lang="de-DE" sz="2400" u="sng" dirty="0">
              <a:latin typeface="Kristen ITC" panose="03050502040202030202" pitchFamily="66" charset="0"/>
            </a:endParaRPr>
          </a:p>
        </p:txBody>
      </p:sp>
      <p:sp>
        <p:nvSpPr>
          <p:cNvPr id="4" name="Textfeld 3"/>
          <p:cNvSpPr txBox="1"/>
          <p:nvPr/>
        </p:nvSpPr>
        <p:spPr>
          <a:xfrm>
            <a:off x="827584" y="1628800"/>
            <a:ext cx="7128792" cy="3785652"/>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latin typeface="Kristen ITC" panose="03050502040202030202" pitchFamily="66" charset="0"/>
              </a:rPr>
              <a:t>Innerhalb einer Klinik mit 2 zentralen Praxisanleiterinnen (ZPA) eine kollegiale Beratungsrunde für Auszubildende konzipiert</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Ziel: mit diesem Reflexionsmodell strukturiert in Aufarbeitungsprozess erlebter Erfahrungen zu gehen und Lösungsmöglichkeiten für potentielle kommende Praxissituationen aufzuzeigen</a:t>
            </a:r>
            <a:endParaRPr lang="de-DE" sz="2400" dirty="0">
              <a:latin typeface="Kristen ITC" panose="03050502040202030202" pitchFamily="66"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3568" y="116632"/>
            <a:ext cx="5760640" cy="576064"/>
          </a:xfrm>
        </p:spPr>
        <p:txBody>
          <a:bodyPr>
            <a:normAutofit/>
          </a:bodyPr>
          <a:lstStyle/>
          <a:p>
            <a:r>
              <a:rPr lang="de-DE" sz="2400" u="sng" dirty="0" smtClean="0">
                <a:latin typeface="Kristen ITC" panose="03050502040202030202" pitchFamily="66" charset="0"/>
              </a:rPr>
              <a:t>Kollegiale Beratung- was ist das?</a:t>
            </a:r>
            <a:endParaRPr lang="de-DE" sz="2400" u="sng" dirty="0">
              <a:latin typeface="Kristen ITC" panose="03050502040202030202" pitchFamily="66" charset="0"/>
            </a:endParaRPr>
          </a:p>
        </p:txBody>
      </p:sp>
      <p:sp>
        <p:nvSpPr>
          <p:cNvPr id="3" name="Content Placeholder 2"/>
          <p:cNvSpPr>
            <a:spLocks noGrp="1"/>
          </p:cNvSpPr>
          <p:nvPr>
            <p:ph sz="half" idx="1"/>
            <p:custDataLst>
              <p:tags r:id="rId3"/>
            </p:custDataLst>
          </p:nvPr>
        </p:nvSpPr>
        <p:spPr>
          <a:xfrm>
            <a:off x="838200" y="980728"/>
            <a:ext cx="7982272" cy="5069235"/>
          </a:xfrm>
        </p:spPr>
        <p:txBody>
          <a:bodyPr>
            <a:normAutofit fontScale="85000" lnSpcReduction="10000"/>
          </a:bodyPr>
          <a:lstStyle/>
          <a:p>
            <a:r>
              <a:rPr lang="de-DE" dirty="0" smtClean="0">
                <a:latin typeface="Kristen ITC" panose="03050502040202030202" pitchFamily="66" charset="0"/>
              </a:rPr>
              <a:t>Begriff Supervision vielen geläufig:</a:t>
            </a:r>
          </a:p>
          <a:p>
            <a:pPr marL="800100" lvl="2" indent="0">
              <a:buNone/>
            </a:pPr>
            <a:r>
              <a:rPr lang="de-DE" sz="2800" dirty="0" smtClean="0">
                <a:latin typeface="Kristen ITC" panose="03050502040202030202" pitchFamily="66" charset="0"/>
              </a:rPr>
              <a:t>Externe, dafür ausgebildete Berater begleiten in beratender Funktion Teamprozesse und Konflikte innerhalb einer Organisation</a:t>
            </a:r>
          </a:p>
          <a:p>
            <a:pPr marL="800100" lvl="2" indent="0">
              <a:buNone/>
            </a:pPr>
            <a:endParaRPr lang="de-DE" sz="2800" dirty="0" smtClean="0">
              <a:latin typeface="Kristen ITC" panose="03050502040202030202" pitchFamily="66" charset="0"/>
            </a:endParaRPr>
          </a:p>
          <a:p>
            <a:r>
              <a:rPr lang="de-DE" dirty="0" smtClean="0">
                <a:latin typeface="Kristen ITC" panose="03050502040202030202" pitchFamily="66" charset="0"/>
              </a:rPr>
              <a:t>Unterschieden werden Team- und Fallsupervision</a:t>
            </a:r>
          </a:p>
          <a:p>
            <a:endParaRPr lang="de-DE" dirty="0" smtClean="0">
              <a:latin typeface="Kristen ITC" panose="03050502040202030202" pitchFamily="66" charset="0"/>
            </a:endParaRPr>
          </a:p>
          <a:p>
            <a:r>
              <a:rPr lang="de-DE" dirty="0" smtClean="0">
                <a:latin typeface="Kristen ITC" panose="03050502040202030202" pitchFamily="66" charset="0"/>
              </a:rPr>
              <a:t>Teamsupervision immer auf externen Supervisor angewiesen</a:t>
            </a:r>
          </a:p>
          <a:p>
            <a:endParaRPr lang="de-DE" dirty="0" smtClean="0">
              <a:latin typeface="Kristen ITC" panose="03050502040202030202" pitchFamily="66" charset="0"/>
            </a:endParaRPr>
          </a:p>
          <a:p>
            <a:r>
              <a:rPr lang="de-DE" dirty="0" smtClean="0">
                <a:latin typeface="Kristen ITC" panose="03050502040202030202" pitchFamily="66" charset="0"/>
              </a:rPr>
              <a:t>Fallsupervision auch kollegial möglich, wenn Teilnehmer in Methode geübt sind </a:t>
            </a:r>
            <a:r>
              <a:rPr lang="de-DE" dirty="0" smtClean="0">
                <a:latin typeface="Kristen ITC" panose="03050502040202030202" pitchFamily="66" charset="0"/>
                <a:sym typeface="Wingdings" panose="05000000000000000000" pitchFamily="2" charset="2"/>
              </a:rPr>
              <a:t> Intervision genannt</a:t>
            </a:r>
            <a:endParaRPr lang="de-DE" dirty="0">
              <a:latin typeface="Kristen ITC" panose="03050502040202030202" pitchFamily="66" charset="0"/>
            </a:endParaRPr>
          </a:p>
          <a:p>
            <a:pPr marL="0" indent="0">
              <a:buNone/>
            </a:pPr>
            <a:endParaRPr lang="de-DE" sz="2400" dirty="0">
              <a:latin typeface="Kristen ITC" panose="03050502040202030202" pitchFamily="66" charset="0"/>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custDataLst>
              <p:tags r:id="rId2"/>
            </p:custDataLst>
          </p:nvPr>
        </p:nvSpPr>
        <p:spPr>
          <a:xfrm>
            <a:off x="683568" y="116632"/>
            <a:ext cx="5760640" cy="576064"/>
          </a:xfrm>
        </p:spPr>
        <p:txBody>
          <a:bodyPr>
            <a:normAutofit/>
          </a:bodyPr>
          <a:lstStyle/>
          <a:p>
            <a:r>
              <a:rPr lang="de-DE" sz="2400" u="sng" dirty="0" smtClean="0">
                <a:latin typeface="Kristen ITC" panose="03050502040202030202" pitchFamily="66" charset="0"/>
              </a:rPr>
              <a:t>Kollegiale Beratung- was ist das?</a:t>
            </a:r>
            <a:endParaRPr lang="de-DE" sz="2400" u="sng" dirty="0">
              <a:latin typeface="Kristen ITC" panose="03050502040202030202" pitchFamily="66" charset="0"/>
            </a:endParaRPr>
          </a:p>
        </p:txBody>
      </p:sp>
      <p:sp>
        <p:nvSpPr>
          <p:cNvPr id="10" name="Textfeld 9"/>
          <p:cNvSpPr txBox="1"/>
          <p:nvPr/>
        </p:nvSpPr>
        <p:spPr>
          <a:xfrm>
            <a:off x="683568" y="1263432"/>
            <a:ext cx="8136904" cy="5632311"/>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latin typeface="Kristen ITC" panose="03050502040202030202" pitchFamily="66" charset="0"/>
              </a:rPr>
              <a:t>Intervision: Mitarbeiter eines Arbeitsteams führen eigenverantwortlich arbeitsplatzbezogene, kollegiale Fallberatungen durch</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Unterstützt den Prozess der Entwicklung von Handlungsalternativen und Lösungsstrategien</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Kann dadurch präventiv der Entstehung eines Burn-Out entgegenwirken</a:t>
            </a:r>
          </a:p>
          <a:p>
            <a:pPr marL="342900" indent="-342900">
              <a:buFont typeface="Arial" panose="020B0604020202020204" pitchFamily="34" charset="0"/>
              <a:buChar char="•"/>
            </a:pPr>
            <a:endParaRPr lang="de-DE" sz="2400" dirty="0">
              <a:latin typeface="Kristen ITC" panose="03050502040202030202" pitchFamily="66" charset="0"/>
            </a:endParaRPr>
          </a:p>
          <a:p>
            <a:pPr marL="342900" indent="-342900">
              <a:buFont typeface="Arial" panose="020B0604020202020204" pitchFamily="34" charset="0"/>
              <a:buChar char="•"/>
            </a:pPr>
            <a:r>
              <a:rPr lang="de-DE" sz="2400" dirty="0" smtClean="0">
                <a:latin typeface="Kristen ITC" panose="03050502040202030202" pitchFamily="66" charset="0"/>
              </a:rPr>
              <a:t>Professioneller Supervisor wird ersetzt durch:</a:t>
            </a:r>
          </a:p>
          <a:p>
            <a:pPr marL="800100" lvl="1" indent="-342900">
              <a:buFont typeface="Symbol" panose="05050102010706020507" pitchFamily="18" charset="2"/>
              <a:buChar char="-"/>
            </a:pPr>
            <a:r>
              <a:rPr lang="de-DE" sz="2400" dirty="0" smtClean="0">
                <a:latin typeface="Kristen ITC" panose="03050502040202030202" pitchFamily="66" charset="0"/>
              </a:rPr>
              <a:t>Klare Regeln zum Umgang miteinander</a:t>
            </a:r>
          </a:p>
          <a:p>
            <a:pPr marL="800100" lvl="1" indent="-342900">
              <a:buFont typeface="Symbol" panose="05050102010706020507" pitchFamily="18" charset="2"/>
              <a:buChar char="-"/>
            </a:pPr>
            <a:r>
              <a:rPr lang="de-DE" sz="2400" dirty="0" smtClean="0">
                <a:latin typeface="Kristen ITC" panose="03050502040202030202" pitchFamily="66" charset="0"/>
              </a:rPr>
              <a:t>Klar strukturierten, wiederkehrenden Ablauf</a:t>
            </a:r>
          </a:p>
          <a:p>
            <a:pPr marL="800100" lvl="1" indent="-342900">
              <a:buFont typeface="Symbol" panose="05050102010706020507" pitchFamily="18" charset="2"/>
              <a:buChar char="-"/>
            </a:pPr>
            <a:r>
              <a:rPr lang="de-DE" sz="2400" dirty="0" smtClean="0">
                <a:latin typeface="Kristen ITC" panose="03050502040202030202" pitchFamily="66" charset="0"/>
              </a:rPr>
              <a:t>Klar definierte Rollen und Aufgaben</a:t>
            </a:r>
          </a:p>
          <a:p>
            <a:endParaRPr lang="de-DE" sz="2400" dirty="0">
              <a:latin typeface="Kristen ITC" panose="03050502040202030202" pitchFamily="66" charset="0"/>
            </a:endParaRPr>
          </a:p>
        </p:txBody>
      </p:sp>
    </p:spTree>
    <p:custDataLst>
      <p:tags r:id="rId1"/>
    </p:custData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2.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4.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5.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6.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17.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18.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2.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3.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4.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Schulu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1432</Words>
  <Application>Microsoft Office PowerPoint</Application>
  <PresentationFormat>Bildschirmpräsentation (4:3)</PresentationFormat>
  <Paragraphs>233</Paragraphs>
  <Slides>21</Slides>
  <Notes>17</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Schulung</vt:lpstr>
      <vt:lpstr>Kollegiale Beratung</vt:lpstr>
      <vt:lpstr>Überblick</vt:lpstr>
      <vt:lpstr>PowerPoint-Präsentation</vt:lpstr>
      <vt:lpstr>PowerPoint-Präsentation</vt:lpstr>
      <vt:lpstr>PowerPoint-Präsentation</vt:lpstr>
      <vt:lpstr>PowerPoint-Präsentation</vt:lpstr>
      <vt:lpstr>Entwicklung und Implementierung kollegialer Beratung</vt:lpstr>
      <vt:lpstr>Kollegiale Beratung- was ist das?</vt:lpstr>
      <vt:lpstr>Kollegiale Beratung- was ist das?</vt:lpstr>
      <vt:lpstr>Kollegiale Beratung- was ist das?</vt:lpstr>
      <vt:lpstr>Kollegiale Beratung- was ist das?</vt:lpstr>
      <vt:lpstr>PowerPoint-Präsentation</vt:lpstr>
      <vt:lpstr>PowerPoint-Präsentation</vt:lpstr>
      <vt:lpstr>PowerPoint-Präsentation</vt:lpstr>
      <vt:lpstr>PowerPoint-Präsentation</vt:lpstr>
      <vt:lpstr>PowerPoint-Präsentation</vt:lpstr>
      <vt:lpstr>Themen</vt:lpstr>
      <vt:lpstr>PowerPoint-Präsentation</vt:lpstr>
      <vt:lpstr>PowerPoint-Präsentation</vt:lpstr>
      <vt:lpstr>PowerPoint-Präsentation</vt:lpstr>
      <vt:lpstr>Fragen?  Eigene Erfahrungen mit kollegialer Beratung?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2019-06-25T08:09:00Z</dcterms:created>
  <dcterms:modified xsi:type="dcterms:W3CDTF">2019-06-26T12:43:55Z</dcterms:modified>
</cp:coreProperties>
</file>