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5"/>
  </p:notesMasterIdLst>
  <p:sldIdLst>
    <p:sldId id="258" r:id="rId2"/>
    <p:sldId id="259" r:id="rId3"/>
    <p:sldId id="260" r:id="rId4"/>
    <p:sldId id="261" r:id="rId5"/>
    <p:sldId id="266" r:id="rId6"/>
    <p:sldId id="267" r:id="rId7"/>
    <p:sldId id="268" r:id="rId8"/>
    <p:sldId id="269" r:id="rId9"/>
    <p:sldId id="270" r:id="rId10"/>
    <p:sldId id="271" r:id="rId11"/>
    <p:sldId id="262" r:id="rId12"/>
    <p:sldId id="265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CD8890-40B4-412A-9207-401D3A3E88F1}" type="datetimeFigureOut">
              <a:rPr lang="de-DE" smtClean="0"/>
              <a:t>17.05.2021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E8043-FA69-49E8-A12A-B32363BA6A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281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715" y="2427006"/>
            <a:ext cx="8471726" cy="2213360"/>
          </a:xfrm>
          <a:effectLst/>
        </p:spPr>
        <p:txBody>
          <a:bodyPr anchor="ctr">
            <a:normAutofit/>
          </a:bodyPr>
          <a:lstStyle>
            <a:lvl1pPr>
              <a:defRPr sz="4000" cap="none" baseline="0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715" y="4988176"/>
            <a:ext cx="8471726" cy="1079338"/>
          </a:xfrm>
        </p:spPr>
        <p:txBody>
          <a:bodyPr anchor="ctr">
            <a:normAutofit/>
          </a:bodyPr>
          <a:lstStyle>
            <a:lvl1pPr marL="0" indent="0" algn="r">
              <a:buNone/>
              <a:defRPr sz="2400" b="0" i="1" cap="none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4DBEE75-7FB1-49C5-9940-6EA437B126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749" y="743213"/>
            <a:ext cx="3813692" cy="1538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05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34900" y="705125"/>
            <a:ext cx="8474200" cy="790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334900" y="1648444"/>
            <a:ext cx="8474200" cy="45985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355447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E27D9E8-9E71-4E8F-97D0-A8E6449DC10D}" type="datetime1">
              <a:rPr lang="de-DE" smtClean="0"/>
              <a:pPr/>
              <a:t>17.05.2021</a:t>
            </a:fld>
            <a:endParaRPr lang="de-DE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00" y="6355447"/>
            <a:ext cx="528890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cap="none" baseline="0">
                <a:solidFill>
                  <a:schemeClr val="accent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355446"/>
            <a:ext cx="8903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60666BB-27D7-4591-AE45-5A531AA4960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1683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34900" y="4406902"/>
            <a:ext cx="8474200" cy="1677705"/>
          </a:xfrm>
        </p:spPr>
        <p:txBody>
          <a:bodyPr anchor="t">
            <a:noAutofit/>
          </a:bodyPr>
          <a:lstStyle>
            <a:lvl1pPr algn="l" defTabSz="342900" rtl="0" eaLnBrk="1" latinLnBrk="0" hangingPunct="1">
              <a:spcBef>
                <a:spcPct val="0"/>
              </a:spcBef>
              <a:buNone/>
              <a:defRPr lang="de-DE" sz="3600" b="1" kern="1200" cap="all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9" name="Textplatzhalter 2"/>
          <p:cNvSpPr>
            <a:spLocks noGrp="1"/>
          </p:cNvSpPr>
          <p:nvPr>
            <p:ph type="body" idx="1"/>
          </p:nvPr>
        </p:nvSpPr>
        <p:spPr>
          <a:xfrm>
            <a:off x="334900" y="2906713"/>
            <a:ext cx="84742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322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34900" y="705125"/>
            <a:ext cx="8474200" cy="790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334900" y="1648444"/>
            <a:ext cx="4177280" cy="45985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355447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E27D9E8-9E71-4E8F-97D0-A8E6449DC10D}" type="datetime1">
              <a:rPr lang="de-DE" smtClean="0"/>
              <a:pPr/>
              <a:t>17.05.2021</a:t>
            </a:fld>
            <a:endParaRPr lang="de-DE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00" y="6355447"/>
            <a:ext cx="528890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cap="none" baseline="0">
                <a:solidFill>
                  <a:schemeClr val="accent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355446"/>
            <a:ext cx="8903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60666BB-27D7-4591-AE45-5A531AA4960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 Placeholder 2"/>
          <p:cNvSpPr>
            <a:spLocks noGrp="1"/>
          </p:cNvSpPr>
          <p:nvPr>
            <p:ph idx="10"/>
          </p:nvPr>
        </p:nvSpPr>
        <p:spPr>
          <a:xfrm>
            <a:off x="4631820" y="1648442"/>
            <a:ext cx="4177280" cy="45985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245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34900" y="705125"/>
            <a:ext cx="8474200" cy="790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 hasCustomPrompt="1"/>
          </p:nvPr>
        </p:nvSpPr>
        <p:spPr>
          <a:xfrm>
            <a:off x="334900" y="2427006"/>
            <a:ext cx="4177280" cy="38199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9500" marR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1pPr>
            <a:lvl2pPr marL="472500" marR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2pPr>
            <a:lvl3pPr marL="675000" marR="0" indent="-202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3pPr>
            <a:lvl4pPr marL="931500" marR="0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4pPr>
            <a:lvl5pPr marL="1201500" marR="0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5pPr>
          </a:lstStyle>
          <a:p>
            <a:pPr marL="229500" marR="0" lvl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Formatvorlagen des Textmasters bearbeiten</a:t>
            </a:r>
          </a:p>
          <a:p>
            <a:pPr marL="472500" marR="0" lvl="1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Zweite Ebene</a:t>
            </a:r>
          </a:p>
          <a:p>
            <a:pPr marL="675000" marR="0" lvl="2" indent="-202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Dritte Ebene</a:t>
            </a:r>
          </a:p>
          <a:p>
            <a:pPr marL="931500" marR="0" lvl="3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Vierte Ebene</a:t>
            </a:r>
          </a:p>
          <a:p>
            <a:pPr marL="1201500" marR="0" lvl="4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Fünfte Ebene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355447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E27D9E8-9E71-4E8F-97D0-A8E6449DC10D}" type="datetime1">
              <a:rPr lang="de-DE" smtClean="0"/>
              <a:pPr/>
              <a:t>17.05.2021</a:t>
            </a:fld>
            <a:endParaRPr lang="de-DE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00" y="6355447"/>
            <a:ext cx="528890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cap="none" baseline="0">
                <a:solidFill>
                  <a:schemeClr val="accent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355446"/>
            <a:ext cx="8903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60666BB-27D7-4591-AE45-5A531AA4960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1"/>
          </p:nvPr>
        </p:nvSpPr>
        <p:spPr>
          <a:xfrm>
            <a:off x="334900" y="1652682"/>
            <a:ext cx="4177280" cy="774324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idx="12" hasCustomPrompt="1"/>
          </p:nvPr>
        </p:nvSpPr>
        <p:spPr>
          <a:xfrm>
            <a:off x="4631820" y="2427006"/>
            <a:ext cx="4177280" cy="38199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9500" marR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1pPr>
            <a:lvl2pPr marL="472500" marR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2pPr>
            <a:lvl3pPr marL="675000" marR="0" indent="-202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3pPr>
            <a:lvl4pPr marL="931500" marR="0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4pPr>
            <a:lvl5pPr marL="1201500" marR="0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5pPr>
          </a:lstStyle>
          <a:p>
            <a:pPr marL="229500" marR="0" lvl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Formatvorlagen des Textmasters bearbeiten</a:t>
            </a:r>
          </a:p>
          <a:p>
            <a:pPr marL="472500" marR="0" lvl="1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Zweite Ebene</a:t>
            </a:r>
          </a:p>
          <a:p>
            <a:pPr marL="675000" marR="0" lvl="2" indent="-202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Dritte Ebene</a:t>
            </a:r>
          </a:p>
          <a:p>
            <a:pPr marL="931500" marR="0" lvl="3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Vierte Ebene</a:t>
            </a:r>
          </a:p>
          <a:p>
            <a:pPr marL="1201500" marR="0" lvl="4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Fünfte Ebene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4619002" y="1652682"/>
            <a:ext cx="4177280" cy="774324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1593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7D9E8-9E71-4E8F-97D0-A8E6449DC10D}" type="datetime1">
              <a:rPr lang="de-DE" smtClean="0"/>
              <a:t>17.05.2021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66BB-27D7-4591-AE45-5A531AA4960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9852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55AA4-DA1C-44A6-A395-B5C17FBA774C}" type="datetime1">
              <a:rPr lang="de-DE" smtClean="0"/>
              <a:t>17.05.2021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66BB-27D7-4591-AE45-5A531AA49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5567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900" y="705125"/>
            <a:ext cx="8474200" cy="790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900" y="1648444"/>
            <a:ext cx="8474200" cy="45985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355447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E27D9E8-9E71-4E8F-97D0-A8E6449DC10D}" type="datetime1">
              <a:rPr lang="de-DE" smtClean="0"/>
              <a:pPr/>
              <a:t>17.05.2021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00" y="6355447"/>
            <a:ext cx="528890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cap="none" baseline="0">
                <a:solidFill>
                  <a:schemeClr val="accent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355446"/>
            <a:ext cx="8903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60666BB-27D7-4591-AE45-5A531AA4960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Rectangle 8"/>
          <p:cNvSpPr/>
          <p:nvPr/>
        </p:nvSpPr>
        <p:spPr>
          <a:xfrm>
            <a:off x="334901" y="457200"/>
            <a:ext cx="277749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031610" y="453643"/>
            <a:ext cx="277749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181373" y="457200"/>
            <a:ext cx="277749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11840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6" r:id="rId4"/>
    <p:sldLayoutId id="2147483698" r:id="rId5"/>
    <p:sldLayoutId id="2147483699" r:id="rId6"/>
    <p:sldLayoutId id="2147483691" r:id="rId7"/>
  </p:sldLayoutIdLst>
  <p:hf sldNum="0" hdr="0" dt="0"/>
  <p:txStyles>
    <p:titleStyle>
      <a:lvl1pPr algn="l" defTabSz="342900" rtl="0" eaLnBrk="1" latinLnBrk="0" hangingPunct="1">
        <a:spcBef>
          <a:spcPct val="0"/>
        </a:spcBef>
        <a:buNone/>
        <a:defRPr sz="2800" b="1" kern="1200" cap="all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9500" indent="-229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72500" indent="-229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5000" indent="-202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1500" indent="-175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01500" indent="-175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2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65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87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Arbeitsbezogenes Lernen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Weiterbildung Praxisanleitung 2021</a:t>
            </a:r>
          </a:p>
        </p:txBody>
      </p:sp>
    </p:spTree>
    <p:extLst>
      <p:ext uri="{BB962C8B-B14F-4D97-AF65-F5344CB8AC3E}">
        <p14:creationId xmlns:p14="http://schemas.microsoft.com/office/powerpoint/2010/main" val="867452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B8DE91-F295-4FAB-8B0B-F54B9D6D5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Entwicklung von Arbeits- und Lernaufgaben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24AA37D-AB00-4158-B174-8D6222C5B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Berücksichtigt werden sollten:</a:t>
            </a:r>
          </a:p>
          <a:p>
            <a:r>
              <a:rPr lang="de-DE" dirty="0"/>
              <a:t>Das eigene Handlungsfeld</a:t>
            </a:r>
          </a:p>
          <a:p>
            <a:r>
              <a:rPr lang="de-DE" dirty="0"/>
              <a:t>Die Auszubildenden</a:t>
            </a:r>
          </a:p>
          <a:p>
            <a:r>
              <a:rPr lang="de-DE" dirty="0"/>
              <a:t>Der Rahmenausbildungsplan</a:t>
            </a:r>
          </a:p>
          <a:p>
            <a:r>
              <a:rPr lang="de-DE" dirty="0"/>
              <a:t>Die pflegedidaktische Reflexion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F07D488-B0DA-43A8-9FAB-D2BEE9AFA6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1660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AA79D3-5372-4C10-B50E-D39CC680D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Entwicklungslogik 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2E0E42AD-2C3A-40FA-8BA8-A692A2F054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3736" y="2232670"/>
            <a:ext cx="6096528" cy="3429297"/>
          </a:xfrm>
          <a:prstGeom prst="rect">
            <a:avLst/>
          </a:prstGeo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52CDE83-6941-4D63-B78E-2AFA4117C6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35137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38EF7A-8CC6-4B1F-B72D-5AF936C30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Arbeitsauftrag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4686E4-B557-4E13-B336-6124B783A1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Entwickelt eine Lernaufgabe für Euren eigenen Arbeitsbereich. </a:t>
            </a:r>
          </a:p>
          <a:p>
            <a:r>
              <a:rPr lang="de-DE" dirty="0"/>
              <a:t>Berücksichtigt dabei den Rahmenausbildungsplan, die Kompetenzbereiche und Euer Handlungsfeld, die pflegedidaktische Reflexion sowie die Auszubildenden (z.B. Einsatzzeitpunkt, Selbstständigkeit, bereits vorhandene Kompetenzen).</a:t>
            </a: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F5E01F6-68C3-41BB-B3B7-BC2602904B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2727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196555-67DD-4FBE-A0B0-D039263B0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Quellen: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DDF9C2-B758-438D-A940-55F2EBA44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Darmann-Finck: Was muss sich in der </a:t>
            </a:r>
            <a:r>
              <a:rPr lang="de-DE" dirty="0" err="1"/>
              <a:t>Praxisanleiterweiterbildung</a:t>
            </a:r>
            <a:r>
              <a:rPr lang="de-DE" dirty="0"/>
              <a:t> ändern, Vortrag auf dem Pflegekongress Bremen, 2021</a:t>
            </a:r>
          </a:p>
          <a:p>
            <a:r>
              <a:rPr lang="de-DE" dirty="0" err="1"/>
              <a:t>Burba</a:t>
            </a:r>
            <a:r>
              <a:rPr lang="de-DE" dirty="0"/>
              <a:t>, Stefan: Praxisanleitung mit Arbeits- und Lernaufgaben gestalten, Vortrag, Senftenberg 2021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A209ECE-AC77-4889-AC64-BEF5CBF617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2189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Kompetenzbereiche 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2810833D-6B82-4137-88F9-3977142567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3736" y="2232670"/>
            <a:ext cx="6096528" cy="3429297"/>
          </a:xfrm>
          <a:prstGeom prst="rect">
            <a:avLst/>
          </a:prstGeom>
        </p:spPr>
      </p:pic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5364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42E93A-60F6-41E6-85AB-D224B3FAF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Anforderungen an die Praxisanleitung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A4ECB2-5145-42A3-B7D0-176836926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Pflege als systematischen Problemlösungs- und Beziehungsprozess verstehen (vorbehaltene Tätigkeiten)</a:t>
            </a:r>
          </a:p>
          <a:p>
            <a:r>
              <a:rPr lang="de-DE" dirty="0"/>
              <a:t>Varianten arbeitsbezogenen Lernens berücksichtigen: arbeitsgebundenes, arbeitsverbundenes, arbeitsorientiertes Lernen, darauf bezogene Lehr-/Lernangebote entwickeln</a:t>
            </a:r>
          </a:p>
          <a:p>
            <a:r>
              <a:rPr lang="de-DE" dirty="0"/>
              <a:t>Entwicklungslogik berücksichtigen: den Schwierigkeitsgrad von Arbeitsaufgaben anhand des Komplexitätsgrads der Pflegesituation variieren</a:t>
            </a:r>
          </a:p>
          <a:p>
            <a:r>
              <a:rPr lang="de-DE" dirty="0"/>
              <a:t>Angebote der Reflexion systematisch integrieren (kollegiale Beratung, Fallbesprechungen)</a:t>
            </a: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9A886EB-27C8-4E4C-8BA8-DFA4D3DC04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2846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D37610-D13A-4C9D-B67E-EEEA9553C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Varianten arbeitsbezogenen Lernens</a:t>
            </a:r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362E86FA-858E-49E6-98D2-C80AAA28F9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3736" y="2232670"/>
            <a:ext cx="6096528" cy="3429297"/>
          </a:xfrm>
          <a:prstGeom prst="rect">
            <a:avLst/>
          </a:prstGeo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0AA85BD-0F03-4EEC-AC99-F4EBA11E23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/>
              <a:t>Nach Darmann-Finck, Muths, 2016, </a:t>
            </a:r>
            <a:r>
              <a:rPr lang="de-DE" dirty="0" err="1"/>
              <a:t>Dehnbostel</a:t>
            </a:r>
            <a:r>
              <a:rPr lang="de-DE" dirty="0"/>
              <a:t> 2015</a:t>
            </a:r>
          </a:p>
        </p:txBody>
      </p:sp>
    </p:spTree>
    <p:extLst>
      <p:ext uri="{BB962C8B-B14F-4D97-AF65-F5344CB8AC3E}">
        <p14:creationId xmlns:p14="http://schemas.microsoft.com/office/powerpoint/2010/main" val="31154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3C54A1-FF25-4E03-BB69-DA5981AC2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Arbeitsgebundenes Lernen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55ACE64-BB9C-43A3-9554-DBAB9000D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Ist Lernen durch aktives Pflegehandeln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Lernen im realen Arbeitsprozess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Leistungserstellung steht im Fokus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Lernen erfolgt oft beiläufig (informell), erfahrungsbasiert, unvorhersehbar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A75B145-B00E-461A-8425-18B700C60A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6766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AD0A36-FAB0-4AE9-9DE6-3B420D06C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Arbeitsverbundenes Lernen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DF6B1F-0976-43B2-811A-BF45B16539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Lernen in der Nähe des Arbeitsplatzes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Arbeits- und Lernort sind räumlich getrennt, aber nah beieinander (z.B. </a:t>
            </a:r>
            <a:r>
              <a:rPr lang="de-DE" dirty="0" err="1"/>
              <a:t>Grsprächsraum</a:t>
            </a:r>
            <a:r>
              <a:rPr lang="de-DE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Lernen z.B. im Rahmen eines Rechercheauftrags, Reflexion im Nachgespräch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724CC3F-6BD2-490F-A3A0-1C0B2592EC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8075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085297-66DA-45CC-BE65-78741502E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Arbeitsorientiertes Lernen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A4F48A-207A-4A37-B65E-C2FA98AFF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Lernen in realitätsnahen Situationen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Lernen findet realitätsnah simuliert in Skills Labs statt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dirty="0"/>
              <a:t>Vorbereitung auf die Praxiseinsätze in geschützter Umgebung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C56BC24-BB43-4719-931C-14A3DCE799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3768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DE765E-52E1-4C88-A37E-FCEE9E805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Förderung von arbeitsgebundenem Lernen durch Arbeits- und Lernaufgaben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8D48CC-80B0-4396-B8E2-6EC43EB35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Arbeits- und Lernaufgaben zeigen den Zusammenhang zwischen Arbeiten und Lernen auf. Arbeitsaufgaben werden didaktisch zu Lernaufgaben aufbereitet, jedoch ohne die Merkmale der Arbeitsaufgabe zu verändern. </a:t>
            </a:r>
          </a:p>
          <a:p>
            <a:r>
              <a:rPr lang="de-DE" dirty="0"/>
              <a:t>Sie können arbeitsverbundenes Lernen seitens der Schule initiieren, begleiten  und fördern, indem bspw.  Wissen (Theorien, Modelle) zur Begründung oder Situationsdeutung einbezogen wird.</a:t>
            </a:r>
          </a:p>
          <a:p>
            <a:r>
              <a:rPr lang="de-DE" dirty="0"/>
              <a:t>Erstellen Praxisanleitende diese Aufgaben, ist die Zielsetzung die Bewältigung ganzheitlicher Tätigkeiten mit Hilfe verschiedener Kompetenzen.</a:t>
            </a:r>
          </a:p>
          <a:p>
            <a:r>
              <a:rPr lang="de-DE" dirty="0"/>
              <a:t>Erstellen Lehrende diese Aufgaben, geht es z.B. darum, die Aufmerksamkeit auf Lerngegenstände der Praxis zu lenken oder um Reflexionsprozesse.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D906DC8-B187-4383-9044-593818D616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71427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329C7A-5F96-4343-B45F-3FBCE51D0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Arbeitsauftrag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EAA86F5-0AAE-4317-9AE6-85EDA32E8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Überlegt Euch nun, welche Dinge Auszubildende in ihren Praxiseinsätzen in eurem Arbeitsbereich erkunden, beobachten, anwenden oder reflektieren können!</a:t>
            </a:r>
          </a:p>
          <a:p>
            <a:r>
              <a:rPr lang="de-DE" dirty="0"/>
              <a:t>Aufgabentypen: Erkundung, Beobachtung, Anwendung, Reflexion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1BA9B27-C870-4621-99E7-547814AE6C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1375592"/>
      </p:ext>
    </p:extLst>
  </p:cSld>
  <p:clrMapOvr>
    <a:masterClrMapping/>
  </p:clrMapOvr>
</p:sld>
</file>

<file path=ppt/theme/theme1.xml><?xml version="1.0" encoding="utf-8"?>
<a:theme xmlns:a="http://schemas.openxmlformats.org/drawingml/2006/main" name="BPZB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Dividend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e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PZP_VorlageGillSans_4-3" id="{FB073BC5-16CF-44D6-9248-E2DB869D37D5}" vid="{7E31D060-B4E1-4436-816E-FD6D6539228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BPZP_Vorlage_4-3</Template>
  <TotalTime>0</TotalTime>
  <Words>392</Words>
  <Application>Microsoft Office PowerPoint</Application>
  <PresentationFormat>Bildschirmpräsentation (4:3)</PresentationFormat>
  <Paragraphs>44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8" baseType="lpstr">
      <vt:lpstr>Calibri</vt:lpstr>
      <vt:lpstr>Gill Sans MT</vt:lpstr>
      <vt:lpstr>Wingdings</vt:lpstr>
      <vt:lpstr>Wingdings 2</vt:lpstr>
      <vt:lpstr>BPZB</vt:lpstr>
      <vt:lpstr>Arbeitsbezogenes Lernen</vt:lpstr>
      <vt:lpstr>Die Kompetenzbereiche </vt:lpstr>
      <vt:lpstr>Anforderungen an die Praxisanleitung</vt:lpstr>
      <vt:lpstr>Varianten arbeitsbezogenen Lernens</vt:lpstr>
      <vt:lpstr>Arbeitsgebundenes Lernen</vt:lpstr>
      <vt:lpstr>Arbeitsverbundenes Lernen</vt:lpstr>
      <vt:lpstr>Arbeitsorientiertes Lernen</vt:lpstr>
      <vt:lpstr>Förderung von arbeitsgebundenem Lernen durch Arbeits- und Lernaufgaben</vt:lpstr>
      <vt:lpstr>Arbeitsauftrag</vt:lpstr>
      <vt:lpstr>Entwicklung von Arbeits- und Lernaufgaben</vt:lpstr>
      <vt:lpstr>Entwicklungslogik </vt:lpstr>
      <vt:lpstr>Arbeitsauftrag</vt:lpstr>
      <vt:lpstr>Quellen: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Arbeitsbezogenes Lernen</dc:title>
  <dc:creator>Daniela Reinhardt</dc:creator>
  <cp:lastModifiedBy>Daniela Reinhardt</cp:lastModifiedBy>
  <cp:revision>9</cp:revision>
  <dcterms:created xsi:type="dcterms:W3CDTF">2021-05-12T10:30:36Z</dcterms:created>
  <dcterms:modified xsi:type="dcterms:W3CDTF">2021-05-17T13:00:23Z</dcterms:modified>
</cp:coreProperties>
</file>