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61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0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DE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FE61428-1D8F-424C-B21F-AAECC615B262}" type="datetimeFigureOut">
              <a:rPr lang="de-DE" smtClean="0"/>
              <a:pPr/>
              <a:t>17.01.2019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7E1835F-0C89-43A2-9A36-A23F979A9C17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e.wikipedia.org/wiki/Datei:Bigfive.pn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Mit</a:t>
            </a:r>
          </a:p>
          <a:p>
            <a:r>
              <a:rPr lang="de-DE" smtClean="0"/>
              <a:t>Patrick </a:t>
            </a:r>
            <a:r>
              <a:rPr lang="de-DE" smtClean="0"/>
              <a:t>Kallert</a:t>
            </a:r>
            <a:endParaRPr lang="de-DE" dirty="0" smtClean="0"/>
          </a:p>
          <a:p>
            <a:r>
              <a:rPr lang="de-DE" dirty="0" smtClean="0"/>
              <a:t>Dipl. Sozialpsychologe (FH)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Sind Auszubildende schwierig?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4189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Identität vs. Identitätsdiffusion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Alle voran gegangenen Phasen schaffen Charakterzüge</a:t>
            </a:r>
          </a:p>
          <a:p>
            <a:r>
              <a:rPr lang="de-DE" dirty="0" smtClean="0"/>
              <a:t>Körperliche Veränderung tritt ein und neuartige Ansprüche werden an die Umwelt gestellt</a:t>
            </a:r>
          </a:p>
          <a:p>
            <a:r>
              <a:rPr lang="de-DE" dirty="0" smtClean="0"/>
              <a:t>Der junge Mensch stellt sich selbst in Frage und sucht sich seine Identität</a:t>
            </a:r>
          </a:p>
          <a:p>
            <a:r>
              <a:rPr lang="de-DE" dirty="0" smtClean="0"/>
              <a:t>Findet dieser Jugendliche keine Antworten gerät er in eine Krise (Diffusion)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 algn="r">
              <a:buNone/>
            </a:pPr>
            <a:r>
              <a:rPr lang="de-DE" dirty="0" smtClean="0"/>
              <a:t>„Wer bin ich?“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972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Intimität/Solidarität vs. </a:t>
            </a:r>
            <a:r>
              <a:rPr lang="de-DE" smtClean="0"/>
              <a:t>Isolation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Geklärte Identität schafft eine tragfähige Beziehung</a:t>
            </a:r>
          </a:p>
          <a:p>
            <a:r>
              <a:rPr lang="de-DE" dirty="0" smtClean="0"/>
              <a:t>Die Phase heißt auch, Sich- verlieren und Sich- finden im anderen</a:t>
            </a:r>
          </a:p>
          <a:p>
            <a:r>
              <a:rPr lang="de-DE" dirty="0" smtClean="0"/>
              <a:t>Es werden Partnerschaften gebildet</a:t>
            </a:r>
          </a:p>
          <a:p>
            <a:r>
              <a:rPr lang="de-DE" dirty="0" smtClean="0"/>
              <a:t>Die Isolierung kommt durch fehlender Ich- Identität zustande</a:t>
            </a:r>
          </a:p>
          <a:p>
            <a:r>
              <a:rPr lang="de-DE" dirty="0" smtClean="0"/>
              <a:t>Die Phase der Isolierung ist aber auch sehr wichtig um sich zu entwickeln (Selbstwertgefühl)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1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 </a:t>
            </a:r>
            <a:r>
              <a:rPr lang="de-DE" dirty="0"/>
              <a:t>B</a:t>
            </a:r>
            <a:r>
              <a:rPr lang="de-DE" dirty="0" smtClean="0"/>
              <a:t>ig </a:t>
            </a:r>
            <a:r>
              <a:rPr lang="de-DE" dirty="0" err="1"/>
              <a:t>F</a:t>
            </a:r>
            <a:r>
              <a:rPr lang="de-DE" dirty="0" err="1" smtClean="0"/>
              <a:t>ive</a:t>
            </a:r>
            <a:r>
              <a:rPr lang="de-DE" dirty="0" smtClean="0"/>
              <a:t> der Persönlichkeit</a:t>
            </a:r>
            <a:endParaRPr lang="de-DE" dirty="0"/>
          </a:p>
        </p:txBody>
      </p:sp>
      <p:pic>
        <p:nvPicPr>
          <p:cNvPr id="4" name="Bild 1" descr="Bigfive.png">
            <a:hlinkClick r:id="rId2"/>
          </p:cNvPr>
          <p:cNvPicPr>
            <a:picLocks noGrp="1"/>
          </p:cNvPicPr>
          <p:nvPr>
            <p:ph sz="quarter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88840"/>
            <a:ext cx="7344816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611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bedeutet das für uns?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Wir haben mit einem „schwierigen“ Alter zu arbeiten (Herausforderung)</a:t>
            </a:r>
          </a:p>
          <a:p>
            <a:r>
              <a:rPr lang="de-DE" dirty="0" smtClean="0"/>
              <a:t>Unterschiedliche familiäre Hintergründe (Patchwork, Alleinerziehende, Migrantenkinder…) </a:t>
            </a:r>
          </a:p>
          <a:p>
            <a:r>
              <a:rPr lang="de-DE" dirty="0" smtClean="0"/>
              <a:t>Werte, Pflichten, Regeln sind einem gesellschaftlichen Wandel unterworfen und werden in den Familien unterschiedlich vorgelebt</a:t>
            </a:r>
          </a:p>
          <a:p>
            <a:r>
              <a:rPr lang="de-DE" dirty="0" smtClean="0"/>
              <a:t>Auszubildende sind vermehrt mit psychischen Erkrankungen belastet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444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Zahlen der Deutschen Gesellschaft für Bildung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   </a:t>
            </a:r>
            <a:r>
              <a:rPr lang="de-DE" u="sng" dirty="0" smtClean="0"/>
              <a:t>20 Prozent Abbruchquote in der Ausbildung</a:t>
            </a:r>
          </a:p>
          <a:p>
            <a:pPr marL="0" indent="0">
              <a:buNone/>
            </a:pPr>
            <a:endParaRPr lang="de-DE" u="sng" dirty="0" smtClean="0"/>
          </a:p>
          <a:p>
            <a:r>
              <a:rPr lang="de-DE" dirty="0" smtClean="0"/>
              <a:t>57 Prozent davon von dem Auszubildenden selber</a:t>
            </a:r>
          </a:p>
          <a:p>
            <a:r>
              <a:rPr lang="de-DE" dirty="0" smtClean="0"/>
              <a:t>32 Prozent durch den  Arbeitgeber</a:t>
            </a:r>
          </a:p>
          <a:p>
            <a:r>
              <a:rPr lang="de-DE" dirty="0" smtClean="0"/>
              <a:t>11 Prozent im Einvernehmen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2149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Symptome die man spüren kann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u="sng" dirty="0" smtClean="0"/>
              <a:t>Lernauffälligkeiten:</a:t>
            </a:r>
            <a:r>
              <a:rPr lang="de-DE" dirty="0" smtClean="0"/>
              <a:t> unsichere Handgriffe, hastige Arbeit, überdurchschnittliches auftreten von Fehlern, Neigung zur Ablenkung, häufiges schauen auf die Uhr, Konzentrationsprobleme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u="sng" dirty="0" smtClean="0"/>
              <a:t>Verhaltensauffälligkeiten:</a:t>
            </a:r>
            <a:r>
              <a:rPr lang="de-DE" dirty="0" smtClean="0"/>
              <a:t> Profilieren, Kontaktarmut, große Scheu im Miteinander, Aggressivität, Lustlosigkeit und Interessenlosigkeit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92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Vorsicht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Kleine Symptome sollten zum Anlass genommen werden genauer hinzuschauen!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Häufig liegen die Ursachen im betrieblichen Alltag (Zeitdruck, keine Lernatmosphäre)</a:t>
            </a:r>
          </a:p>
          <a:p>
            <a:endParaRPr lang="de-DE" dirty="0"/>
          </a:p>
          <a:p>
            <a:r>
              <a:rPr lang="de-DE" dirty="0" smtClean="0"/>
              <a:t>Bei Anzeichen sollte ein Gespräch geführt werden! Pädagogisches Vorgehen!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Grundregel: echt, emphatisch und ehrlich</a:t>
            </a:r>
          </a:p>
        </p:txBody>
      </p:sp>
    </p:spTree>
    <p:extLst>
      <p:ext uri="{BB962C8B-B14F-4D97-AF65-F5344CB8AC3E}">
        <p14:creationId xmlns:p14="http://schemas.microsoft.com/office/powerpoint/2010/main" val="226639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36579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Bedürfnisse von Schülern im Einsatz um eine Lernatmosphäre zu schaffen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   </a:t>
            </a:r>
            <a:r>
              <a:rPr lang="de-DE" u="sng" dirty="0" smtClean="0"/>
              <a:t>Das Bedürfnis nach Struktur</a:t>
            </a:r>
          </a:p>
          <a:p>
            <a:r>
              <a:rPr lang="de-DE" dirty="0" smtClean="0"/>
              <a:t>Die Auszubildenden brauchen einen Rahmen, bezogen auf den Praxiseinsatz.</a:t>
            </a:r>
          </a:p>
          <a:p>
            <a:r>
              <a:rPr lang="de-DE" dirty="0" smtClean="0"/>
              <a:t>Struktur zur Vermittlung von Lerneinheiten</a:t>
            </a:r>
          </a:p>
          <a:p>
            <a:r>
              <a:rPr lang="de-DE" dirty="0" smtClean="0"/>
              <a:t>Zeitliche Strukturen zur Aufgabenstellung</a:t>
            </a:r>
          </a:p>
          <a:p>
            <a:r>
              <a:rPr lang="de-DE" dirty="0" smtClean="0"/>
              <a:t>Kennenlernen der Teamstrukturen</a:t>
            </a:r>
          </a:p>
          <a:p>
            <a:r>
              <a:rPr lang="de-DE" dirty="0" smtClean="0"/>
              <a:t>Dienstplanung/ Zeiten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155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Das Bedürfnis nach Zugehörigkeit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Sie brauchen eine Position im Team, sich selber darstellen können und von anderen etwas zu erfahren, sowie lernen zu können</a:t>
            </a:r>
          </a:p>
          <a:p>
            <a:r>
              <a:rPr lang="de-DE" dirty="0" smtClean="0"/>
              <a:t>Sie möchten Freude und Spaß erleben</a:t>
            </a:r>
          </a:p>
          <a:p>
            <a:r>
              <a:rPr lang="de-DE" dirty="0" smtClean="0"/>
              <a:t>Vertrauen haben können</a:t>
            </a:r>
          </a:p>
          <a:p>
            <a:r>
              <a:rPr lang="de-DE" dirty="0"/>
              <a:t>E</a:t>
            </a:r>
            <a:r>
              <a:rPr lang="de-DE" dirty="0" smtClean="0"/>
              <a:t>twas nützliches leisten</a:t>
            </a:r>
          </a:p>
          <a:p>
            <a:r>
              <a:rPr lang="de-DE" dirty="0" smtClean="0"/>
              <a:t>Sie möchten auch Grenzen testen dürfen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920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Bedürfnis nach Stimulation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Schüler brauchen Anregungen und Ideen</a:t>
            </a:r>
          </a:p>
          <a:p>
            <a:r>
              <a:rPr lang="de-DE" dirty="0" smtClean="0"/>
              <a:t>Eine Aufgabe im stationären Ablauf </a:t>
            </a:r>
            <a:r>
              <a:rPr lang="de-DE" dirty="0" smtClean="0">
                <a:sym typeface="Wingdings" panose="05000000000000000000" pitchFamily="2" charset="2"/>
              </a:rPr>
              <a:t></a:t>
            </a:r>
            <a:r>
              <a:rPr lang="de-DE" dirty="0" smtClean="0"/>
              <a:t>Aufgabenstellungen</a:t>
            </a:r>
          </a:p>
          <a:p>
            <a:r>
              <a:rPr lang="de-DE" dirty="0" smtClean="0"/>
              <a:t>Kreativität, gehirngerechtes Lernen</a:t>
            </a:r>
          </a:p>
          <a:p>
            <a:r>
              <a:rPr lang="de-DE" dirty="0" smtClean="0"/>
              <a:t>Selbständiges Denken, Lernverhalten und Neugierde möchten gefördert werden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18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Tagesplanung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Begrüßung und Vorstellung</a:t>
            </a:r>
          </a:p>
          <a:p>
            <a:r>
              <a:rPr lang="de-DE" dirty="0" smtClean="0"/>
              <a:t>Lernbiographie in Gruppen </a:t>
            </a:r>
            <a:r>
              <a:rPr lang="de-DE" dirty="0" smtClean="0">
                <a:sym typeface="Wingdings" panose="05000000000000000000" pitchFamily="2" charset="2"/>
              </a:rPr>
              <a:t></a:t>
            </a:r>
            <a:r>
              <a:rPr lang="de-DE" dirty="0" smtClean="0"/>
              <a:t> Auswertung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Entwicklungspsychologie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Bildung von Persönlichkeit (tiefenpsychologische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Ansätze)</a:t>
            </a:r>
          </a:p>
          <a:p>
            <a:r>
              <a:rPr lang="de-DE" dirty="0" smtClean="0"/>
              <a:t>Was haben diese Erkenntnisse für eine Bedeutung</a:t>
            </a:r>
          </a:p>
          <a:p>
            <a:r>
              <a:rPr lang="de-DE" dirty="0" smtClean="0"/>
              <a:t>Entwicklungsphasen in der praktischen Ausbildung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8524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Bedürfnis nach Zuwendung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Die Bindung zwischen Auszubildenden und Praxisanleitung soll hergestellt sein</a:t>
            </a:r>
          </a:p>
          <a:p>
            <a:r>
              <a:rPr lang="de-DE" dirty="0" smtClean="0"/>
              <a:t>Auszubildende („möchten geliebt werden“) Sicherheitsbedürfnis</a:t>
            </a:r>
          </a:p>
          <a:p>
            <a:r>
              <a:rPr lang="de-DE" dirty="0" smtClean="0"/>
              <a:t>Aufmerksamkeit für die Rolle Schüler</a:t>
            </a:r>
          </a:p>
          <a:p>
            <a:r>
              <a:rPr lang="de-DE" dirty="0" smtClean="0"/>
              <a:t>Lob, Anerkennung und Förderung</a:t>
            </a:r>
          </a:p>
          <a:p>
            <a:r>
              <a:rPr lang="de-DE" dirty="0"/>
              <a:t>H</a:t>
            </a:r>
            <a:r>
              <a:rPr lang="de-DE" dirty="0" smtClean="0"/>
              <a:t>aben auch ein Schutzbedürfnis </a:t>
            </a:r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smtClean="0">
                <a:sym typeface="Wingdings" panose="05000000000000000000" pitchFamily="2" charset="2"/>
              </a:rPr>
              <a:t>   wünschen</a:t>
            </a:r>
            <a:r>
              <a:rPr lang="de-DE" dirty="0" smtClean="0"/>
              <a:t> Beistand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1200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Grundbedürfnisse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Essen, Trinken </a:t>
            </a:r>
          </a:p>
          <a:p>
            <a:r>
              <a:rPr lang="de-DE" dirty="0" smtClean="0"/>
              <a:t>Pausen, Entspannungsphasen (Dienstplan)</a:t>
            </a:r>
          </a:p>
          <a:p>
            <a:r>
              <a:rPr lang="de-DE" dirty="0" smtClean="0"/>
              <a:t>Soziale Interaktionen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pPr marL="0" indent="0" algn="r">
              <a:buNone/>
            </a:pPr>
            <a:r>
              <a:rPr lang="de-DE" sz="2200" dirty="0" smtClean="0"/>
              <a:t>Bedürfnispyramide nach Maslow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367017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36579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Orientierungsphase</a:t>
            </a:r>
            <a:br>
              <a:rPr lang="de-DE" dirty="0" smtClean="0"/>
            </a:br>
            <a:r>
              <a:rPr lang="de-DE" dirty="0" smtClean="0"/>
              <a:t>Fragestellung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Sozial: neue unbekannte Situation, wie sind die Regeln hier? Was für Leute arbeiten hier? Traue ich mir zu, hier etwas zu sagen?</a:t>
            </a:r>
          </a:p>
          <a:p>
            <a:r>
              <a:rPr lang="de-DE" dirty="0" smtClean="0"/>
              <a:t>Fremdheit, Unsicherheit, Gespanntheit, Neugier, Erwartung, Skepsis, Angst und Hemmungen stehen beim Auszubildenden im Vordergrund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62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Beziehungsklärung zum Praxisanleitung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u="sng" dirty="0" smtClean="0"/>
              <a:t>Fragestellungen sozial</a:t>
            </a:r>
            <a:r>
              <a:rPr lang="de-DE" dirty="0" smtClean="0"/>
              <a:t>:</a:t>
            </a:r>
          </a:p>
          <a:p>
            <a:r>
              <a:rPr lang="de-DE" dirty="0" smtClean="0"/>
              <a:t>Wie ist die Bindung?</a:t>
            </a:r>
          </a:p>
          <a:p>
            <a:r>
              <a:rPr lang="de-DE" dirty="0" smtClean="0"/>
              <a:t>Fachlichkeit?</a:t>
            </a:r>
          </a:p>
          <a:p>
            <a:r>
              <a:rPr lang="de-DE" dirty="0" smtClean="0"/>
              <a:t>Leitungsfunktion?</a:t>
            </a:r>
          </a:p>
          <a:p>
            <a:r>
              <a:rPr lang="de-DE" dirty="0" smtClean="0"/>
              <a:t>Verantwortlichkeit?</a:t>
            </a:r>
          </a:p>
          <a:p>
            <a:r>
              <a:rPr lang="de-DE" dirty="0" smtClean="0"/>
              <a:t>Wie werden Regeln vermittelt?</a:t>
            </a:r>
          </a:p>
          <a:p>
            <a:r>
              <a:rPr lang="de-DE" dirty="0" smtClean="0"/>
              <a:t>Erlaubnisse erteilt?</a:t>
            </a:r>
          </a:p>
          <a:p>
            <a:r>
              <a:rPr lang="de-DE" dirty="0" smtClean="0"/>
              <a:t>Verstehe ich die Sprache, werde ich wahrgenommen und gefördert?</a:t>
            </a:r>
          </a:p>
          <a:p>
            <a:pPr marL="0" indent="0" algn="ctr">
              <a:buNone/>
            </a:pPr>
            <a:r>
              <a:rPr lang="de-DE" sz="2200" i="1" dirty="0" smtClean="0"/>
              <a:t>„Überprüfung und Bewertung von Auszubildenden“</a:t>
            </a:r>
            <a:endParaRPr lang="de-DE" sz="2200" i="1" dirty="0"/>
          </a:p>
        </p:txBody>
      </p:sp>
    </p:spTree>
    <p:extLst>
      <p:ext uri="{BB962C8B-B14F-4D97-AF65-F5344CB8AC3E}">
        <p14:creationId xmlns:p14="http://schemas.microsoft.com/office/powerpoint/2010/main" val="412031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Zentrale Arbeitsphase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Vertrauen zum Team wurde geschaffen</a:t>
            </a:r>
          </a:p>
          <a:p>
            <a:r>
              <a:rPr lang="de-DE" dirty="0" smtClean="0"/>
              <a:t>Es wird ein Zutrauen sichtbar</a:t>
            </a:r>
          </a:p>
          <a:p>
            <a:r>
              <a:rPr lang="de-DE" dirty="0" smtClean="0"/>
              <a:t>Regeln sind klar</a:t>
            </a:r>
          </a:p>
          <a:p>
            <a:r>
              <a:rPr lang="de-DE" dirty="0" smtClean="0"/>
              <a:t>Auszubildender kann sich einbringen, hat einen Platz im Team gefunden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sz="2200" i="1" dirty="0" smtClean="0"/>
              <a:t>Das brauchen die Auszubildenden um zu Lernen,</a:t>
            </a:r>
          </a:p>
          <a:p>
            <a:pPr marL="0" indent="0" algn="ctr">
              <a:buNone/>
            </a:pPr>
            <a:r>
              <a:rPr lang="de-DE" sz="2200" i="1" dirty="0"/>
              <a:t>u</a:t>
            </a:r>
            <a:r>
              <a:rPr lang="de-DE" sz="2200" i="1" dirty="0" smtClean="0"/>
              <a:t>m neues Wissen zu implementieren!</a:t>
            </a:r>
          </a:p>
        </p:txBody>
      </p:sp>
    </p:spTree>
    <p:extLst>
      <p:ext uri="{BB962C8B-B14F-4D97-AF65-F5344CB8AC3E}">
        <p14:creationId xmlns:p14="http://schemas.microsoft.com/office/powerpoint/2010/main" val="227659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Zentrale Arbeitsphase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Weiterentwicklung </a:t>
            </a:r>
            <a:r>
              <a:rPr lang="de-DE" dirty="0" smtClean="0">
                <a:sym typeface="Wingdings" panose="05000000000000000000" pitchFamily="2" charset="2"/>
              </a:rPr>
              <a:t></a:t>
            </a:r>
            <a:r>
              <a:rPr lang="de-DE" dirty="0" smtClean="0"/>
              <a:t> Wachstum im Beruf und den einzelnen Kompetenzen</a:t>
            </a:r>
          </a:p>
          <a:p>
            <a:r>
              <a:rPr lang="de-DE" dirty="0" smtClean="0"/>
              <a:t>Soziale Sicherheit im Team bringt eine Offenheit</a:t>
            </a:r>
          </a:p>
          <a:p>
            <a:r>
              <a:rPr lang="de-DE" dirty="0" smtClean="0"/>
              <a:t>Vertiefung möglich</a:t>
            </a:r>
          </a:p>
          <a:p>
            <a:endParaRPr lang="de-DE" dirty="0"/>
          </a:p>
          <a:p>
            <a:r>
              <a:rPr lang="de-DE" dirty="0" smtClean="0"/>
              <a:t>Infolge der Grundsicherheit ist psychischer Platz für eine inhaltliche Arbeit</a:t>
            </a:r>
          </a:p>
          <a:p>
            <a:r>
              <a:rPr lang="de-DE" dirty="0" smtClean="0"/>
              <a:t>Zwischenbilanzen einplanen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676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Abschlussphase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 smtClean="0"/>
              <a:t>Kennzeichnung</a:t>
            </a:r>
            <a:r>
              <a:rPr lang="de-DE" dirty="0" smtClean="0"/>
              <a:t>: </a:t>
            </a:r>
          </a:p>
          <a:p>
            <a:pPr marL="0" indent="0">
              <a:buNone/>
            </a:pPr>
            <a:r>
              <a:rPr lang="de-DE" dirty="0" smtClean="0"/>
              <a:t>Bilanz </a:t>
            </a:r>
            <a:r>
              <a:rPr lang="de-DE" dirty="0" smtClean="0">
                <a:sym typeface="Wingdings" panose="05000000000000000000" pitchFamily="2" charset="2"/>
              </a:rPr>
              <a:t></a:t>
            </a:r>
            <a:r>
              <a:rPr lang="de-DE" dirty="0" smtClean="0"/>
              <a:t>inhaltliche und persönliche Ziele erreicht? Lernerfolge erzielt?</a:t>
            </a:r>
          </a:p>
          <a:p>
            <a:r>
              <a:rPr lang="de-DE" dirty="0" smtClean="0"/>
              <a:t>Abschiedsprozess/ Trauer</a:t>
            </a:r>
          </a:p>
          <a:p>
            <a:r>
              <a:rPr lang="de-DE" dirty="0" smtClean="0"/>
              <a:t>Schüler orientiert sich nach außen</a:t>
            </a:r>
          </a:p>
          <a:p>
            <a:pPr marL="0" indent="0">
              <a:buNone/>
            </a:pPr>
            <a:r>
              <a:rPr lang="de-DE" u="sng" dirty="0" smtClean="0"/>
              <a:t>Hilfreiches Verhalten:</a:t>
            </a:r>
          </a:p>
          <a:p>
            <a:pPr marL="0" indent="0">
              <a:buNone/>
            </a:pPr>
            <a:r>
              <a:rPr lang="de-DE" dirty="0" smtClean="0"/>
              <a:t>Struktur schaffen für das Ende des Einsatzes</a:t>
            </a:r>
          </a:p>
          <a:p>
            <a:pPr marL="0" indent="0">
              <a:buNone/>
            </a:pPr>
            <a:r>
              <a:rPr lang="de-DE" dirty="0" smtClean="0"/>
              <a:t>Lernprozess abschließen und Beurteilen</a:t>
            </a:r>
          </a:p>
          <a:p>
            <a:pPr marL="0" indent="0">
              <a:buNone/>
            </a:pPr>
            <a:r>
              <a:rPr lang="de-DE" dirty="0" smtClean="0"/>
              <a:t>Danksagung, Gefühle zulassen und Abschied nehmen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080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Fazit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 smtClean="0"/>
              <a:t>„</a:t>
            </a:r>
            <a:r>
              <a:rPr lang="de-DE" sz="4800" dirty="0" smtClean="0"/>
              <a:t>Nichts ist schwerer zu ertragen, als eine Reihe von konfliktfreien Tagen</a:t>
            </a:r>
            <a:r>
              <a:rPr lang="de-DE" dirty="0" smtClean="0"/>
              <a:t>“</a:t>
            </a:r>
          </a:p>
          <a:p>
            <a:pPr marL="0" indent="0" algn="ctr">
              <a:buNone/>
            </a:pPr>
            <a:endParaRPr lang="de-DE" dirty="0"/>
          </a:p>
          <a:p>
            <a:pPr marL="0" indent="0" algn="r">
              <a:buNone/>
            </a:pPr>
            <a:endParaRPr lang="de-DE" sz="2200" dirty="0" smtClean="0"/>
          </a:p>
          <a:p>
            <a:pPr marL="0" indent="0" algn="r">
              <a:buNone/>
            </a:pPr>
            <a:r>
              <a:rPr lang="de-DE" sz="2200" dirty="0" smtClean="0"/>
              <a:t>angelehnt an </a:t>
            </a:r>
            <a:r>
              <a:rPr lang="de-DE" sz="2200" dirty="0" err="1" smtClean="0"/>
              <a:t>J.W.Goehte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85062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Meine Lernbiographie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Wo habe ich gelernt?</a:t>
            </a:r>
          </a:p>
          <a:p>
            <a:r>
              <a:rPr lang="de-DE" dirty="0" smtClean="0"/>
              <a:t>Welche Vorbilder hatte ich?</a:t>
            </a:r>
          </a:p>
          <a:p>
            <a:r>
              <a:rPr lang="de-DE" dirty="0" smtClean="0"/>
              <a:t>Was war mir wichtig in der Ausbildung?</a:t>
            </a:r>
          </a:p>
          <a:p>
            <a:r>
              <a:rPr lang="de-DE" dirty="0" smtClean="0"/>
              <a:t>Gab es schwierige Lernsituationen in meiner Ausbildung?</a:t>
            </a:r>
          </a:p>
          <a:p>
            <a:r>
              <a:rPr lang="de-DE" dirty="0" smtClean="0"/>
              <a:t>Ist ein Unterschied zu heute festzustellen oder gibt es parallelen?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803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Einflussfaktoren für Entwicklung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dirty="0" smtClean="0"/>
              <a:t>Genetische Faktoren ZNS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Sozialisation und Lernentwicklung</a:t>
            </a:r>
          </a:p>
          <a:p>
            <a:pPr marL="0" indent="0">
              <a:buNone/>
            </a:pPr>
            <a:endParaRPr lang="de-DE" dirty="0" smtClean="0"/>
          </a:p>
          <a:p>
            <a:r>
              <a:rPr lang="de-DE" dirty="0" smtClean="0"/>
              <a:t>Lebensalter</a:t>
            </a:r>
          </a:p>
          <a:p>
            <a:endParaRPr lang="de-DE" dirty="0"/>
          </a:p>
          <a:p>
            <a:r>
              <a:rPr lang="de-DE" dirty="0" smtClean="0"/>
              <a:t>Schwellensituationen und Krisen</a:t>
            </a:r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731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Instanzenmodell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DE" b="1" dirty="0" smtClean="0"/>
              <a:t>Orale Phase (1. Lebenshalbjahr)</a:t>
            </a:r>
          </a:p>
          <a:p>
            <a:r>
              <a:rPr lang="de-DE" b="1" dirty="0" smtClean="0"/>
              <a:t>Anale Phase (2.-3. Lebensjahr)</a:t>
            </a:r>
          </a:p>
          <a:p>
            <a:r>
              <a:rPr lang="de-DE" b="1" dirty="0" smtClean="0"/>
              <a:t>Phallische Phase (4.-5. Lebensjahr)</a:t>
            </a:r>
          </a:p>
          <a:p>
            <a:r>
              <a:rPr lang="de-DE" b="1" dirty="0" smtClean="0"/>
              <a:t>Latenzphase (6.-12. Lebensjahr)</a:t>
            </a:r>
          </a:p>
          <a:p>
            <a:r>
              <a:rPr lang="de-DE" b="1" dirty="0" smtClean="0"/>
              <a:t>Genitale </a:t>
            </a:r>
            <a:r>
              <a:rPr lang="de-DE" b="1" smtClean="0"/>
              <a:t>Phase ab 12. </a:t>
            </a:r>
            <a:r>
              <a:rPr lang="de-DE" b="1" dirty="0" smtClean="0"/>
              <a:t>Lebensjahr bis zur Pubertät</a:t>
            </a:r>
          </a:p>
          <a:p>
            <a:endParaRPr lang="de-DE" b="1" dirty="0"/>
          </a:p>
          <a:p>
            <a:endParaRPr lang="de-DE" b="1" dirty="0" smtClean="0"/>
          </a:p>
          <a:p>
            <a:pPr marL="0" indent="0" algn="r">
              <a:buNone/>
            </a:pPr>
            <a:r>
              <a:rPr lang="de-DE" sz="2200" i="1" dirty="0"/>
              <a:t>n</a:t>
            </a:r>
            <a:r>
              <a:rPr lang="de-DE" sz="2200" i="1" dirty="0" smtClean="0"/>
              <a:t>ach S. Freud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701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365792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Stufenmodell der psychosozialen</a:t>
            </a:r>
            <a:br>
              <a:rPr lang="de-DE" dirty="0" smtClean="0"/>
            </a:br>
            <a:r>
              <a:rPr lang="de-DE" dirty="0" smtClean="0"/>
              <a:t>Entwicklung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   </a:t>
            </a:r>
            <a:r>
              <a:rPr lang="de-DE" u="sng" dirty="0" smtClean="0"/>
              <a:t>Vertrauen vs. Misstrauen</a:t>
            </a:r>
          </a:p>
          <a:p>
            <a:pPr marL="0" indent="0">
              <a:buNone/>
            </a:pPr>
            <a:endParaRPr lang="de-DE" u="sng" dirty="0" smtClean="0"/>
          </a:p>
          <a:p>
            <a:r>
              <a:rPr lang="de-DE" dirty="0" smtClean="0"/>
              <a:t>Bindung zur Mutter (Symbiose)</a:t>
            </a:r>
          </a:p>
          <a:p>
            <a:r>
              <a:rPr lang="de-DE" dirty="0" smtClean="0"/>
              <a:t>Erfüllung der Bedürfnisse nach Nahrung und Nähe Urvertrauen</a:t>
            </a:r>
          </a:p>
          <a:p>
            <a:r>
              <a:rPr lang="de-DE" dirty="0" smtClean="0"/>
              <a:t>Bildung von gesundem Misstrauen durch Zeiten der Leere</a:t>
            </a:r>
          </a:p>
          <a:p>
            <a:r>
              <a:rPr lang="de-DE" dirty="0" smtClean="0"/>
              <a:t>(Ich bin, was man mir gibt)</a:t>
            </a:r>
          </a:p>
          <a:p>
            <a:endParaRPr lang="de-DE" sz="2200" i="1" dirty="0"/>
          </a:p>
          <a:p>
            <a:pPr marL="0" indent="0" algn="r">
              <a:buNone/>
            </a:pPr>
            <a:endParaRPr lang="de-DE" sz="2200" i="1" dirty="0" smtClean="0"/>
          </a:p>
          <a:p>
            <a:pPr marL="0" indent="0" algn="r">
              <a:buNone/>
            </a:pPr>
            <a:r>
              <a:rPr lang="de-DE" sz="2200" i="1" dirty="0" smtClean="0"/>
              <a:t>nach </a:t>
            </a:r>
            <a:r>
              <a:rPr lang="de-DE" sz="2200" i="1" dirty="0" err="1" smtClean="0"/>
              <a:t>E.Erikson</a:t>
            </a:r>
            <a:endParaRPr lang="de-DE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402361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Autonomie vs. Scham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Symbiose lockert sich</a:t>
            </a:r>
          </a:p>
          <a:p>
            <a:r>
              <a:rPr lang="de-DE" dirty="0" smtClean="0"/>
              <a:t>Kind entwickelst das Bewusstsein, das es ein Einzelwesen ist und löst die Symbiose zur Mutter auf</a:t>
            </a:r>
          </a:p>
          <a:p>
            <a:r>
              <a:rPr lang="de-DE" dirty="0" smtClean="0"/>
              <a:t>Reinlichkeitserziehung</a:t>
            </a:r>
          </a:p>
          <a:p>
            <a:r>
              <a:rPr lang="de-DE" dirty="0" smtClean="0"/>
              <a:t>Wird Scham stärker ausgeprägt, können sich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zwanghafte/ pedantische Charakterzüge </a:t>
            </a:r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entwickeln </a:t>
            </a:r>
            <a:r>
              <a:rPr lang="de-DE" dirty="0"/>
              <a:t>(Perfektionsstreben, übertreibender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dirty="0" smtClean="0"/>
              <a:t>   Ehrgeiz </a:t>
            </a:r>
          </a:p>
          <a:p>
            <a:pPr marL="0" indent="0" algn="r">
              <a:buNone/>
            </a:pPr>
            <a:r>
              <a:rPr lang="de-DE" dirty="0" smtClean="0"/>
              <a:t>„Ich bin, was ich will“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36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Initiative vs. Schuldgefühle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Kind ist mobil, beginnt seine Umgebung zu erkunden, ergreift Initiative</a:t>
            </a:r>
          </a:p>
          <a:p>
            <a:endParaRPr lang="de-DE" dirty="0"/>
          </a:p>
          <a:p>
            <a:r>
              <a:rPr lang="de-DE" dirty="0" smtClean="0"/>
              <a:t>Auseinandersetzung mit dem eigenen Geschlecht (Ödipuskomplex/ Elektrakomplex)</a:t>
            </a:r>
          </a:p>
          <a:p>
            <a:r>
              <a:rPr lang="de-DE" dirty="0" smtClean="0"/>
              <a:t>Schuldgefühle werden entwickelt</a:t>
            </a:r>
          </a:p>
          <a:p>
            <a:endParaRPr lang="de-DE" dirty="0" smtClean="0"/>
          </a:p>
          <a:p>
            <a:r>
              <a:rPr lang="de-DE" dirty="0" smtClean="0"/>
              <a:t>Entwicklung von einer kindlichen Moral und Gewissen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481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Werksinn</a:t>
            </a:r>
            <a:r>
              <a:rPr lang="de-DE" dirty="0" smtClean="0"/>
              <a:t> vs. Minderwertigkeit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Lernbegierig</a:t>
            </a:r>
          </a:p>
          <a:p>
            <a:r>
              <a:rPr lang="de-DE" dirty="0" smtClean="0"/>
              <a:t>Durch Anerkennung erfolgt Bestätigung</a:t>
            </a:r>
          </a:p>
          <a:p>
            <a:r>
              <a:rPr lang="de-DE" dirty="0" err="1" smtClean="0"/>
              <a:t>Werksinn</a:t>
            </a:r>
            <a:r>
              <a:rPr lang="de-DE" dirty="0" smtClean="0"/>
              <a:t> bedeutet, ich möchte etwas nützliches machen </a:t>
            </a:r>
          </a:p>
          <a:p>
            <a:r>
              <a:rPr lang="de-DE" dirty="0" smtClean="0"/>
              <a:t>Misserfolge erzeugen das Gefühl von Minderwertigkeit</a:t>
            </a:r>
          </a:p>
          <a:p>
            <a:endParaRPr lang="de-DE" dirty="0"/>
          </a:p>
          <a:p>
            <a:r>
              <a:rPr lang="de-DE" dirty="0" smtClean="0"/>
              <a:t>6 Lebensjahr bis zur Adoleszenz</a:t>
            </a:r>
          </a:p>
          <a:p>
            <a:pPr marL="0" indent="0" algn="r">
              <a:buNone/>
            </a:pPr>
            <a:endParaRPr lang="de-DE" dirty="0" smtClean="0"/>
          </a:p>
          <a:p>
            <a:pPr marL="0" indent="0" algn="r">
              <a:buNone/>
            </a:pPr>
            <a:r>
              <a:rPr lang="de-DE" dirty="0" smtClean="0"/>
              <a:t>„</a:t>
            </a:r>
            <a:r>
              <a:rPr lang="de-DE" dirty="0"/>
              <a:t>Ich bin, was ich lerne</a:t>
            </a:r>
            <a:r>
              <a:rPr lang="de-DE" dirty="0" smtClean="0"/>
              <a:t>“</a:t>
            </a:r>
          </a:p>
          <a:p>
            <a:pPr marL="0" indent="0" algn="r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357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979</Words>
  <Application>Microsoft Office PowerPoint</Application>
  <PresentationFormat>Bildschirmpräsentation (4:3)</PresentationFormat>
  <Paragraphs>188</Paragraphs>
  <Slides>27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28" baseType="lpstr">
      <vt:lpstr>Cronus</vt:lpstr>
      <vt:lpstr>Sind Auszubildende schwierig?</vt:lpstr>
      <vt:lpstr>Tagesplanung</vt:lpstr>
      <vt:lpstr>Meine Lernbiographie</vt:lpstr>
      <vt:lpstr>Einflussfaktoren für Entwicklung</vt:lpstr>
      <vt:lpstr>Instanzenmodell</vt:lpstr>
      <vt:lpstr>Stufenmodell der psychosozialen Entwicklung</vt:lpstr>
      <vt:lpstr>Autonomie vs. Scham</vt:lpstr>
      <vt:lpstr>Initiative vs. Schuldgefühle</vt:lpstr>
      <vt:lpstr>Werksinn vs. Minderwertigkeit</vt:lpstr>
      <vt:lpstr>Identität vs. Identitätsdiffusion</vt:lpstr>
      <vt:lpstr>Intimität/Solidarität vs. Isolation</vt:lpstr>
      <vt:lpstr>The Big Five der Persönlichkeit</vt:lpstr>
      <vt:lpstr>Was bedeutet das für uns?</vt:lpstr>
      <vt:lpstr>Zahlen der Deutschen Gesellschaft für Bildung</vt:lpstr>
      <vt:lpstr>Symptome die man spüren kann</vt:lpstr>
      <vt:lpstr>Vorsicht</vt:lpstr>
      <vt:lpstr>Bedürfnisse von Schülern im Einsatz um eine Lernatmosphäre zu schaffen</vt:lpstr>
      <vt:lpstr>Das Bedürfnis nach Zugehörigkeit</vt:lpstr>
      <vt:lpstr>Das Bedürfnis nach Stimulation</vt:lpstr>
      <vt:lpstr>Das Bedürfnis nach Zuwendung</vt:lpstr>
      <vt:lpstr>Grundbedürfnisse</vt:lpstr>
      <vt:lpstr>Orientierungsphase Fragestellung</vt:lpstr>
      <vt:lpstr>Beziehungsklärung zum Praxisanleitung</vt:lpstr>
      <vt:lpstr>Zentrale Arbeitsphase</vt:lpstr>
      <vt:lpstr>Zentrale Arbeitsphase</vt:lpstr>
      <vt:lpstr>Abschlussphase</vt:lpstr>
      <vt:lpstr>Fazit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 Auszubildende schwierig?</dc:title>
  <dc:creator>Kallert-Nitschke, Patrick</dc:creator>
  <cp:lastModifiedBy>Freytag, Iris</cp:lastModifiedBy>
  <cp:revision>38</cp:revision>
  <dcterms:created xsi:type="dcterms:W3CDTF">2017-11-12T15:16:55Z</dcterms:created>
  <dcterms:modified xsi:type="dcterms:W3CDTF">2019-01-17T07:33:25Z</dcterms:modified>
</cp:coreProperties>
</file>