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CB931ABE-D2E2-49C6-81E2-256F3BE84823}" type="datetimeFigureOut">
              <a:rPr lang="de-DE" smtClean="0"/>
              <a:t>17.01.2019</a:t>
            </a:fld>
            <a:endParaRPr lang="de-DE"/>
          </a:p>
        </p:txBody>
      </p:sp>
      <p:sp>
        <p:nvSpPr>
          <p:cNvPr id="17" name="Fußzeilenplatzhalter 16"/>
          <p:cNvSpPr>
            <a:spLocks noGrp="1"/>
          </p:cNvSpPr>
          <p:nvPr>
            <p:ph type="ftr" sz="quarter" idx="11"/>
          </p:nvPr>
        </p:nvSpPr>
        <p:spPr/>
        <p:txBody>
          <a:bodyPr/>
          <a:lstStyle/>
          <a:p>
            <a:endParaRPr lang="de-DE"/>
          </a:p>
        </p:txBody>
      </p:sp>
      <p:sp>
        <p:nvSpPr>
          <p:cNvPr id="7" name="Gerade Verbindung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Foliennummernplatzhalt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9459A7D-B647-42F0-B287-3AEF53452F3D}" type="slidenum">
              <a:rPr lang="de-DE" smtClean="0"/>
              <a:t>‹Nr.›</a:t>
            </a:fld>
            <a:endParaRPr lang="de-DE"/>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B931ABE-D2E2-49C6-81E2-256F3BE84823}" type="datetimeFigureOut">
              <a:rPr lang="de-DE" smtClean="0"/>
              <a:t>17.01.2019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459A7D-B647-42F0-B287-3AEF53452F3D}" type="slidenum">
              <a:rPr lang="de-DE" smtClean="0"/>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Gerade Verbindung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6915912" y="3009901"/>
            <a:ext cx="457200" cy="441325"/>
          </a:xfrm>
        </p:spPr>
        <p:txBody>
          <a:bodyPr/>
          <a:lstStyle/>
          <a:p>
            <a:fld id="{19459A7D-B647-42F0-B287-3AEF53452F3D}" type="slidenum">
              <a:rPr lang="de-DE" smtClean="0"/>
              <a:t>‹Nr.›</a:t>
            </a:fld>
            <a:endParaRPr lang="de-DE"/>
          </a:p>
        </p:txBody>
      </p:sp>
      <p:sp>
        <p:nvSpPr>
          <p:cNvPr id="3" name="Vertikaler Textplatzhalter 2"/>
          <p:cNvSpPr>
            <a:spLocks noGrp="1"/>
          </p:cNvSpPr>
          <p:nvPr>
            <p:ph type="body" orient="vert" idx="1"/>
          </p:nvPr>
        </p:nvSpPr>
        <p:spPr>
          <a:xfrm>
            <a:off x="304800" y="304800"/>
            <a:ext cx="6553200" cy="5821366"/>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B931ABE-D2E2-49C6-81E2-256F3BE84823}" type="datetimeFigureOut">
              <a:rPr lang="de-DE" smtClean="0"/>
              <a:t>17.01.2019</a:t>
            </a:fld>
            <a:endParaRPr lang="de-DE"/>
          </a:p>
        </p:txBody>
      </p:sp>
      <p:sp>
        <p:nvSpPr>
          <p:cNvPr id="5" name="Fußzeilenplatzhalter 4"/>
          <p:cNvSpPr>
            <a:spLocks noGrp="1"/>
          </p:cNvSpPr>
          <p:nvPr>
            <p:ph type="ftr" sz="quarter" idx="11"/>
          </p:nvPr>
        </p:nvSpPr>
        <p:spPr/>
        <p:txBody>
          <a:bodyPr/>
          <a:lstStyle/>
          <a:p>
            <a:endParaRPr lang="de-DE"/>
          </a:p>
        </p:txBody>
      </p:sp>
      <p:sp>
        <p:nvSpPr>
          <p:cNvPr id="2" name="Vertikaler Titel 1"/>
          <p:cNvSpPr>
            <a:spLocks noGrp="1"/>
          </p:cNvSpPr>
          <p:nvPr>
            <p:ph type="title" orient="vert"/>
          </p:nvPr>
        </p:nvSpPr>
        <p:spPr>
          <a:xfrm>
            <a:off x="7391400" y="304801"/>
            <a:ext cx="1447800" cy="5851525"/>
          </a:xfrm>
        </p:spPr>
        <p:txBody>
          <a:bodyPr vert="eaVert"/>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CB931ABE-D2E2-49C6-81E2-256F3BE84823}" type="datetimeFigureOut">
              <a:rPr lang="de-DE" smtClean="0"/>
              <a:t>17.01.2019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361688" y="1026372"/>
            <a:ext cx="457200" cy="441325"/>
          </a:xfrm>
        </p:spPr>
        <p:txBody>
          <a:bodyPr/>
          <a:lstStyle/>
          <a:p>
            <a:fld id="{19459A7D-B647-42F0-B287-3AEF53452F3D}" type="slidenum">
              <a:rPr lang="de-DE" smtClean="0"/>
              <a:t>‹Nr.›</a:t>
            </a:fld>
            <a:endParaRPr lang="de-DE"/>
          </a:p>
        </p:txBody>
      </p:sp>
      <p:sp>
        <p:nvSpPr>
          <p:cNvPr id="8" name="Inhaltsplatzhalter 7"/>
          <p:cNvSpPr>
            <a:spLocks noGrp="1"/>
          </p:cNvSpPr>
          <p:nvPr>
            <p:ph sz="quarter" idx="1"/>
          </p:nvPr>
        </p:nvSpPr>
        <p:spPr>
          <a:xfrm>
            <a:off x="301752" y="1527048"/>
            <a:ext cx="8503920" cy="45720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13" name="Rechtec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ec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ußzeilenplatzhalter 4"/>
          <p:cNvSpPr>
            <a:spLocks noGrp="1"/>
          </p:cNvSpPr>
          <p:nvPr>
            <p:ph type="ftr" sz="quarter" idx="11"/>
          </p:nvPr>
        </p:nvSpPr>
        <p:spPr/>
        <p:txBody>
          <a:bodyPr/>
          <a:lstStyle/>
          <a:p>
            <a:endParaRPr lang="de-DE"/>
          </a:p>
        </p:txBody>
      </p:sp>
      <p:sp>
        <p:nvSpPr>
          <p:cNvPr id="4" name="Datumsplatzhalter 3"/>
          <p:cNvSpPr>
            <a:spLocks noGrp="1"/>
          </p:cNvSpPr>
          <p:nvPr>
            <p:ph type="dt" sz="half" idx="10"/>
          </p:nvPr>
        </p:nvSpPr>
        <p:spPr/>
        <p:txBody>
          <a:bodyPr/>
          <a:lstStyle/>
          <a:p>
            <a:fld id="{CB931ABE-D2E2-49C6-81E2-256F3BE84823}" type="datetimeFigureOut">
              <a:rPr lang="de-DE" smtClean="0"/>
              <a:t>17.01.2019</a:t>
            </a:fld>
            <a:endParaRPr lang="de-DE"/>
          </a:p>
        </p:txBody>
      </p:sp>
      <p:sp>
        <p:nvSpPr>
          <p:cNvPr id="8" name="Gerade Verbindung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9459A7D-B647-42F0-B287-3AEF53452F3D}" type="slidenum">
              <a:rPr lang="de-DE" smtClean="0"/>
              <a:t>‹Nr.›</a:t>
            </a:fld>
            <a:endParaRPr lang="de-DE"/>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a:xfrm>
            <a:off x="5791200" y="6409944"/>
            <a:ext cx="3044952" cy="365760"/>
          </a:xfrm>
        </p:spPr>
        <p:txBody>
          <a:bodyPr/>
          <a:lstStyle/>
          <a:p>
            <a:fld id="{CB931ABE-D2E2-49C6-81E2-256F3BE84823}" type="datetimeFigureOut">
              <a:rPr lang="de-DE" smtClean="0"/>
              <a:t>17.01.2019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9459A7D-B647-42F0-B287-3AEF53452F3D}" type="slidenum">
              <a:rPr lang="de-DE" smtClean="0"/>
              <a:t>‹Nr.›</a:t>
            </a:fld>
            <a:endParaRPr lang="de-DE"/>
          </a:p>
        </p:txBody>
      </p:sp>
      <p:sp>
        <p:nvSpPr>
          <p:cNvPr id="8" name="Gerade Verbindung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Gerade Verbindung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ec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ec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ec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7" name="Datumsplatzhalter 6"/>
          <p:cNvSpPr>
            <a:spLocks noGrp="1"/>
          </p:cNvSpPr>
          <p:nvPr>
            <p:ph type="dt" sz="half" idx="10"/>
          </p:nvPr>
        </p:nvSpPr>
        <p:spPr/>
        <p:txBody>
          <a:bodyPr/>
          <a:lstStyle/>
          <a:p>
            <a:fld id="{CB931ABE-D2E2-49C6-81E2-256F3BE84823}" type="datetimeFigureOut">
              <a:rPr lang="de-DE" smtClean="0"/>
              <a:t>17.01.2019</a:t>
            </a:fld>
            <a:endParaRPr lang="de-DE"/>
          </a:p>
        </p:txBody>
      </p:sp>
      <p:sp>
        <p:nvSpPr>
          <p:cNvPr id="8" name="Fußzeilenplatzhalter 7"/>
          <p:cNvSpPr>
            <a:spLocks noGrp="1"/>
          </p:cNvSpPr>
          <p:nvPr>
            <p:ph type="ftr" sz="quarter" idx="11"/>
          </p:nvPr>
        </p:nvSpPr>
        <p:spPr>
          <a:xfrm>
            <a:off x="304800" y="6409944"/>
            <a:ext cx="3581400" cy="365760"/>
          </a:xfrm>
        </p:spPr>
        <p:txBody>
          <a:bodyPr/>
          <a:lstStyle/>
          <a:p>
            <a:endParaRPr lang="de-DE"/>
          </a:p>
        </p:txBody>
      </p:sp>
      <p:sp>
        <p:nvSpPr>
          <p:cNvPr id="15" name="Gerade Verbindung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nhaltsplatzhalter 23"/>
          <p:cNvSpPr>
            <a:spLocks noGrp="1"/>
          </p:cNvSpPr>
          <p:nvPr>
            <p:ph sz="quarter" idx="2"/>
          </p:nvPr>
        </p:nvSpPr>
        <p:spPr>
          <a:xfrm>
            <a:off x="301752" y="2471383"/>
            <a:ext cx="4041648" cy="3818404"/>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Inhaltsplatzhalter 25"/>
          <p:cNvSpPr>
            <a:spLocks noGrp="1"/>
          </p:cNvSpPr>
          <p:nvPr>
            <p:ph sz="quarter" idx="4"/>
          </p:nvPr>
        </p:nvSpPr>
        <p:spPr>
          <a:xfrm>
            <a:off x="4800600" y="2471383"/>
            <a:ext cx="4038600" cy="3822192"/>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Foliennummernplatzhalter 8"/>
          <p:cNvSpPr>
            <a:spLocks noGrp="1"/>
          </p:cNvSpPr>
          <p:nvPr>
            <p:ph type="sldNum" sz="quarter" idx="12"/>
          </p:nvPr>
        </p:nvSpPr>
        <p:spPr>
          <a:xfrm>
            <a:off x="4343400" y="1042416"/>
            <a:ext cx="457200" cy="441325"/>
          </a:xfrm>
        </p:spPr>
        <p:txBody>
          <a:bodyPr/>
          <a:lstStyle>
            <a:lvl1pPr algn="ctr">
              <a:defRPr/>
            </a:lvl1pPr>
          </a:lstStyle>
          <a:p>
            <a:fld id="{19459A7D-B647-42F0-B287-3AEF53452F3D}" type="slidenum">
              <a:rPr lang="de-DE" smtClean="0"/>
              <a:t>‹Nr.›</a:t>
            </a:fld>
            <a:endParaRPr lang="de-DE"/>
          </a:p>
        </p:txBody>
      </p:sp>
      <p:sp>
        <p:nvSpPr>
          <p:cNvPr id="23" name="Titel 22"/>
          <p:cNvSpPr>
            <a:spLocks noGrp="1"/>
          </p:cNvSpPr>
          <p:nvPr>
            <p:ph type="title"/>
          </p:nvPr>
        </p:nvSpPr>
        <p:spPr/>
        <p:txBody>
          <a:bodyPr rtlCol="0" anchor="b" anchorCtr="0"/>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CB931ABE-D2E2-49C6-81E2-256F3BE84823}" type="datetimeFigureOut">
              <a:rPr lang="de-DE" smtClean="0"/>
              <a:t>17.01.2019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4343400" y="1036020"/>
            <a:ext cx="457200" cy="441325"/>
          </a:xfrm>
        </p:spPr>
        <p:txBody>
          <a:bodyPr/>
          <a:lstStyle/>
          <a:p>
            <a:fld id="{19459A7D-B647-42F0-B287-3AEF53452F3D}"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ec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ec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umsplatzhalter 1"/>
          <p:cNvSpPr>
            <a:spLocks noGrp="1"/>
          </p:cNvSpPr>
          <p:nvPr>
            <p:ph type="dt" sz="half" idx="10"/>
          </p:nvPr>
        </p:nvSpPr>
        <p:spPr/>
        <p:txBody>
          <a:bodyPr/>
          <a:lstStyle/>
          <a:p>
            <a:fld id="{CB931ABE-D2E2-49C6-81E2-256F3BE84823}" type="datetimeFigureOut">
              <a:rPr lang="de-DE" smtClean="0"/>
              <a:t>17.01.2019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9459A7D-B647-42F0-B287-3AEF53452F3D}"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19" name="Rechtec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ec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8" name="Rechtec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Gerade Verbindung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nhaltsplatzhalter 19"/>
          <p:cNvSpPr>
            <a:spLocks noGrp="1"/>
          </p:cNvSpPr>
          <p:nvPr>
            <p:ph sz="quarter" idx="1"/>
          </p:nvPr>
        </p:nvSpPr>
        <p:spPr>
          <a:xfrm>
            <a:off x="3124200" y="685800"/>
            <a:ext cx="5638800" cy="54102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9459A7D-B647-42F0-B287-3AEF53452F3D}" type="slidenum">
              <a:rPr lang="de-DE" smtClean="0"/>
              <a:t>‹Nr.›</a:t>
            </a:fld>
            <a:endParaRPr lang="de-DE"/>
          </a:p>
        </p:txBody>
      </p:sp>
      <p:sp>
        <p:nvSpPr>
          <p:cNvPr id="21" name="Rechtec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p:txBody>
          <a:bodyPr/>
          <a:lstStyle/>
          <a:p>
            <a:fld id="{CB931ABE-D2E2-49C6-81E2-256F3BE84823}" type="datetimeFigureOut">
              <a:rPr lang="de-DE" smtClean="0"/>
              <a:t>17.01.2019</a:t>
            </a:fld>
            <a:endParaRPr lang="de-DE"/>
          </a:p>
        </p:txBody>
      </p:sp>
      <p:sp>
        <p:nvSpPr>
          <p:cNvPr id="6" name="Fußzeilenplatzhalter 5"/>
          <p:cNvSpPr>
            <a:spLocks noGrp="1"/>
          </p:cNvSpPr>
          <p:nvPr>
            <p:ph type="ftr" sz="quarter" idx="11"/>
          </p:nvPr>
        </p:nvSpPr>
        <p:spPr>
          <a:xfrm>
            <a:off x="301752" y="6410848"/>
            <a:ext cx="3383280" cy="365760"/>
          </a:xfrm>
        </p:spPr>
        <p:txBody>
          <a:bodyPr/>
          <a:lstStyle/>
          <a:p>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1" name="Gerade Verbindung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ec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p>
            <a:fld id="{19459A7D-B647-42F0-B287-3AEF53452F3D}" type="slidenum">
              <a:rPr lang="de-DE" smtClean="0"/>
              <a:t>‹Nr.›</a:t>
            </a:fld>
            <a:endParaRPr lang="de-DE"/>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3000375" y="609600"/>
            <a:ext cx="5867400" cy="4267200"/>
          </a:xfrm>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22" name="Rechtec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a:xfrm>
            <a:off x="5788152" y="6404984"/>
            <a:ext cx="3044952" cy="365760"/>
          </a:xfrm>
        </p:spPr>
        <p:txBody>
          <a:bodyPr/>
          <a:lstStyle/>
          <a:p>
            <a:fld id="{CB931ABE-D2E2-49C6-81E2-256F3BE84823}" type="datetimeFigureOut">
              <a:rPr lang="de-DE" smtClean="0"/>
              <a:t>17.01.2019</a:t>
            </a:fld>
            <a:endParaRPr lang="de-DE"/>
          </a:p>
        </p:txBody>
      </p:sp>
      <p:sp>
        <p:nvSpPr>
          <p:cNvPr id="6" name="Fußzeilenplatzhalter 5"/>
          <p:cNvSpPr>
            <a:spLocks noGrp="1"/>
          </p:cNvSpPr>
          <p:nvPr>
            <p:ph type="ftr" sz="quarter" idx="11"/>
          </p:nvPr>
        </p:nvSpPr>
        <p:spPr>
          <a:xfrm>
            <a:off x="301752" y="6410848"/>
            <a:ext cx="3584448" cy="365760"/>
          </a:xfrm>
        </p:spPr>
        <p:txBody>
          <a:body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umsplatzhalt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B931ABE-D2E2-49C6-81E2-256F3BE84823}" type="datetimeFigureOut">
              <a:rPr lang="de-DE" smtClean="0"/>
              <a:t>17.01.2019</a:t>
            </a:fld>
            <a:endParaRPr lang="de-DE"/>
          </a:p>
        </p:txBody>
      </p:sp>
      <p:sp>
        <p:nvSpPr>
          <p:cNvPr id="3" name="Fußzeilenplatzhalt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de-DE"/>
          </a:p>
        </p:txBody>
      </p:sp>
      <p:sp>
        <p:nvSpPr>
          <p:cNvPr id="8" name="Rechtec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Gerade Verbindung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9459A7D-B647-42F0-B287-3AEF53452F3D}" type="slidenum">
              <a:rPr lang="de-DE" smtClean="0"/>
              <a:t>‹Nr.›</a:t>
            </a:fld>
            <a:endParaRPr lang="de-DE"/>
          </a:p>
        </p:txBody>
      </p:sp>
      <p:sp>
        <p:nvSpPr>
          <p:cNvPr id="22" name="Titelplatzhalter 21"/>
          <p:cNvSpPr>
            <a:spLocks noGrp="1"/>
          </p:cNvSpPr>
          <p:nvPr>
            <p:ph type="title"/>
          </p:nvPr>
        </p:nvSpPr>
        <p:spPr>
          <a:xfrm>
            <a:off x="301752" y="228600"/>
            <a:ext cx="8534400" cy="758952"/>
          </a:xfrm>
          <a:prstGeom prst="rect">
            <a:avLst/>
          </a:prstGeom>
        </p:spPr>
        <p:txBody>
          <a:bodyPr vert="horz" anchor="b">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smtClean="0"/>
              <a:t>Patrick </a:t>
            </a:r>
            <a:r>
              <a:rPr lang="de-DE" smtClean="0"/>
              <a:t>Kallert</a:t>
            </a:r>
            <a:endParaRPr lang="de-DE" dirty="0" smtClean="0"/>
          </a:p>
          <a:p>
            <a:r>
              <a:rPr lang="de-DE" dirty="0" smtClean="0"/>
              <a:t>Fachdozent für Psychologie/ Psychiatrie</a:t>
            </a:r>
            <a:endParaRPr lang="de-DE" dirty="0"/>
          </a:p>
        </p:txBody>
      </p:sp>
      <p:sp>
        <p:nvSpPr>
          <p:cNvPr id="2" name="Titel 1"/>
          <p:cNvSpPr>
            <a:spLocks noGrp="1"/>
          </p:cNvSpPr>
          <p:nvPr>
            <p:ph type="ctrTitle"/>
          </p:nvPr>
        </p:nvSpPr>
        <p:spPr/>
        <p:txBody>
          <a:bodyPr/>
          <a:lstStyle/>
          <a:p>
            <a:r>
              <a:rPr lang="de-DE" dirty="0" smtClean="0"/>
              <a:t>Lernen aus psychologischer Sicht</a:t>
            </a:r>
            <a:endParaRPr lang="de-DE" dirty="0"/>
          </a:p>
        </p:txBody>
      </p:sp>
    </p:spTree>
    <p:extLst>
      <p:ext uri="{BB962C8B-B14F-4D97-AF65-F5344CB8AC3E}">
        <p14:creationId xmlns:p14="http://schemas.microsoft.com/office/powerpoint/2010/main" val="3504480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Lernen durch Versuch und Irrtum</a:t>
            </a:r>
            <a:endParaRPr lang="de-DE" dirty="0"/>
          </a:p>
        </p:txBody>
      </p:sp>
      <p:sp>
        <p:nvSpPr>
          <p:cNvPr id="3" name="Inhaltsplatzhalter 2"/>
          <p:cNvSpPr>
            <a:spLocks noGrp="1"/>
          </p:cNvSpPr>
          <p:nvPr>
            <p:ph sz="quarter" idx="1"/>
          </p:nvPr>
        </p:nvSpPr>
        <p:spPr/>
        <p:txBody>
          <a:bodyPr/>
          <a:lstStyle/>
          <a:p>
            <a:r>
              <a:rPr lang="de-DE" dirty="0" smtClean="0"/>
              <a:t>Beispiel: Ein Patient ist zum 1 Mal im Krankenhaus. Er möchte das Kopfteil seines Bettes verstellen. Mit verschiedenen Handgriffen versucht er es. Plötzlich betätigt er durch Zufall den richtigen Hebel. Die Stellung verändert sich, sein Ziel ist erreicht. Sofort wird es noch mal probiert. Jetzt hat er durch Ausprobieren (Versuch und Irrtum) gelernt sein ziel zu erreichen und wird diese Handlung künftig wiederholen.</a:t>
            </a:r>
            <a:endParaRPr lang="de-DE" dirty="0"/>
          </a:p>
        </p:txBody>
      </p:sp>
    </p:spTree>
    <p:extLst>
      <p:ext uri="{BB962C8B-B14F-4D97-AF65-F5344CB8AC3E}">
        <p14:creationId xmlns:p14="http://schemas.microsoft.com/office/powerpoint/2010/main" val="26544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Inder Sprache der Psychologie heißt es:</a:t>
            </a:r>
            <a:endParaRPr lang="de-DE" dirty="0"/>
          </a:p>
        </p:txBody>
      </p:sp>
      <p:sp>
        <p:nvSpPr>
          <p:cNvPr id="3" name="Inhaltsplatzhalter 2"/>
          <p:cNvSpPr>
            <a:spLocks noGrp="1"/>
          </p:cNvSpPr>
          <p:nvPr>
            <p:ph sz="quarter" idx="1"/>
          </p:nvPr>
        </p:nvSpPr>
        <p:spPr/>
        <p:txBody>
          <a:bodyPr/>
          <a:lstStyle/>
          <a:p>
            <a:r>
              <a:rPr lang="de-DE" dirty="0" smtClean="0"/>
              <a:t>Ein Reiz, Auslöser ( Wunsch, das Kopfteil zu verstellen)</a:t>
            </a:r>
          </a:p>
          <a:p>
            <a:r>
              <a:rPr lang="de-DE" dirty="0" smtClean="0"/>
              <a:t>Führt zu Reaktion Verhalten ( verschiedene Hebelstellungen)</a:t>
            </a:r>
          </a:p>
          <a:p>
            <a:r>
              <a:rPr lang="de-DE" dirty="0" smtClean="0"/>
              <a:t>Es folg ein Resultat, Konsequenz ( Kopfteil verstellt)</a:t>
            </a:r>
            <a:endParaRPr lang="de-DE" dirty="0"/>
          </a:p>
        </p:txBody>
      </p:sp>
    </p:spTree>
    <p:extLst>
      <p:ext uri="{BB962C8B-B14F-4D97-AF65-F5344CB8AC3E}">
        <p14:creationId xmlns:p14="http://schemas.microsoft.com/office/powerpoint/2010/main" val="255260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Lernen am Modell Imitationslernen</a:t>
            </a:r>
            <a:endParaRPr lang="de-DE" dirty="0"/>
          </a:p>
        </p:txBody>
      </p:sp>
      <p:sp>
        <p:nvSpPr>
          <p:cNvPr id="3" name="Inhaltsplatzhalter 2"/>
          <p:cNvSpPr>
            <a:spLocks noGrp="1"/>
          </p:cNvSpPr>
          <p:nvPr>
            <p:ph sz="quarter" idx="1"/>
          </p:nvPr>
        </p:nvSpPr>
        <p:spPr/>
        <p:txBody>
          <a:bodyPr/>
          <a:lstStyle/>
          <a:p>
            <a:r>
              <a:rPr lang="de-DE" dirty="0" smtClean="0"/>
              <a:t>Menschen haben die Fähigkeit, sich an anderen zu orientieren, sie zum Vorbild zu nehmen, sie nachzuahmen und daraus zu lernen. (Ich muss nicht in jeden Brunnen fallen um zu sehen wie tief er ist)</a:t>
            </a:r>
          </a:p>
          <a:p>
            <a:r>
              <a:rPr lang="de-DE" dirty="0" err="1" smtClean="0"/>
              <a:t>Bspl</a:t>
            </a:r>
            <a:r>
              <a:rPr lang="de-DE" dirty="0" smtClean="0"/>
              <a:t>. Eine Pflegekraft lernt über Zuschauen und gezielte Beobachtung eine Handlung kennen, bevor sie diese in die Praxis umsetzt.</a:t>
            </a:r>
            <a:endParaRPr lang="de-DE" dirty="0"/>
          </a:p>
        </p:txBody>
      </p:sp>
    </p:spTree>
    <p:extLst>
      <p:ext uri="{BB962C8B-B14F-4D97-AF65-F5344CB8AC3E}">
        <p14:creationId xmlns:p14="http://schemas.microsoft.com/office/powerpoint/2010/main" val="118698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Übernahme von Einstellungen und Verhalten</a:t>
            </a:r>
            <a:endParaRPr lang="de-DE" dirty="0"/>
          </a:p>
        </p:txBody>
      </p:sp>
      <p:sp>
        <p:nvSpPr>
          <p:cNvPr id="3" name="Inhaltsplatzhalter 2"/>
          <p:cNvSpPr>
            <a:spLocks noGrp="1"/>
          </p:cNvSpPr>
          <p:nvPr>
            <p:ph sz="quarter" idx="1"/>
          </p:nvPr>
        </p:nvSpPr>
        <p:spPr/>
        <p:txBody>
          <a:bodyPr/>
          <a:lstStyle/>
          <a:p>
            <a:r>
              <a:rPr lang="de-DE" dirty="0" smtClean="0"/>
              <a:t>Positive Einstellung: Sympathie, freundschaftliche Bindung</a:t>
            </a:r>
          </a:p>
          <a:p>
            <a:r>
              <a:rPr lang="de-DE" dirty="0" smtClean="0"/>
              <a:t>Ähnlichkeit, ähnliche Ausgangsbasis z.B. Mütter orientieren sich an andere Mütter</a:t>
            </a:r>
          </a:p>
          <a:p>
            <a:r>
              <a:rPr lang="de-DE" dirty="0" smtClean="0"/>
              <a:t>Höherer Rang / Vorgesetzte haben ein Amtsbonus</a:t>
            </a:r>
          </a:p>
          <a:p>
            <a:r>
              <a:rPr lang="de-DE" dirty="0" smtClean="0"/>
              <a:t>Kompetenz / Ein Auszubildender übernimmt Neues ehr von einem „ fähigen Kollegen.</a:t>
            </a:r>
            <a:endParaRPr lang="de-DE" dirty="0"/>
          </a:p>
        </p:txBody>
      </p:sp>
    </p:spTree>
    <p:extLst>
      <p:ext uri="{BB962C8B-B14F-4D97-AF65-F5344CB8AC3E}">
        <p14:creationId xmlns:p14="http://schemas.microsoft.com/office/powerpoint/2010/main" val="32607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Lernen durch Eigensteuerung</a:t>
            </a:r>
            <a:endParaRPr lang="de-DE" dirty="0"/>
          </a:p>
        </p:txBody>
      </p:sp>
      <p:sp>
        <p:nvSpPr>
          <p:cNvPr id="3" name="Inhaltsplatzhalter 2"/>
          <p:cNvSpPr>
            <a:spLocks noGrp="1"/>
          </p:cNvSpPr>
          <p:nvPr>
            <p:ph sz="quarter" idx="1"/>
          </p:nvPr>
        </p:nvSpPr>
        <p:spPr/>
        <p:txBody>
          <a:bodyPr/>
          <a:lstStyle/>
          <a:p>
            <a:r>
              <a:rPr lang="de-DE" dirty="0" smtClean="0"/>
              <a:t>Es Könnte der Eindruck entstehen, dass man jede Situation selber erleben, oder bei anderen abschauen muss, um für das (Über) Leben fit zu sein.</a:t>
            </a:r>
          </a:p>
          <a:p>
            <a:r>
              <a:rPr lang="de-DE" dirty="0" smtClean="0"/>
              <a:t>Das ist nicht der Fall. Wir sind in der Lage Wissen zu übertragen (transferieren) und unsere Eindrücke zu verallgemeinern (generalisieren)</a:t>
            </a:r>
          </a:p>
          <a:p>
            <a:r>
              <a:rPr lang="de-DE" dirty="0" smtClean="0"/>
              <a:t>Beispiel: Wer zuhause einen heißen Ofen angefasst hat wird einen heißen Motor nicht anfassen. </a:t>
            </a:r>
            <a:endParaRPr lang="de-DE" dirty="0"/>
          </a:p>
        </p:txBody>
      </p:sp>
    </p:spTree>
    <p:extLst>
      <p:ext uri="{BB962C8B-B14F-4D97-AF65-F5344CB8AC3E}">
        <p14:creationId xmlns:p14="http://schemas.microsoft.com/office/powerpoint/2010/main" val="308860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Mechanismen</a:t>
            </a:r>
            <a:endParaRPr lang="de-DE" dirty="0"/>
          </a:p>
        </p:txBody>
      </p:sp>
      <p:sp>
        <p:nvSpPr>
          <p:cNvPr id="3" name="Inhaltsplatzhalter 2"/>
          <p:cNvSpPr>
            <a:spLocks noGrp="1"/>
          </p:cNvSpPr>
          <p:nvPr>
            <p:ph sz="quarter" idx="1"/>
          </p:nvPr>
        </p:nvSpPr>
        <p:spPr/>
        <p:txBody>
          <a:bodyPr/>
          <a:lstStyle/>
          <a:p>
            <a:r>
              <a:rPr lang="de-DE" dirty="0" smtClean="0"/>
              <a:t>Wissenstransfer ( Übertragung auf ähnliches)</a:t>
            </a:r>
          </a:p>
          <a:p>
            <a:r>
              <a:rPr lang="de-DE" dirty="0" smtClean="0"/>
              <a:t>Verallgemeinerung Generalisierung (Gleichsetzen von anderen Situationen.</a:t>
            </a:r>
          </a:p>
          <a:p>
            <a:r>
              <a:rPr lang="de-DE" dirty="0" smtClean="0"/>
              <a:t>Schützt vor Reizüberflutung!!</a:t>
            </a:r>
          </a:p>
          <a:p>
            <a:r>
              <a:rPr lang="de-DE" dirty="0" smtClean="0"/>
              <a:t>Lernen bedeutet hier: sich selbst kennenlernen, die Umwelt begreifen- bewusste Lebensgestaltung entwickeln und eigene Werte und Normen schaffen (Selbstwirksamkeit).</a:t>
            </a:r>
            <a:endParaRPr lang="de-DE" dirty="0"/>
          </a:p>
        </p:txBody>
      </p:sp>
    </p:spTree>
    <p:extLst>
      <p:ext uri="{BB962C8B-B14F-4D97-AF65-F5344CB8AC3E}">
        <p14:creationId xmlns:p14="http://schemas.microsoft.com/office/powerpoint/2010/main" val="251686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Gedächtnis</a:t>
            </a:r>
            <a:endParaRPr lang="de-DE" dirty="0"/>
          </a:p>
        </p:txBody>
      </p:sp>
      <p:sp>
        <p:nvSpPr>
          <p:cNvPr id="3" name="Inhaltsplatzhalter 2"/>
          <p:cNvSpPr>
            <a:spLocks noGrp="1"/>
          </p:cNvSpPr>
          <p:nvPr>
            <p:ph sz="quarter" idx="1"/>
          </p:nvPr>
        </p:nvSpPr>
        <p:spPr/>
        <p:txBody>
          <a:bodyPr/>
          <a:lstStyle/>
          <a:p>
            <a:r>
              <a:rPr lang="de-DE" dirty="0" smtClean="0"/>
              <a:t>Kurzzeitgedächtnis: Hier läuft ein Umwandlungsprozess ab. Die Reizwahrnehmung wird auf eine chemische Substanz, die etwa 20 bis 30 Minuten stabil bleibt (Ribonukleinsäure) und dort gespeichert. Das </a:t>
            </a:r>
            <a:r>
              <a:rPr lang="de-DE" dirty="0" err="1" smtClean="0"/>
              <a:t>Kurzzeitged</a:t>
            </a:r>
            <a:r>
              <a:rPr lang="de-DE" dirty="0" smtClean="0"/>
              <a:t>. Hat somit eine Übertragungsfunktion. Informationen sind  gespeichert und nach Wichtigkeit gefiltert.</a:t>
            </a:r>
          </a:p>
          <a:p>
            <a:r>
              <a:rPr lang="de-DE" dirty="0" smtClean="0"/>
              <a:t>Werden nach 30 Minuten gelöscht oder ins Langzeitgedächtnis Übertragen.</a:t>
            </a:r>
            <a:endParaRPr lang="de-DE" dirty="0"/>
          </a:p>
        </p:txBody>
      </p:sp>
    </p:spTree>
    <p:extLst>
      <p:ext uri="{BB962C8B-B14F-4D97-AF65-F5344CB8AC3E}">
        <p14:creationId xmlns:p14="http://schemas.microsoft.com/office/powerpoint/2010/main" val="42456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Langzeitgedächtnis</a:t>
            </a:r>
            <a:endParaRPr lang="de-DE" dirty="0"/>
          </a:p>
        </p:txBody>
      </p:sp>
      <p:sp>
        <p:nvSpPr>
          <p:cNvPr id="3" name="Inhaltsplatzhalter 2"/>
          <p:cNvSpPr>
            <a:spLocks noGrp="1"/>
          </p:cNvSpPr>
          <p:nvPr>
            <p:ph sz="quarter" idx="1"/>
          </p:nvPr>
        </p:nvSpPr>
        <p:spPr/>
        <p:txBody>
          <a:bodyPr/>
          <a:lstStyle/>
          <a:p>
            <a:r>
              <a:rPr lang="de-DE" dirty="0" smtClean="0"/>
              <a:t>Hierher gelangen nur bedeutsame Informationen. Auch hier läuft ein Umwandlungsprozess ab.</a:t>
            </a:r>
          </a:p>
          <a:p>
            <a:r>
              <a:rPr lang="de-DE" dirty="0" smtClean="0"/>
              <a:t>Von den </a:t>
            </a:r>
            <a:r>
              <a:rPr lang="de-DE" dirty="0" err="1" smtClean="0"/>
              <a:t>Nukleinsäureketten</a:t>
            </a:r>
            <a:r>
              <a:rPr lang="de-DE" dirty="0" smtClean="0"/>
              <a:t> des </a:t>
            </a:r>
            <a:r>
              <a:rPr lang="de-DE" dirty="0" err="1" smtClean="0"/>
              <a:t>Kurzzeitged</a:t>
            </a:r>
            <a:r>
              <a:rPr lang="de-DE" dirty="0" smtClean="0"/>
              <a:t>. Gespeicherten Informationen werden hier Kopien in Form von Eiweißmolekülen hergestellt und fest eingelagert. Diese Information ist fest gespeichert. Die Eiweißketten bleiben stabil.</a:t>
            </a:r>
            <a:endParaRPr lang="de-DE" dirty="0"/>
          </a:p>
        </p:txBody>
      </p:sp>
    </p:spTree>
    <p:extLst>
      <p:ext uri="{BB962C8B-B14F-4D97-AF65-F5344CB8AC3E}">
        <p14:creationId xmlns:p14="http://schemas.microsoft.com/office/powerpoint/2010/main" val="200491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Prozess des Vergessens</a:t>
            </a:r>
            <a:endParaRPr lang="de-DE" dirty="0"/>
          </a:p>
        </p:txBody>
      </p:sp>
      <p:sp>
        <p:nvSpPr>
          <p:cNvPr id="3" name="Inhaltsplatzhalter 2"/>
          <p:cNvSpPr>
            <a:spLocks noGrp="1"/>
          </p:cNvSpPr>
          <p:nvPr>
            <p:ph sz="quarter" idx="1"/>
          </p:nvPr>
        </p:nvSpPr>
        <p:spPr/>
        <p:txBody>
          <a:bodyPr/>
          <a:lstStyle/>
          <a:p>
            <a:r>
              <a:rPr lang="de-DE" u="sng" dirty="0" smtClean="0"/>
              <a:t>Völliges Vergessen</a:t>
            </a:r>
            <a:r>
              <a:rPr lang="de-DE" dirty="0" smtClean="0"/>
              <a:t>: Eine Information ist nicht aus dem Ultrakurzzeitgedächtnis in das Kurzzeitgedächtnis in das Langzeitgedächtnis gelangt. Damit ist sie unwiederbringlich verloren gegangen. Weil sie nicht gespeichert wurde</a:t>
            </a:r>
          </a:p>
          <a:p>
            <a:r>
              <a:rPr lang="de-DE" u="sng" dirty="0" smtClean="0"/>
              <a:t>Vergessen von gespeicherten Informationen:               </a:t>
            </a:r>
            <a:r>
              <a:rPr lang="de-DE" dirty="0" smtClean="0"/>
              <a:t>Schon gespeicherte Informationen werden überlagert von neuem Wissensmaterial. Die Info ist noch da und wir wissen um seine Existenz, nur der Zugang ist blockiert</a:t>
            </a:r>
          </a:p>
        </p:txBody>
      </p:sp>
    </p:spTree>
    <p:extLst>
      <p:ext uri="{BB962C8B-B14F-4D97-AF65-F5344CB8AC3E}">
        <p14:creationId xmlns:p14="http://schemas.microsoft.com/office/powerpoint/2010/main" val="355445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Tipps gegen das Vergessen</a:t>
            </a:r>
            <a:endParaRPr lang="de-DE" dirty="0"/>
          </a:p>
        </p:txBody>
      </p:sp>
      <p:sp>
        <p:nvSpPr>
          <p:cNvPr id="3" name="Inhaltsplatzhalter 2"/>
          <p:cNvSpPr>
            <a:spLocks noGrp="1"/>
          </p:cNvSpPr>
          <p:nvPr>
            <p:ph sz="quarter" idx="1"/>
          </p:nvPr>
        </p:nvSpPr>
        <p:spPr/>
        <p:txBody>
          <a:bodyPr/>
          <a:lstStyle/>
          <a:p>
            <a:r>
              <a:rPr lang="de-DE" dirty="0" smtClean="0"/>
              <a:t>Problem: viele schnell aufeinander folgende, sich ähnelnde Lernstoffe überlagern sich gegenseitig. Es kommt zu einer </a:t>
            </a:r>
            <a:r>
              <a:rPr lang="de-DE" dirty="0" err="1" smtClean="0"/>
              <a:t>interferenz</a:t>
            </a:r>
            <a:r>
              <a:rPr lang="de-DE" dirty="0" smtClean="0"/>
              <a:t>. Das Gehirn kann die Information nicht zuordnen.</a:t>
            </a:r>
          </a:p>
          <a:p>
            <a:r>
              <a:rPr lang="de-DE" dirty="0" smtClean="0"/>
              <a:t>Lösung: Lerninhalte variieren (lesen/schreiben/hören) Pausen einlegen!!</a:t>
            </a:r>
            <a:endParaRPr lang="de-DE" dirty="0"/>
          </a:p>
        </p:txBody>
      </p:sp>
    </p:spTree>
    <p:extLst>
      <p:ext uri="{BB962C8B-B14F-4D97-AF65-F5344CB8AC3E}">
        <p14:creationId xmlns:p14="http://schemas.microsoft.com/office/powerpoint/2010/main" val="25867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Grundfunktionen des Lernen sind:</a:t>
            </a:r>
            <a:endParaRPr lang="de-DE" dirty="0"/>
          </a:p>
        </p:txBody>
      </p:sp>
      <p:sp>
        <p:nvSpPr>
          <p:cNvPr id="3" name="Inhaltsplatzhalter 2"/>
          <p:cNvSpPr>
            <a:spLocks noGrp="1"/>
          </p:cNvSpPr>
          <p:nvPr>
            <p:ph sz="quarter" idx="1"/>
          </p:nvPr>
        </p:nvSpPr>
        <p:spPr/>
        <p:txBody>
          <a:bodyPr>
            <a:normAutofit fontScale="92500" lnSpcReduction="10000"/>
          </a:bodyPr>
          <a:lstStyle/>
          <a:p>
            <a:r>
              <a:rPr lang="de-DE" dirty="0" smtClean="0"/>
              <a:t>Das Denken	= Kognitionen</a:t>
            </a:r>
          </a:p>
          <a:p>
            <a:r>
              <a:rPr lang="de-DE" dirty="0" smtClean="0"/>
              <a:t>Gedächtnis	= Erkenntnis und Vorstellung</a:t>
            </a:r>
          </a:p>
          <a:p>
            <a:r>
              <a:rPr lang="de-DE" dirty="0" smtClean="0"/>
              <a:t>Lernen beinhaltet die Fähigkeit, bestimmte Gesetzmäßigkeiten zu erkennen, d.h.</a:t>
            </a:r>
          </a:p>
          <a:p>
            <a:r>
              <a:rPr lang="de-DE" dirty="0" smtClean="0"/>
              <a:t>Denken =	 sich ein Bild von der Welt machen, Eindrücke ordnen.</a:t>
            </a:r>
          </a:p>
          <a:p>
            <a:r>
              <a:rPr lang="de-DE" dirty="0" smtClean="0"/>
              <a:t>Gedächtnis- auf Vergleichswissen (Erfahrungen) zurückgreifen</a:t>
            </a:r>
          </a:p>
          <a:p>
            <a:r>
              <a:rPr lang="de-DE" dirty="0" smtClean="0"/>
              <a:t>Denkprozess ist ein Prozess, der die Aufnahme, Verarbeitung und Bewertung von Informationen umfasst	</a:t>
            </a:r>
            <a:endParaRPr lang="de-DE" dirty="0"/>
          </a:p>
        </p:txBody>
      </p:sp>
    </p:spTree>
    <p:extLst>
      <p:ext uri="{BB962C8B-B14F-4D97-AF65-F5344CB8AC3E}">
        <p14:creationId xmlns:p14="http://schemas.microsoft.com/office/powerpoint/2010/main" val="413747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Tipps gegen das Vergessen</a:t>
            </a:r>
            <a:endParaRPr lang="de-DE" dirty="0"/>
          </a:p>
        </p:txBody>
      </p:sp>
      <p:sp>
        <p:nvSpPr>
          <p:cNvPr id="3" name="Inhaltsplatzhalter 2"/>
          <p:cNvSpPr>
            <a:spLocks noGrp="1"/>
          </p:cNvSpPr>
          <p:nvPr>
            <p:ph sz="quarter" idx="1"/>
          </p:nvPr>
        </p:nvSpPr>
        <p:spPr/>
        <p:txBody>
          <a:bodyPr/>
          <a:lstStyle/>
          <a:p>
            <a:r>
              <a:rPr lang="de-DE" dirty="0" smtClean="0"/>
              <a:t>Ein Lernprozess ist nicht beendet, wenn man den Arbeitsplatz verlässt oder das Buch schließt. Nach </a:t>
            </a:r>
            <a:r>
              <a:rPr lang="de-DE" dirty="0" err="1" smtClean="0"/>
              <a:t>c.a</a:t>
            </a:r>
            <a:r>
              <a:rPr lang="de-DE" dirty="0" smtClean="0"/>
              <a:t> 90 Minuten </a:t>
            </a:r>
            <a:r>
              <a:rPr lang="de-DE" dirty="0"/>
              <a:t>L</a:t>
            </a:r>
            <a:r>
              <a:rPr lang="de-DE" dirty="0" smtClean="0"/>
              <a:t>ernphase schließt sich eine 20- 30 minütige Speicherphase an (</a:t>
            </a:r>
            <a:r>
              <a:rPr lang="de-DE" dirty="0" err="1" smtClean="0"/>
              <a:t>Konsilidierungsphase</a:t>
            </a:r>
            <a:r>
              <a:rPr lang="de-DE" dirty="0" smtClean="0"/>
              <a:t>)</a:t>
            </a:r>
          </a:p>
          <a:p>
            <a:r>
              <a:rPr lang="de-DE" dirty="0" smtClean="0"/>
              <a:t>Lösung: Zeit geben, das Gelernte „sacken“ zu lassen einmal überschlafen</a:t>
            </a:r>
            <a:endParaRPr lang="de-DE" dirty="0"/>
          </a:p>
        </p:txBody>
      </p:sp>
    </p:spTree>
    <p:extLst>
      <p:ext uri="{BB962C8B-B14F-4D97-AF65-F5344CB8AC3E}">
        <p14:creationId xmlns:p14="http://schemas.microsoft.com/office/powerpoint/2010/main" val="93717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Tipps gegen das Vergessen</a:t>
            </a:r>
            <a:endParaRPr lang="de-DE" dirty="0"/>
          </a:p>
        </p:txBody>
      </p:sp>
      <p:sp>
        <p:nvSpPr>
          <p:cNvPr id="3" name="Inhaltsplatzhalter 2"/>
          <p:cNvSpPr>
            <a:spLocks noGrp="1"/>
          </p:cNvSpPr>
          <p:nvPr>
            <p:ph sz="quarter" idx="1"/>
          </p:nvPr>
        </p:nvSpPr>
        <p:spPr/>
        <p:txBody>
          <a:bodyPr/>
          <a:lstStyle/>
          <a:p>
            <a:r>
              <a:rPr lang="de-DE" dirty="0" smtClean="0"/>
              <a:t>Positive Gefühle, verbunden mit einem Lernstoff erhöhen die Wahrscheinlichkeit, dass dieser in das Langzeitgedächtnis übertragen wird.</a:t>
            </a:r>
          </a:p>
          <a:p>
            <a:r>
              <a:rPr lang="de-DE" dirty="0" smtClean="0"/>
              <a:t>Lösung: Lernsequenzen mit einer positiven Bestätigung abschließen! </a:t>
            </a:r>
            <a:endParaRPr lang="de-DE" dirty="0"/>
          </a:p>
        </p:txBody>
      </p:sp>
    </p:spTree>
    <p:extLst>
      <p:ext uri="{BB962C8B-B14F-4D97-AF65-F5344CB8AC3E}">
        <p14:creationId xmlns:p14="http://schemas.microsoft.com/office/powerpoint/2010/main" val="19116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Tipps gegen das Vergessen</a:t>
            </a:r>
            <a:endParaRPr lang="de-DE" dirty="0"/>
          </a:p>
        </p:txBody>
      </p:sp>
      <p:sp>
        <p:nvSpPr>
          <p:cNvPr id="3" name="Inhaltsplatzhalter 2"/>
          <p:cNvSpPr>
            <a:spLocks noGrp="1"/>
          </p:cNvSpPr>
          <p:nvPr>
            <p:ph sz="quarter" idx="1"/>
          </p:nvPr>
        </p:nvSpPr>
        <p:spPr/>
        <p:txBody>
          <a:bodyPr/>
          <a:lstStyle/>
          <a:p>
            <a:r>
              <a:rPr lang="de-DE" dirty="0" smtClean="0"/>
              <a:t>Das Gehirn braucht wie ein Computer einen „Zugangs Code“. Fehlt dieser, so ist das Erinnern Blockiert.</a:t>
            </a:r>
          </a:p>
          <a:p>
            <a:r>
              <a:rPr lang="de-DE" dirty="0" smtClean="0"/>
              <a:t>Lösung: Eselsbrücken schaffen</a:t>
            </a:r>
            <a:endParaRPr lang="de-DE" dirty="0"/>
          </a:p>
        </p:txBody>
      </p:sp>
    </p:spTree>
    <p:extLst>
      <p:ext uri="{BB962C8B-B14F-4D97-AF65-F5344CB8AC3E}">
        <p14:creationId xmlns:p14="http://schemas.microsoft.com/office/powerpoint/2010/main" val="274813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dirty="0" smtClean="0"/>
              <a:t>Praktische Tipps zum richtigen lernen</a:t>
            </a:r>
            <a:endParaRPr lang="de-DE" dirty="0"/>
          </a:p>
        </p:txBody>
      </p:sp>
      <p:sp>
        <p:nvSpPr>
          <p:cNvPr id="3" name="Titel 2"/>
          <p:cNvSpPr>
            <a:spLocks noGrp="1"/>
          </p:cNvSpPr>
          <p:nvPr>
            <p:ph type="ctrTitle"/>
          </p:nvPr>
        </p:nvSpPr>
        <p:spPr/>
        <p:txBody>
          <a:bodyPr/>
          <a:lstStyle/>
          <a:p>
            <a:r>
              <a:rPr lang="de-DE" dirty="0" smtClean="0"/>
              <a:t>Lernabläufe Lernphasen</a:t>
            </a:r>
            <a:endParaRPr lang="de-DE" dirty="0"/>
          </a:p>
        </p:txBody>
      </p:sp>
    </p:spTree>
    <p:extLst>
      <p:ext uri="{BB962C8B-B14F-4D97-AF65-F5344CB8AC3E}">
        <p14:creationId xmlns:p14="http://schemas.microsoft.com/office/powerpoint/2010/main" val="2883516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Lernphasen</a:t>
            </a:r>
            <a:endParaRPr lang="de-DE" dirty="0"/>
          </a:p>
        </p:txBody>
      </p:sp>
      <p:sp>
        <p:nvSpPr>
          <p:cNvPr id="3" name="Inhaltsplatzhalter 2"/>
          <p:cNvSpPr>
            <a:spLocks noGrp="1"/>
          </p:cNvSpPr>
          <p:nvPr>
            <p:ph sz="quarter" idx="1"/>
          </p:nvPr>
        </p:nvSpPr>
        <p:spPr/>
        <p:txBody>
          <a:bodyPr>
            <a:normAutofit lnSpcReduction="10000"/>
          </a:bodyPr>
          <a:lstStyle/>
          <a:p>
            <a:r>
              <a:rPr lang="de-DE" dirty="0" smtClean="0"/>
              <a:t>Kennst du das?</a:t>
            </a:r>
          </a:p>
          <a:p>
            <a:r>
              <a:rPr lang="de-DE" dirty="0" smtClean="0"/>
              <a:t>Du sitzt vor deiner Lernaufgabe und döst vor dich hin! „Eigentlich will ich doch lernen, warum komme ich nicht in die Gänge?“</a:t>
            </a:r>
          </a:p>
          <a:p>
            <a:r>
              <a:rPr lang="de-DE" dirty="0" smtClean="0"/>
              <a:t>Zunächst muss sich das Gehirn auf lernen Einstellen (Rechner muss auch hochfahren)</a:t>
            </a:r>
          </a:p>
          <a:p>
            <a:r>
              <a:rPr lang="de-DE" dirty="0" smtClean="0"/>
              <a:t>Es muss sich lösen was es zuvorgetan hat( Musik, TV, Schwimmen, Tanzen, Konflikte)</a:t>
            </a:r>
          </a:p>
          <a:p>
            <a:r>
              <a:rPr lang="de-DE" dirty="0" smtClean="0"/>
              <a:t>Umstellung braucht Zeit </a:t>
            </a:r>
          </a:p>
          <a:p>
            <a:r>
              <a:rPr lang="de-DE" dirty="0" smtClean="0"/>
              <a:t>Zeitdiebe bringen Sie wieder raus!</a:t>
            </a:r>
            <a:endParaRPr lang="de-DE" dirty="0"/>
          </a:p>
        </p:txBody>
      </p:sp>
    </p:spTree>
    <p:extLst>
      <p:ext uri="{BB962C8B-B14F-4D97-AF65-F5344CB8AC3E}">
        <p14:creationId xmlns:p14="http://schemas.microsoft.com/office/powerpoint/2010/main" val="33279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Phasen</a:t>
            </a:r>
            <a:endParaRPr lang="de-DE" dirty="0"/>
          </a:p>
        </p:txBody>
      </p:sp>
      <p:sp>
        <p:nvSpPr>
          <p:cNvPr id="3" name="Inhaltsplatzhalter 2"/>
          <p:cNvSpPr>
            <a:spLocks noGrp="1"/>
          </p:cNvSpPr>
          <p:nvPr>
            <p:ph sz="quarter" idx="1"/>
          </p:nvPr>
        </p:nvSpPr>
        <p:spPr/>
        <p:txBody>
          <a:bodyPr/>
          <a:lstStyle/>
          <a:p>
            <a:r>
              <a:rPr lang="de-DE" u="sng" dirty="0" smtClean="0"/>
              <a:t>Einstiegs oder Anwärmphase</a:t>
            </a:r>
            <a:r>
              <a:rPr lang="de-DE" dirty="0" smtClean="0"/>
              <a:t>:</a:t>
            </a:r>
          </a:p>
          <a:p>
            <a:pPr marL="0" indent="0">
              <a:buNone/>
            </a:pPr>
            <a:endParaRPr lang="de-DE" dirty="0" smtClean="0"/>
          </a:p>
          <a:p>
            <a:r>
              <a:rPr lang="de-DE" dirty="0" smtClean="0"/>
              <a:t>Dauert 15 bis 20 Minuten</a:t>
            </a:r>
          </a:p>
          <a:p>
            <a:pPr marL="0" indent="0">
              <a:buNone/>
            </a:pPr>
            <a:endParaRPr lang="de-DE" dirty="0" smtClean="0"/>
          </a:p>
          <a:p>
            <a:r>
              <a:rPr lang="de-DE" dirty="0" smtClean="0"/>
              <a:t>Möglichst leichten Stoff auswählen, der Sie besonders interessiert oder leicht fällt</a:t>
            </a:r>
            <a:endParaRPr lang="de-DE" dirty="0"/>
          </a:p>
        </p:txBody>
      </p:sp>
    </p:spTree>
    <p:extLst>
      <p:ext uri="{BB962C8B-B14F-4D97-AF65-F5344CB8AC3E}">
        <p14:creationId xmlns:p14="http://schemas.microsoft.com/office/powerpoint/2010/main" val="160071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Hauptarbeits- Konzentrationsphase</a:t>
            </a:r>
            <a:endParaRPr lang="de-DE" dirty="0"/>
          </a:p>
        </p:txBody>
      </p:sp>
      <p:sp>
        <p:nvSpPr>
          <p:cNvPr id="3" name="Inhaltsplatzhalter 2"/>
          <p:cNvSpPr>
            <a:spLocks noGrp="1"/>
          </p:cNvSpPr>
          <p:nvPr>
            <p:ph sz="quarter" idx="1"/>
          </p:nvPr>
        </p:nvSpPr>
        <p:spPr/>
        <p:txBody>
          <a:bodyPr/>
          <a:lstStyle/>
          <a:p>
            <a:r>
              <a:rPr lang="de-DE" dirty="0" smtClean="0"/>
              <a:t>Diese kann 45 bis 60 Minuten dauern</a:t>
            </a:r>
          </a:p>
          <a:p>
            <a:r>
              <a:rPr lang="de-DE" dirty="0" smtClean="0"/>
              <a:t>Zu Beginn sollten Sie harte Brocken lösen und sich in schwierige/ Langatmige Informationen einarbeiten.</a:t>
            </a:r>
          </a:p>
          <a:p>
            <a:r>
              <a:rPr lang="de-DE" dirty="0" smtClean="0"/>
              <a:t>Zum Ende wieder leichtere Aufgaben (Motivation fördern und Frust vermeiden Konditionierung)</a:t>
            </a:r>
            <a:endParaRPr lang="de-DE" dirty="0"/>
          </a:p>
        </p:txBody>
      </p:sp>
    </p:spTree>
    <p:extLst>
      <p:ext uri="{BB962C8B-B14F-4D97-AF65-F5344CB8AC3E}">
        <p14:creationId xmlns:p14="http://schemas.microsoft.com/office/powerpoint/2010/main" val="26523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Schluss- oder Endspurtphase</a:t>
            </a:r>
            <a:endParaRPr lang="de-DE" dirty="0"/>
          </a:p>
        </p:txBody>
      </p:sp>
      <p:sp>
        <p:nvSpPr>
          <p:cNvPr id="3" name="Inhaltsplatzhalter 2"/>
          <p:cNvSpPr>
            <a:spLocks noGrp="1"/>
          </p:cNvSpPr>
          <p:nvPr>
            <p:ph sz="quarter" idx="1"/>
          </p:nvPr>
        </p:nvSpPr>
        <p:spPr/>
        <p:txBody>
          <a:bodyPr/>
          <a:lstStyle/>
          <a:p>
            <a:r>
              <a:rPr lang="de-DE" dirty="0" smtClean="0"/>
              <a:t>Dauert 15- 20 Minuten</a:t>
            </a:r>
          </a:p>
          <a:p>
            <a:r>
              <a:rPr lang="de-DE" dirty="0" smtClean="0"/>
              <a:t>Vorteil Vorfreude die Lernstrapaze ist bald beendet!</a:t>
            </a:r>
          </a:p>
          <a:p>
            <a:r>
              <a:rPr lang="de-DE" dirty="0" smtClean="0"/>
              <a:t>Das schafft Kraftreserven und Motivation, jetzt kann noch einmal eine Harte Nuss geknackt werden oder eine Wichtige Aufgabe bewältigt werden.</a:t>
            </a:r>
          </a:p>
          <a:p>
            <a:r>
              <a:rPr lang="de-DE" dirty="0" smtClean="0"/>
              <a:t>Das zuletzt gelernte bleibt am längsten im Gedächtnis.</a:t>
            </a:r>
            <a:endParaRPr lang="de-DE" dirty="0"/>
          </a:p>
        </p:txBody>
      </p:sp>
    </p:spTree>
    <p:extLst>
      <p:ext uri="{BB962C8B-B14F-4D97-AF65-F5344CB8AC3E}">
        <p14:creationId xmlns:p14="http://schemas.microsoft.com/office/powerpoint/2010/main" val="306639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Lernportionen</a:t>
            </a:r>
            <a:endParaRPr lang="de-DE" dirty="0"/>
          </a:p>
        </p:txBody>
      </p:sp>
      <p:sp>
        <p:nvSpPr>
          <p:cNvPr id="3" name="Inhaltsplatzhalter 2"/>
          <p:cNvSpPr>
            <a:spLocks noGrp="1"/>
          </p:cNvSpPr>
          <p:nvPr>
            <p:ph sz="quarter" idx="1"/>
          </p:nvPr>
        </p:nvSpPr>
        <p:spPr/>
        <p:txBody>
          <a:bodyPr/>
          <a:lstStyle/>
          <a:p>
            <a:r>
              <a:rPr lang="de-DE" dirty="0" smtClean="0"/>
              <a:t>Kennst du das?</a:t>
            </a:r>
          </a:p>
          <a:p>
            <a:r>
              <a:rPr lang="de-DE" dirty="0" smtClean="0"/>
              <a:t>Du sitzt vor einen Berg von Lernaufgaben. Du siehst kein Ende mehr, der </a:t>
            </a:r>
            <a:r>
              <a:rPr lang="de-DE" dirty="0" err="1"/>
              <a:t>L</a:t>
            </a:r>
            <a:r>
              <a:rPr lang="de-DE" dirty="0" err="1" smtClean="0"/>
              <a:t>ernberg</a:t>
            </a:r>
            <a:r>
              <a:rPr lang="de-DE" dirty="0" smtClean="0"/>
              <a:t> erdrückt dich fast.</a:t>
            </a:r>
          </a:p>
          <a:p>
            <a:r>
              <a:rPr lang="de-DE" dirty="0" smtClean="0"/>
              <a:t>Denken wir einmal an die Tour de France. Sie umfasst eine Strecke von einigen tausend Kilometer. Kein Fahrer wird nur im Traum daran denken die strecke auf einmal zu fahren.</a:t>
            </a:r>
          </a:p>
          <a:p>
            <a:r>
              <a:rPr lang="de-DE" dirty="0" smtClean="0"/>
              <a:t>Es werden Tagesetappen geschaffen!</a:t>
            </a:r>
          </a:p>
          <a:p>
            <a:r>
              <a:rPr lang="de-DE" dirty="0" smtClean="0"/>
              <a:t>Machen sie sich eine Einteilung Haufenmethode </a:t>
            </a:r>
            <a:r>
              <a:rPr lang="de-DE" dirty="0" smtClean="0">
                <a:sym typeface="Wingdings" panose="05000000000000000000" pitchFamily="2" charset="2"/>
              </a:rPr>
              <a:t></a:t>
            </a:r>
            <a:endParaRPr lang="de-DE" dirty="0"/>
          </a:p>
        </p:txBody>
      </p:sp>
    </p:spTree>
    <p:extLst>
      <p:ext uri="{BB962C8B-B14F-4D97-AF65-F5344CB8AC3E}">
        <p14:creationId xmlns:p14="http://schemas.microsoft.com/office/powerpoint/2010/main" val="25783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Reihenfolge der Lernaufgabe</a:t>
            </a:r>
            <a:endParaRPr lang="de-DE" dirty="0"/>
          </a:p>
        </p:txBody>
      </p:sp>
      <p:sp>
        <p:nvSpPr>
          <p:cNvPr id="3" name="Inhaltsplatzhalter 2"/>
          <p:cNvSpPr>
            <a:spLocks noGrp="1"/>
          </p:cNvSpPr>
          <p:nvPr>
            <p:ph sz="quarter" idx="1"/>
          </p:nvPr>
        </p:nvSpPr>
        <p:spPr/>
        <p:txBody>
          <a:bodyPr/>
          <a:lstStyle/>
          <a:p>
            <a:r>
              <a:rPr lang="de-DE" dirty="0" smtClean="0"/>
              <a:t>Wie lernst du? So? Fremdworte ins Vokabelheft schreiben Karteikarten schreiben Texte abschreiben </a:t>
            </a:r>
            <a:r>
              <a:rPr lang="de-DE" dirty="0" err="1" smtClean="0"/>
              <a:t>usw</a:t>
            </a:r>
            <a:r>
              <a:rPr lang="de-DE" dirty="0" smtClean="0"/>
              <a:t>…</a:t>
            </a:r>
          </a:p>
          <a:p>
            <a:r>
              <a:rPr lang="de-DE" dirty="0" smtClean="0"/>
              <a:t>Oder: Lernstoff Anatomie lesen und Auswendig lernen usw. lesen und auswendig lernen…</a:t>
            </a:r>
          </a:p>
          <a:p>
            <a:r>
              <a:rPr lang="de-DE" dirty="0" smtClean="0"/>
              <a:t>Das wird öde eintönig!! Schlecht für die Aufnahme Gehirn schaltet ab.</a:t>
            </a:r>
          </a:p>
          <a:p>
            <a:r>
              <a:rPr lang="de-DE" dirty="0" smtClean="0"/>
              <a:t>Nutze alle Sinnesmodalitäten!! Sei Kreativ, so kann sich das Gehirn besser auf speichern einstellen!</a:t>
            </a:r>
            <a:endParaRPr lang="de-DE" dirty="0"/>
          </a:p>
        </p:txBody>
      </p:sp>
    </p:spTree>
    <p:extLst>
      <p:ext uri="{BB962C8B-B14F-4D97-AF65-F5344CB8AC3E}">
        <p14:creationId xmlns:p14="http://schemas.microsoft.com/office/powerpoint/2010/main" val="9935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der Lerntheorie:</a:t>
            </a:r>
            <a:endParaRPr lang="de-DE" dirty="0"/>
          </a:p>
        </p:txBody>
      </p:sp>
      <p:sp>
        <p:nvSpPr>
          <p:cNvPr id="3" name="Inhaltsplatzhalter 2"/>
          <p:cNvSpPr>
            <a:spLocks noGrp="1"/>
          </p:cNvSpPr>
          <p:nvPr>
            <p:ph sz="quarter" idx="1"/>
          </p:nvPr>
        </p:nvSpPr>
        <p:spPr/>
        <p:txBody>
          <a:bodyPr>
            <a:normAutofit fontScale="92500"/>
          </a:bodyPr>
          <a:lstStyle/>
          <a:p>
            <a:r>
              <a:rPr lang="de-DE" dirty="0" smtClean="0"/>
              <a:t>„Lernen ist mehr als nur Büffeln“ es ist eine bewusste Denkleistung von Wahrnehmungsprozessen</a:t>
            </a:r>
          </a:p>
          <a:p>
            <a:r>
              <a:rPr lang="de-DE" dirty="0" smtClean="0"/>
              <a:t>Lernen beinhaltet die Auseinandersetzung mit der Umwelt.</a:t>
            </a:r>
          </a:p>
          <a:p>
            <a:r>
              <a:rPr lang="de-DE" dirty="0" smtClean="0"/>
              <a:t>Lernen bedeutet einen Entwicklungsprozess, in dem sich in der Auseinandersetzung mit dem Neuen überdauernde Verhaltensweisen, neue Denkweisen und Einstellungen formen</a:t>
            </a:r>
          </a:p>
          <a:p>
            <a:r>
              <a:rPr lang="de-DE" dirty="0" smtClean="0"/>
              <a:t>Abgrenzung vom bewussten lernen sind Reifungsprozesse die durch biologische Vorgänge entstehen z.B. Laufen lernen </a:t>
            </a:r>
          </a:p>
          <a:p>
            <a:endParaRPr lang="de-DE" dirty="0" smtClean="0"/>
          </a:p>
          <a:p>
            <a:endParaRPr lang="de-DE" dirty="0"/>
          </a:p>
        </p:txBody>
      </p:sp>
    </p:spTree>
    <p:extLst>
      <p:ext uri="{BB962C8B-B14F-4D97-AF65-F5344CB8AC3E}">
        <p14:creationId xmlns:p14="http://schemas.microsoft.com/office/powerpoint/2010/main" val="3869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Oasen und Belohnung Wichtig!!</a:t>
            </a:r>
            <a:endParaRPr lang="de-DE" dirty="0"/>
          </a:p>
        </p:txBody>
      </p:sp>
      <p:pic>
        <p:nvPicPr>
          <p:cNvPr id="4" name="Inhaltsplatzhalt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1527175"/>
            <a:ext cx="8568952" cy="4756584"/>
          </a:xfrm>
        </p:spPr>
      </p:pic>
    </p:spTree>
    <p:extLst>
      <p:ext uri="{BB962C8B-B14F-4D97-AF65-F5344CB8AC3E}">
        <p14:creationId xmlns:p14="http://schemas.microsoft.com/office/powerpoint/2010/main" val="981878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Oasen sind </a:t>
            </a:r>
            <a:r>
              <a:rPr lang="de-DE" dirty="0" err="1" smtClean="0"/>
              <a:t>Copingstrategien</a:t>
            </a:r>
            <a:r>
              <a:rPr lang="de-DE" dirty="0" smtClean="0"/>
              <a:t>!</a:t>
            </a:r>
            <a:endParaRPr lang="de-DE" dirty="0"/>
          </a:p>
        </p:txBody>
      </p:sp>
      <p:sp>
        <p:nvSpPr>
          <p:cNvPr id="3" name="Inhaltsplatzhalter 2"/>
          <p:cNvSpPr>
            <a:spLocks noGrp="1"/>
          </p:cNvSpPr>
          <p:nvPr>
            <p:ph sz="quarter" idx="1"/>
          </p:nvPr>
        </p:nvSpPr>
        <p:spPr/>
        <p:txBody>
          <a:bodyPr/>
          <a:lstStyle/>
          <a:p>
            <a:endParaRPr lang="de-DE" dirty="0"/>
          </a:p>
        </p:txBody>
      </p:sp>
      <p:graphicFrame>
        <p:nvGraphicFramePr>
          <p:cNvPr id="4" name="Objekt 3"/>
          <p:cNvGraphicFramePr>
            <a:graphicFrameLocks noChangeAspect="1"/>
          </p:cNvGraphicFramePr>
          <p:nvPr>
            <p:extLst>
              <p:ext uri="{D42A27DB-BD31-4B8C-83A1-F6EECF244321}">
                <p14:modId xmlns:p14="http://schemas.microsoft.com/office/powerpoint/2010/main" val="1435420511"/>
              </p:ext>
            </p:extLst>
          </p:nvPr>
        </p:nvGraphicFramePr>
        <p:xfrm>
          <a:off x="3702050" y="3084513"/>
          <a:ext cx="1739900" cy="687387"/>
        </p:xfrm>
        <a:graphic>
          <a:graphicData uri="http://schemas.openxmlformats.org/presentationml/2006/ole">
            <mc:AlternateContent xmlns:mc="http://schemas.openxmlformats.org/markup-compatibility/2006">
              <mc:Choice xmlns:v="urn:schemas-microsoft-com:vml" Requires="v">
                <p:oleObj spid="_x0000_s1034" name="Objekt-Manager-Shellobjekt" showAsIcon="1" r:id="rId3" imgW="1739880" imgH="686880" progId="Package">
                  <p:embed/>
                </p:oleObj>
              </mc:Choice>
              <mc:Fallback>
                <p:oleObj name="Objekt-Manager-Shellobjekt" showAsIcon="1" r:id="rId3" imgW="1739880" imgH="686880" progId="Package">
                  <p:embed/>
                  <p:pic>
                    <p:nvPicPr>
                      <p:cNvPr id="0" name=""/>
                      <p:cNvPicPr/>
                      <p:nvPr/>
                    </p:nvPicPr>
                    <p:blipFill>
                      <a:blip r:embed="rId4"/>
                      <a:stretch>
                        <a:fillRect/>
                      </a:stretch>
                    </p:blipFill>
                    <p:spPr>
                      <a:xfrm>
                        <a:off x="3702050" y="3084513"/>
                        <a:ext cx="1739900" cy="687387"/>
                      </a:xfrm>
                      <a:prstGeom prst="rect">
                        <a:avLst/>
                      </a:prstGeom>
                    </p:spPr>
                  </p:pic>
                </p:oleObj>
              </mc:Fallback>
            </mc:AlternateContent>
          </a:graphicData>
        </a:graphic>
      </p:graphicFrame>
    </p:spTree>
    <p:extLst>
      <p:ext uri="{BB962C8B-B14F-4D97-AF65-F5344CB8AC3E}">
        <p14:creationId xmlns:p14="http://schemas.microsoft.com/office/powerpoint/2010/main" val="584555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Lerntheorien</a:t>
            </a:r>
            <a:endParaRPr lang="de-DE" dirty="0"/>
          </a:p>
        </p:txBody>
      </p:sp>
      <p:sp>
        <p:nvSpPr>
          <p:cNvPr id="3" name="Inhaltsplatzhalter 2"/>
          <p:cNvSpPr>
            <a:spLocks noGrp="1"/>
          </p:cNvSpPr>
          <p:nvPr>
            <p:ph sz="quarter" idx="1"/>
          </p:nvPr>
        </p:nvSpPr>
        <p:spPr/>
        <p:txBody>
          <a:bodyPr/>
          <a:lstStyle/>
          <a:p>
            <a:r>
              <a:rPr lang="de-DE" dirty="0" smtClean="0"/>
              <a:t>Klassische Konditionierung (Lernen durch Signale)</a:t>
            </a:r>
          </a:p>
          <a:p>
            <a:r>
              <a:rPr lang="de-DE" dirty="0" smtClean="0"/>
              <a:t>Instrumentelles Konditionieren ( Lernen aus Konsequenzen)</a:t>
            </a:r>
          </a:p>
          <a:p>
            <a:r>
              <a:rPr lang="de-DE" dirty="0" smtClean="0"/>
              <a:t>Lernen am Modell</a:t>
            </a:r>
          </a:p>
          <a:p>
            <a:r>
              <a:rPr lang="de-DE" dirty="0" smtClean="0"/>
              <a:t>Lernen durch Eigensteuerung</a:t>
            </a:r>
            <a:endParaRPr lang="de-DE" dirty="0"/>
          </a:p>
        </p:txBody>
      </p:sp>
    </p:spTree>
    <p:extLst>
      <p:ext uri="{BB962C8B-B14F-4D97-AF65-F5344CB8AC3E}">
        <p14:creationId xmlns:p14="http://schemas.microsoft.com/office/powerpoint/2010/main" val="78880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Klassische Konditionierung Reizreaktionsschema</a:t>
            </a:r>
            <a:endParaRPr lang="de-DE" dirty="0"/>
          </a:p>
        </p:txBody>
      </p:sp>
      <p:sp>
        <p:nvSpPr>
          <p:cNvPr id="3" name="Inhaltsplatzhalter 2"/>
          <p:cNvSpPr>
            <a:spLocks noGrp="1"/>
          </p:cNvSpPr>
          <p:nvPr>
            <p:ph sz="quarter" idx="1"/>
          </p:nvPr>
        </p:nvSpPr>
        <p:spPr/>
        <p:txBody>
          <a:bodyPr/>
          <a:lstStyle/>
          <a:p>
            <a:r>
              <a:rPr lang="de-DE" dirty="0" smtClean="0"/>
              <a:t>Forscher Pawlow 1848- 1936 </a:t>
            </a:r>
            <a:r>
              <a:rPr lang="de-DE" dirty="0" err="1" smtClean="0"/>
              <a:t>Hundeexpiriment</a:t>
            </a:r>
            <a:endParaRPr lang="de-DE" dirty="0" smtClean="0"/>
          </a:p>
          <a:p>
            <a:r>
              <a:rPr lang="de-DE" dirty="0" smtClean="0"/>
              <a:t>Verbindung zweier Dinge, die ursprünglich nichts miteinander zu tun haben (Futter Glockenton)</a:t>
            </a:r>
          </a:p>
          <a:p>
            <a:r>
              <a:rPr lang="de-DE" dirty="0" smtClean="0"/>
              <a:t>Kurzfassung: </a:t>
            </a:r>
          </a:p>
          <a:p>
            <a:r>
              <a:rPr lang="de-DE" dirty="0" smtClean="0"/>
              <a:t>Futter hinstellen = Speichelfluss</a:t>
            </a:r>
          </a:p>
          <a:p>
            <a:r>
              <a:rPr lang="de-DE" dirty="0" smtClean="0"/>
              <a:t>Glockenton = Keine Reaktion</a:t>
            </a:r>
          </a:p>
          <a:p>
            <a:r>
              <a:rPr lang="de-DE" dirty="0" smtClean="0"/>
              <a:t>Kombinierung Glockenton und Futter in Wiederholungen = Speichelfluss</a:t>
            </a:r>
          </a:p>
          <a:p>
            <a:r>
              <a:rPr lang="de-DE" dirty="0" smtClean="0"/>
              <a:t>Glockenton = Speichelfluss ohne Futter</a:t>
            </a:r>
            <a:endParaRPr lang="de-DE" dirty="0"/>
          </a:p>
        </p:txBody>
      </p:sp>
    </p:spTree>
    <p:extLst>
      <p:ext uri="{BB962C8B-B14F-4D97-AF65-F5344CB8AC3E}">
        <p14:creationId xmlns:p14="http://schemas.microsoft.com/office/powerpoint/2010/main" val="342077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der klassischen Konditionierung</a:t>
            </a:r>
            <a:endParaRPr lang="de-DE" dirty="0"/>
          </a:p>
        </p:txBody>
      </p:sp>
      <p:sp>
        <p:nvSpPr>
          <p:cNvPr id="3" name="Inhaltsplatzhalter 2"/>
          <p:cNvSpPr>
            <a:spLocks noGrp="1"/>
          </p:cNvSpPr>
          <p:nvPr>
            <p:ph sz="quarter" idx="1"/>
          </p:nvPr>
        </p:nvSpPr>
        <p:spPr/>
        <p:txBody>
          <a:bodyPr>
            <a:normAutofit/>
          </a:bodyPr>
          <a:lstStyle/>
          <a:p>
            <a:r>
              <a:rPr lang="de-DE" dirty="0" smtClean="0"/>
              <a:t>Zwei unverbundene Reize sind gekoppelt</a:t>
            </a:r>
          </a:p>
          <a:p>
            <a:r>
              <a:rPr lang="de-DE" dirty="0" smtClean="0"/>
              <a:t>Der vorher reizneutrale Glockenton wurde zu einen konditionierten Stimulus</a:t>
            </a:r>
          </a:p>
          <a:p>
            <a:r>
              <a:rPr lang="de-DE" dirty="0" smtClean="0"/>
              <a:t>Diese Theorie erklärt auch, warum z.B. ein Patient der Angst vor Spritzen hat, bereits beim Anblick einer weißgekleideten Person sich fürchtet.</a:t>
            </a:r>
          </a:p>
          <a:p>
            <a:r>
              <a:rPr lang="de-DE" dirty="0" smtClean="0"/>
              <a:t>Diese Konditionierung hängt eng mit unser vegetativen Nervensystem zusammen. Es unterliegt nicht unserem Willen und kann deswegen nur schwer bewusst gesteuert werden. (Rot werden)</a:t>
            </a:r>
            <a:endParaRPr lang="de-DE" dirty="0"/>
          </a:p>
        </p:txBody>
      </p:sp>
    </p:spTree>
    <p:extLst>
      <p:ext uri="{BB962C8B-B14F-4D97-AF65-F5344CB8AC3E}">
        <p14:creationId xmlns:p14="http://schemas.microsoft.com/office/powerpoint/2010/main" val="19202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Instrumentelles Lernen</a:t>
            </a:r>
            <a:endParaRPr lang="de-DE" dirty="0"/>
          </a:p>
        </p:txBody>
      </p:sp>
      <p:sp>
        <p:nvSpPr>
          <p:cNvPr id="3" name="Inhaltsplatzhalter 2"/>
          <p:cNvSpPr>
            <a:spLocks noGrp="1"/>
          </p:cNvSpPr>
          <p:nvPr>
            <p:ph sz="quarter" idx="1"/>
          </p:nvPr>
        </p:nvSpPr>
        <p:spPr/>
        <p:txBody>
          <a:bodyPr/>
          <a:lstStyle/>
          <a:p>
            <a:r>
              <a:rPr lang="de-DE" dirty="0" smtClean="0"/>
              <a:t>Überraschender Weise schreibt man in einem ungeliebten Fach eine gute Note. Anschließend lernt man in diesem Fach viel lieber.</a:t>
            </a:r>
          </a:p>
          <a:p>
            <a:r>
              <a:rPr lang="de-DE" dirty="0" smtClean="0"/>
              <a:t>Warum?</a:t>
            </a:r>
          </a:p>
          <a:p>
            <a:r>
              <a:rPr lang="de-DE" dirty="0" smtClean="0"/>
              <a:t>Erfolg ist die Erklärung Motivation</a:t>
            </a:r>
          </a:p>
          <a:p>
            <a:r>
              <a:rPr lang="de-DE" dirty="0" smtClean="0"/>
              <a:t>Der Erfolg verstärkt das Verhalten. Man wird dazu neigen, dieses Verhalten zu wiederholen, um die positive Konsequenz, die als Erfolg erlebt wurde. Erneut herbeizuführen.</a:t>
            </a:r>
          </a:p>
          <a:p>
            <a:endParaRPr lang="de-DE" dirty="0"/>
          </a:p>
        </p:txBody>
      </p:sp>
    </p:spTree>
    <p:extLst>
      <p:ext uri="{BB962C8B-B14F-4D97-AF65-F5344CB8AC3E}">
        <p14:creationId xmlns:p14="http://schemas.microsoft.com/office/powerpoint/2010/main" val="125713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Instrumentelles Lernen</a:t>
            </a:r>
            <a:endParaRPr lang="de-DE" dirty="0"/>
          </a:p>
        </p:txBody>
      </p:sp>
      <p:sp>
        <p:nvSpPr>
          <p:cNvPr id="3" name="Inhaltsplatzhalter 2"/>
          <p:cNvSpPr>
            <a:spLocks noGrp="1"/>
          </p:cNvSpPr>
          <p:nvPr>
            <p:ph sz="quarter" idx="1"/>
          </p:nvPr>
        </p:nvSpPr>
        <p:spPr/>
        <p:txBody>
          <a:bodyPr/>
          <a:lstStyle/>
          <a:p>
            <a:r>
              <a:rPr lang="de-DE" dirty="0" smtClean="0"/>
              <a:t>Misserfolg führt dagegen zu Vermeidung eines bestimmten Verhalten.</a:t>
            </a:r>
          </a:p>
          <a:p>
            <a:r>
              <a:rPr lang="de-DE" dirty="0" smtClean="0"/>
              <a:t>Misserfolg wird als negative Konsequenz erlebt.</a:t>
            </a:r>
          </a:p>
          <a:p>
            <a:r>
              <a:rPr lang="de-DE" dirty="0" smtClean="0"/>
              <a:t>Die auslösende Situation, bzw. das vorangegangene Verhalten wird gemieden.</a:t>
            </a:r>
            <a:endParaRPr lang="de-DE" dirty="0"/>
          </a:p>
        </p:txBody>
      </p:sp>
    </p:spTree>
    <p:extLst>
      <p:ext uri="{BB962C8B-B14F-4D97-AF65-F5344CB8AC3E}">
        <p14:creationId xmlns:p14="http://schemas.microsoft.com/office/powerpoint/2010/main" val="36453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bedeutet:</a:t>
            </a:r>
            <a:endParaRPr lang="de-DE" dirty="0"/>
          </a:p>
        </p:txBody>
      </p:sp>
      <p:sp>
        <p:nvSpPr>
          <p:cNvPr id="3" name="Inhaltsplatzhalter 2"/>
          <p:cNvSpPr>
            <a:spLocks noGrp="1"/>
          </p:cNvSpPr>
          <p:nvPr>
            <p:ph sz="quarter" idx="1"/>
          </p:nvPr>
        </p:nvSpPr>
        <p:spPr/>
        <p:txBody>
          <a:bodyPr/>
          <a:lstStyle/>
          <a:p>
            <a:r>
              <a:rPr lang="de-DE" dirty="0" smtClean="0"/>
              <a:t>Aufgrund der Konsequenzen wird eine Verhaltensänderung ausgelöst. Wir lernen aus positiven und negativen Konsequenzen.</a:t>
            </a:r>
          </a:p>
          <a:p>
            <a:r>
              <a:rPr lang="de-DE" dirty="0" smtClean="0"/>
              <a:t>Positive Konsequenz= Lob, Belohnung	Verhalten wird beibehalten oder wiederholt</a:t>
            </a:r>
          </a:p>
          <a:p>
            <a:r>
              <a:rPr lang="de-DE" dirty="0" smtClean="0"/>
              <a:t>Negative Konsequenz= Tadel Strafe	 Verhalten wird gelöscht</a:t>
            </a:r>
            <a:endParaRPr lang="de-DE" dirty="0"/>
          </a:p>
        </p:txBody>
      </p:sp>
    </p:spTree>
    <p:extLst>
      <p:ext uri="{BB962C8B-B14F-4D97-AF65-F5344CB8AC3E}">
        <p14:creationId xmlns:p14="http://schemas.microsoft.com/office/powerpoint/2010/main" val="35786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nus">
  <a:themeElements>
    <a:clrScheme name="Cronus">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1328</Words>
  <Application>Microsoft Office PowerPoint</Application>
  <PresentationFormat>Bildschirmpräsentation (4:3)</PresentationFormat>
  <Paragraphs>127</Paragraphs>
  <Slides>31</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31</vt:i4>
      </vt:variant>
    </vt:vector>
  </HeadingPairs>
  <TitlesOfParts>
    <vt:vector size="33" baseType="lpstr">
      <vt:lpstr>Cronus</vt:lpstr>
      <vt:lpstr>Objekt-Manager-Shellobjekt</vt:lpstr>
      <vt:lpstr>Lernen aus psychologischer Sicht</vt:lpstr>
      <vt:lpstr>Die Grundfunktionen des Lernen sind:</vt:lpstr>
      <vt:lpstr>Fazit der Lerntheorie:</vt:lpstr>
      <vt:lpstr>Lerntheorien</vt:lpstr>
      <vt:lpstr>Klassische Konditionierung Reizreaktionsschema</vt:lpstr>
      <vt:lpstr>Fazit der klassischen Konditionierung</vt:lpstr>
      <vt:lpstr>Instrumentelles Lernen</vt:lpstr>
      <vt:lpstr>Instrumentelles Lernen</vt:lpstr>
      <vt:lpstr>Das bedeutet:</vt:lpstr>
      <vt:lpstr>Lernen durch Versuch und Irrtum</vt:lpstr>
      <vt:lpstr>Inder Sprache der Psychologie heißt es:</vt:lpstr>
      <vt:lpstr>Lernen am Modell Imitationslernen</vt:lpstr>
      <vt:lpstr>Übernahme von Einstellungen und Verhalten</vt:lpstr>
      <vt:lpstr>Lernen durch Eigensteuerung</vt:lpstr>
      <vt:lpstr>Die Mechanismen</vt:lpstr>
      <vt:lpstr>Gedächtnis</vt:lpstr>
      <vt:lpstr>Langzeitgedächtnis</vt:lpstr>
      <vt:lpstr>Der Prozess des Vergessens</vt:lpstr>
      <vt:lpstr>Tipps gegen das Vergessen</vt:lpstr>
      <vt:lpstr>Tipps gegen das Vergessen</vt:lpstr>
      <vt:lpstr>Tipps gegen das Vergessen</vt:lpstr>
      <vt:lpstr>Tipps gegen das Vergessen</vt:lpstr>
      <vt:lpstr>Lernabläufe Lernphasen</vt:lpstr>
      <vt:lpstr>Lernphasen</vt:lpstr>
      <vt:lpstr>Phasen</vt:lpstr>
      <vt:lpstr>Hauptarbeits- Konzentrationsphase</vt:lpstr>
      <vt:lpstr>Schluss- oder Endspurtphase</vt:lpstr>
      <vt:lpstr>Lernportionen</vt:lpstr>
      <vt:lpstr>Reihenfolge der Lernaufgabe</vt:lpstr>
      <vt:lpstr>Oasen und Belohnung Wichtig!!</vt:lpstr>
      <vt:lpstr>Oasen sind Copingstrategien!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Lernen aus psychologischer Sicht</dc:title>
  <dc:creator>Paeslack</dc:creator>
  <cp:lastModifiedBy>Freytag, Iris</cp:lastModifiedBy>
  <cp:revision>30</cp:revision>
  <dcterms:created xsi:type="dcterms:W3CDTF">2014-04-05T09:19:07Z</dcterms:created>
  <dcterms:modified xsi:type="dcterms:W3CDTF">2019-01-17T07:33:53Z</dcterms:modified>
</cp:coreProperties>
</file>