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4"/>
  </p:normalViewPr>
  <p:slideViewPr>
    <p:cSldViewPr snapToGrid="0">
      <p:cViewPr varScale="1">
        <p:scale>
          <a:sx n="90" d="100"/>
          <a:sy n="90" d="100"/>
        </p:scale>
        <p:origin x="23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13994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56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16741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0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0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324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668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153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kahoot.it/v2/gameover?quizId=bd0cddad-c94d-4084-b891-ef987d215bd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FE1E2-6796-E6AD-A507-99EA47CE1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Modul 3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ADF323-A165-4D90-C185-BBE69BE9B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401534"/>
          </a:xfrm>
        </p:spPr>
        <p:txBody>
          <a:bodyPr/>
          <a:lstStyle/>
          <a:p>
            <a:r>
              <a:rPr lang="de-DE" dirty="0">
                <a:hlinkClick r:id="rId2"/>
              </a:rPr>
              <a:t>https://</a:t>
            </a:r>
            <a:r>
              <a:rPr lang="de-DE" dirty="0" err="1">
                <a:hlinkClick r:id="rId2"/>
              </a:rPr>
              <a:t>play.kahoot.it</a:t>
            </a:r>
            <a:r>
              <a:rPr lang="de-DE" dirty="0">
                <a:hlinkClick r:id="rId2"/>
              </a:rPr>
              <a:t>/v2/</a:t>
            </a:r>
            <a:r>
              <a:rPr lang="de-DE" dirty="0" err="1">
                <a:hlinkClick r:id="rId2"/>
              </a:rPr>
              <a:t>gameover?quizId</a:t>
            </a:r>
            <a:r>
              <a:rPr lang="de-DE" dirty="0">
                <a:hlinkClick r:id="rId2"/>
              </a:rPr>
              <a:t>=bd0cddad-c94d-4084-b891-ef987d215bd2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3263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846E59-99AD-33C2-AAFD-CB7D2B4B0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Affektive Lernziele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1EE82-302E-2880-463F-1B1FC25F0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de-DE" dirty="0"/>
              <a:t>Aufmerksam werden</a:t>
            </a:r>
          </a:p>
          <a:p>
            <a:pPr marL="342900" indent="-342900">
              <a:buAutoNum type="arabicPeriod"/>
            </a:pPr>
            <a:r>
              <a:rPr lang="de-DE" dirty="0"/>
              <a:t>Reagieren</a:t>
            </a:r>
          </a:p>
          <a:p>
            <a:pPr marL="342900" indent="-342900">
              <a:buAutoNum type="arabicPeriod"/>
            </a:pPr>
            <a:r>
              <a:rPr lang="de-DE" dirty="0"/>
              <a:t>Werten, Gewichten</a:t>
            </a:r>
          </a:p>
          <a:p>
            <a:pPr marL="342900" indent="-342900">
              <a:buAutoNum type="arabicPeriod"/>
            </a:pPr>
            <a:r>
              <a:rPr lang="de-DE" dirty="0"/>
              <a:t>Organisation</a:t>
            </a:r>
          </a:p>
          <a:p>
            <a:pPr marL="342900" indent="-342900">
              <a:buAutoNum type="arabicPeriod"/>
            </a:pPr>
            <a:r>
              <a:rPr lang="de-DE" dirty="0"/>
              <a:t>Persönlichkeitsbildung</a:t>
            </a:r>
            <a:br>
              <a:rPr lang="de-DE" dirty="0"/>
            </a:br>
            <a:endParaRPr lang="de-DE" dirty="0"/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Lernende nehmen Reize wahr und reagieren auf diese</a:t>
            </a: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Je nach Lernstand bewerten sie deren Bedeutung und entwickeln eine eigene ethische Haltung</a:t>
            </a:r>
          </a:p>
        </p:txBody>
      </p: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BB7C9A3A-38E6-52C0-C284-A80CD61FC906}"/>
              </a:ext>
            </a:extLst>
          </p:cNvPr>
          <p:cNvCxnSpPr/>
          <p:nvPr/>
        </p:nvCxnSpPr>
        <p:spPr>
          <a:xfrm>
            <a:off x="6898159" y="2285997"/>
            <a:ext cx="0" cy="2075935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790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D58FF-689E-491C-1115-F55509993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Psychomotorische Lernziele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F65E25-4A3B-820A-04F1-76233AA0A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de-DE" dirty="0"/>
              <a:t>Imitation</a:t>
            </a:r>
          </a:p>
          <a:p>
            <a:pPr marL="342900" indent="-342900">
              <a:buAutoNum type="arabicPeriod"/>
            </a:pPr>
            <a:r>
              <a:rPr lang="de-DE" dirty="0"/>
              <a:t>Manipulation            </a:t>
            </a:r>
          </a:p>
          <a:p>
            <a:pPr marL="342900" indent="-342900">
              <a:buAutoNum type="arabicPeriod"/>
            </a:pPr>
            <a:r>
              <a:rPr lang="de-DE" dirty="0"/>
              <a:t>Präzision</a:t>
            </a:r>
          </a:p>
          <a:p>
            <a:pPr marL="342900" indent="-342900">
              <a:buAutoNum type="arabicPeriod"/>
            </a:pPr>
            <a:r>
              <a:rPr lang="de-DE" dirty="0"/>
              <a:t>Handlungsgliederung</a:t>
            </a:r>
          </a:p>
          <a:p>
            <a:pPr marL="342900" indent="-342900">
              <a:buAutoNum type="arabicPeriod"/>
            </a:pPr>
            <a:r>
              <a:rPr lang="de-DE" dirty="0"/>
              <a:t>Naturalisierung </a:t>
            </a:r>
          </a:p>
          <a:p>
            <a:pPr marL="0" indent="0">
              <a:buNone/>
            </a:pPr>
            <a:endParaRPr lang="de-DE" dirty="0"/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Lernende entwickeln sich vom reinen „Nachmachen“ zum selbständigen Handeln</a:t>
            </a:r>
          </a:p>
          <a:p>
            <a:pPr>
              <a:buFont typeface="Wingdings" pitchFamily="2" charset="2"/>
              <a:buChar char="à"/>
            </a:pPr>
            <a:r>
              <a:rPr lang="de-DE" dirty="0">
                <a:sym typeface="Wingdings" pitchFamily="2" charset="2"/>
              </a:rPr>
              <a:t> Vom </a:t>
            </a:r>
            <a:r>
              <a:rPr lang="de-DE" b="1" dirty="0">
                <a:sym typeface="Wingdings" pitchFamily="2" charset="2"/>
              </a:rPr>
              <a:t>Imitieren</a:t>
            </a:r>
            <a:r>
              <a:rPr lang="de-DE" dirty="0">
                <a:sym typeface="Wingdings" pitchFamily="2" charset="2"/>
              </a:rPr>
              <a:t> zum </a:t>
            </a:r>
            <a:r>
              <a:rPr lang="de-DE" b="1" dirty="0">
                <a:sym typeface="Wingdings" pitchFamily="2" charset="2"/>
              </a:rPr>
              <a:t>Üben </a:t>
            </a:r>
            <a:r>
              <a:rPr lang="de-DE" dirty="0">
                <a:sym typeface="Wingdings" pitchFamily="2" charset="2"/>
              </a:rPr>
              <a:t>zur</a:t>
            </a:r>
            <a:r>
              <a:rPr lang="de-DE" b="1" dirty="0">
                <a:sym typeface="Wingdings" pitchFamily="2" charset="2"/>
              </a:rPr>
              <a:t> automatisierten Routine</a:t>
            </a:r>
            <a:endParaRPr lang="de-DE" b="1" dirty="0"/>
          </a:p>
        </p:txBody>
      </p:sp>
      <p:cxnSp>
        <p:nvCxnSpPr>
          <p:cNvPr id="4" name="Gerade Verbindung mit Pfeil 3">
            <a:extLst>
              <a:ext uri="{FF2B5EF4-FFF2-40B4-BE49-F238E27FC236}">
                <a16:creationId xmlns:a16="http://schemas.microsoft.com/office/drawing/2014/main" id="{071C7644-25F0-C9F1-EE67-9E1F516A93B1}"/>
              </a:ext>
            </a:extLst>
          </p:cNvPr>
          <p:cNvCxnSpPr/>
          <p:nvPr/>
        </p:nvCxnSpPr>
        <p:spPr>
          <a:xfrm>
            <a:off x="5283671" y="2285997"/>
            <a:ext cx="0" cy="2075935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51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46905-8EDC-6E9B-5D4A-71F85F65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4400"/>
          </a:xfrm>
        </p:spPr>
        <p:txBody>
          <a:bodyPr>
            <a:noAutofit/>
          </a:bodyPr>
          <a:lstStyle/>
          <a:p>
            <a:pPr algn="ctr"/>
            <a:r>
              <a:rPr lang="de-DE" sz="3200" dirty="0"/>
              <a:t>Gezielte Anleitung- Der Anleitungsprozess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BCE957-643D-DD2A-0D48-15D0B3875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971675"/>
            <a:ext cx="10287000" cy="440531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de-DE" sz="2800" b="1" cap="all" spc="600" dirty="0">
                <a:latin typeface="+mj-lt"/>
                <a:ea typeface="+mj-ea"/>
                <a:cs typeface="+mj-cs"/>
              </a:rPr>
              <a:t>Vorgespräch und Informationssammlung:</a:t>
            </a:r>
            <a:br>
              <a:rPr lang="de-DE" sz="2800" b="1" cap="all" spc="600" dirty="0">
                <a:latin typeface="+mj-lt"/>
                <a:ea typeface="+mj-ea"/>
                <a:cs typeface="+mj-cs"/>
              </a:rPr>
            </a:br>
            <a:endParaRPr lang="de-DE" sz="2800" b="1" cap="all" spc="600" dirty="0">
              <a:latin typeface="+mj-lt"/>
              <a:ea typeface="+mj-ea"/>
              <a:cs typeface="+mj-cs"/>
            </a:endParaRPr>
          </a:p>
          <a:p>
            <a:r>
              <a:rPr lang="de-DE" dirty="0"/>
              <a:t>Vorerfahrungen – Ausbildungsstand – Trägerschaft klären </a:t>
            </a:r>
          </a:p>
          <a:p>
            <a:r>
              <a:rPr lang="de-DE" dirty="0"/>
              <a:t>Ängste und Sorgen</a:t>
            </a:r>
          </a:p>
          <a:p>
            <a:r>
              <a:rPr lang="de-DE" dirty="0"/>
              <a:t>Ablauf der Anleitung erklären</a:t>
            </a:r>
          </a:p>
          <a:p>
            <a:r>
              <a:rPr lang="de-DE" dirty="0"/>
              <a:t>Erwartungen seitens des Lernenden und seitens des Einsatzbereichs/ der PA klären und abgleichen</a:t>
            </a:r>
            <a:br>
              <a:rPr lang="de-DE" dirty="0"/>
            </a:b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1760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09E1FC-6A80-46B5-C2B1-581ABB7E8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95416"/>
            <a:ext cx="10287000" cy="1509584"/>
          </a:xfrm>
        </p:spPr>
        <p:txBody>
          <a:bodyPr>
            <a:normAutofit fontScale="90000"/>
          </a:bodyPr>
          <a:lstStyle/>
          <a:p>
            <a:r>
              <a:rPr lang="de-DE" dirty="0"/>
              <a:t>2. Lernbedarf und Stärken der</a:t>
            </a:r>
            <a:br>
              <a:rPr lang="de-DE" dirty="0"/>
            </a:br>
            <a:r>
              <a:rPr lang="de-DE" dirty="0"/>
              <a:t>    Auszubildenden/ Studierenden ermitteln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E7A566-DA6E-8F3F-4B2D-39ECA51E2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Welche Kompetenzen liegen bereits vor?</a:t>
            </a:r>
          </a:p>
          <a:p>
            <a:r>
              <a:rPr lang="de-DE" dirty="0"/>
              <a:t>Welche Kompetenzen sollen vertieft werden?</a:t>
            </a:r>
          </a:p>
          <a:p>
            <a:r>
              <a:rPr lang="de-DE" dirty="0"/>
              <a:t>Welche Lernstrategien werden verwendet?</a:t>
            </a:r>
          </a:p>
          <a:p>
            <a:r>
              <a:rPr lang="de-DE" dirty="0"/>
              <a:t>Kann der/die Lernende sich einem Lerntyp zuordnen?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585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3A364C-2908-8D3F-DA8B-BD545FECE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Lernziele festlegen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AF5AB-C06B-CB91-645F-72922DBE4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Müssen </a:t>
            </a:r>
            <a:r>
              <a:rPr lang="de-DE" b="1" dirty="0"/>
              <a:t>kompetenzorientiert formuliert </a:t>
            </a:r>
            <a:r>
              <a:rPr lang="de-DE" dirty="0"/>
              <a:t>sein</a:t>
            </a:r>
          </a:p>
          <a:p>
            <a:r>
              <a:rPr lang="de-DE" dirty="0"/>
              <a:t>Kognitive, Affektive und Psychomotorische Dimensionen beachten </a:t>
            </a:r>
            <a:r>
              <a:rPr lang="de-DE" dirty="0">
                <a:sym typeface="Wingdings" pitchFamily="2" charset="2"/>
              </a:rPr>
              <a:t> wenn passend auch kombinieren</a:t>
            </a:r>
          </a:p>
          <a:p>
            <a:r>
              <a:rPr lang="de-DE" dirty="0">
                <a:sym typeface="Wingdings" pitchFamily="2" charset="2"/>
              </a:rPr>
              <a:t>Muss dem Lernstand angemessen sein</a:t>
            </a:r>
            <a:br>
              <a:rPr lang="de-DE" dirty="0">
                <a:sym typeface="Wingdings" pitchFamily="2" charset="2"/>
              </a:rPr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288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76CDC-14F4-4C20-509F-3975505AB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4.Planung der Anleitung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2092B6-CEFB-A4AC-A0DE-02EF12D65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Passende Lernaufgabe auswählen</a:t>
            </a:r>
          </a:p>
          <a:p>
            <a:r>
              <a:rPr lang="de-DE" dirty="0"/>
              <a:t>Konkrete Methode auswählen</a:t>
            </a:r>
          </a:p>
          <a:p>
            <a:r>
              <a:rPr lang="de-DE" dirty="0"/>
              <a:t>Rahmenbedingungen festlegen (Ort, Zeit)</a:t>
            </a:r>
          </a:p>
          <a:p>
            <a:r>
              <a:rPr lang="de-DE" dirty="0"/>
              <a:t>Auf Fragen eingehen – ist das Lernziel transparent, verständlich und erreichbar?</a:t>
            </a:r>
          </a:p>
        </p:txBody>
      </p:sp>
    </p:spTree>
    <p:extLst>
      <p:ext uri="{BB962C8B-B14F-4D97-AF65-F5344CB8AC3E}">
        <p14:creationId xmlns:p14="http://schemas.microsoft.com/office/powerpoint/2010/main" val="281206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93AB9-6FAF-2BC1-5591-FF680CC95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Durchführung der Anleitung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1B3455-6D81-6930-5BC8-3CC2362EE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Besprechung der Arbeitsauftrags/ der Lernaufgabe</a:t>
            </a:r>
          </a:p>
          <a:p>
            <a:r>
              <a:rPr lang="de-DE" dirty="0"/>
              <a:t>Ablauf erläutern</a:t>
            </a:r>
          </a:p>
          <a:p>
            <a:r>
              <a:rPr lang="de-DE" dirty="0"/>
              <a:t>Unklarheiten ausräumen</a:t>
            </a:r>
          </a:p>
          <a:p>
            <a:pPr marL="0" indent="0">
              <a:buNone/>
            </a:pPr>
            <a:r>
              <a:rPr lang="de-DE" dirty="0">
                <a:sym typeface="Wingdings" pitchFamily="2" charset="2"/>
              </a:rPr>
              <a:t> Durchführung der Lernaufgabe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678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740029-3A4E-0EF5-7BFD-69F8E5E58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 Evaluation und Reflexion der</a:t>
            </a:r>
            <a:br>
              <a:rPr lang="de-DE" dirty="0"/>
            </a:br>
            <a:r>
              <a:rPr lang="de-DE" dirty="0"/>
              <a:t>    Anleitung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A2B2A3-4638-E55C-60A0-32ECF26A3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Lernende und PA reflektieren zunächst für sich</a:t>
            </a:r>
          </a:p>
          <a:p>
            <a:r>
              <a:rPr lang="de-DE" dirty="0"/>
              <a:t>Im Anschluss gemeinsames Reflexionsgespräch</a:t>
            </a:r>
          </a:p>
          <a:p>
            <a:pPr marL="0" indent="0">
              <a:buNone/>
            </a:pPr>
            <a:r>
              <a:rPr lang="de-DE" dirty="0">
                <a:sym typeface="Wingdings" pitchFamily="2" charset="2"/>
              </a:rPr>
              <a:t> Konkrete Methode anwenden </a:t>
            </a:r>
            <a:br>
              <a:rPr lang="de-DE" dirty="0"/>
            </a:br>
            <a:br>
              <a:rPr lang="de-DE" dirty="0"/>
            </a:br>
            <a:r>
              <a:rPr lang="de-DE" dirty="0">
                <a:sym typeface="Wingdings" pitchFamily="2" charset="2"/>
              </a:rPr>
              <a:t> Daran orientiert weitere Lernziele ableiten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9448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4C9D8-D180-E45E-12A6-9348DDF0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564352"/>
            <a:ext cx="10287000" cy="1147762"/>
          </a:xfrm>
        </p:spPr>
        <p:txBody>
          <a:bodyPr/>
          <a:lstStyle/>
          <a:p>
            <a:r>
              <a:rPr lang="de-DE" dirty="0"/>
              <a:t>Dimensionen von Lernzielen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3EBBD3-9984-4980-063B-81C110C2B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Kognitiv</a:t>
            </a:r>
            <a:br>
              <a:rPr lang="de-DE" dirty="0"/>
            </a:br>
            <a:r>
              <a:rPr lang="de-DE" dirty="0"/>
              <a:t>„Ich verstehe“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Affektiv</a:t>
            </a:r>
          </a:p>
          <a:p>
            <a:pPr marL="0" indent="0">
              <a:buNone/>
            </a:pPr>
            <a:r>
              <a:rPr lang="de-DE" dirty="0"/>
              <a:t>„Ich erkenne die Wichtigkeit“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Psychomotorisch</a:t>
            </a:r>
          </a:p>
          <a:p>
            <a:pPr marL="0" indent="0">
              <a:buNone/>
            </a:pPr>
            <a:r>
              <a:rPr lang="de-DE" dirty="0"/>
              <a:t>„Ich kann es praktisch umsetzen“</a:t>
            </a:r>
          </a:p>
        </p:txBody>
      </p:sp>
      <p:pic>
        <p:nvPicPr>
          <p:cNvPr id="5" name="Grafik 4" descr="Herz Organ mit einfarbiger Füllung">
            <a:extLst>
              <a:ext uri="{FF2B5EF4-FFF2-40B4-BE49-F238E27FC236}">
                <a16:creationId xmlns:a16="http://schemas.microsoft.com/office/drawing/2014/main" id="{83F0C257-C3CB-A842-4401-15DD275E3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3062" y="3685573"/>
            <a:ext cx="642937" cy="642937"/>
          </a:xfrm>
          <a:prstGeom prst="rect">
            <a:avLst/>
          </a:prstGeom>
        </p:spPr>
      </p:pic>
      <p:pic>
        <p:nvPicPr>
          <p:cNvPr id="7" name="Grafik 6" descr="Zeichensprache mit einfarbiger Füllung">
            <a:extLst>
              <a:ext uri="{FF2B5EF4-FFF2-40B4-BE49-F238E27FC236}">
                <a16:creationId xmlns:a16="http://schemas.microsoft.com/office/drawing/2014/main" id="{9517CE08-A2EE-3050-C997-DA8F9EF184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8773" y="4902396"/>
            <a:ext cx="778669" cy="778669"/>
          </a:xfrm>
          <a:prstGeom prst="rect">
            <a:avLst/>
          </a:prstGeom>
        </p:spPr>
      </p:pic>
      <p:pic>
        <p:nvPicPr>
          <p:cNvPr id="9" name="Grafik 8" descr="Kopf mit Zahnrädern mit einfarbiger Füllung">
            <a:extLst>
              <a:ext uri="{FF2B5EF4-FFF2-40B4-BE49-F238E27FC236}">
                <a16:creationId xmlns:a16="http://schemas.microsoft.com/office/drawing/2014/main" id="{4F2C3817-757B-355D-0227-2995359F61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53062" y="2146683"/>
            <a:ext cx="642938" cy="64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83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D5FCB8-1476-1E92-6C78-40F2631D9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Kognitive Lernziele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3873F3-9B17-AF11-47DB-A3EBDDC0B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de-DE" sz="1800" dirty="0"/>
              <a:t>Wissen</a:t>
            </a:r>
          </a:p>
          <a:p>
            <a:pPr marL="342900" indent="-342900">
              <a:buAutoNum type="arabicPeriod"/>
            </a:pPr>
            <a:r>
              <a:rPr lang="de-DE" sz="1800" dirty="0"/>
              <a:t>Verstehen</a:t>
            </a:r>
          </a:p>
          <a:p>
            <a:pPr marL="342900" indent="-342900">
              <a:buAutoNum type="arabicPeriod"/>
            </a:pPr>
            <a:r>
              <a:rPr lang="de-DE" sz="1800" dirty="0"/>
              <a:t>Anwenden</a:t>
            </a:r>
          </a:p>
          <a:p>
            <a:pPr marL="342900" indent="-342900">
              <a:buAutoNum type="arabicPeriod"/>
            </a:pPr>
            <a:r>
              <a:rPr lang="de-DE" sz="1800" dirty="0"/>
              <a:t>Analyse</a:t>
            </a:r>
          </a:p>
          <a:p>
            <a:pPr marL="342900" indent="-342900">
              <a:buAutoNum type="arabicPeriod"/>
            </a:pPr>
            <a:r>
              <a:rPr lang="de-DE" sz="1800" dirty="0"/>
              <a:t>Synthese</a:t>
            </a:r>
          </a:p>
          <a:p>
            <a:pPr marL="342900" indent="-342900">
              <a:buAutoNum type="arabicPeriod"/>
            </a:pPr>
            <a:r>
              <a:rPr lang="de-DE" sz="1800" dirty="0"/>
              <a:t>Beurteilung</a:t>
            </a:r>
          </a:p>
          <a:p>
            <a:pPr marL="0" indent="0">
              <a:buNone/>
            </a:pPr>
            <a:endParaRPr lang="de-DE" sz="1400" dirty="0"/>
          </a:p>
          <a:p>
            <a:pPr>
              <a:buFont typeface="Wingdings" pitchFamily="2" charset="2"/>
              <a:buChar char="à"/>
            </a:pPr>
            <a:r>
              <a:rPr lang="de-DE" sz="1800" dirty="0">
                <a:sym typeface="Wingdings" pitchFamily="2" charset="2"/>
              </a:rPr>
              <a:t>Der/die Lernende Person kann sich je nach Lernstand von reinem Wissen zu kritischem Denken entwickeln</a:t>
            </a:r>
          </a:p>
          <a:p>
            <a:pPr>
              <a:buFont typeface="Wingdings" pitchFamily="2" charset="2"/>
              <a:buChar char="à"/>
            </a:pPr>
            <a:r>
              <a:rPr lang="de-DE" sz="1800" dirty="0"/>
              <a:t>Fakten lernen – diese verstehen – richtig anwenden – kritisch hinterfragen</a:t>
            </a:r>
            <a:br>
              <a:rPr lang="de-DE" sz="1400" dirty="0"/>
            </a:br>
            <a:br>
              <a:rPr lang="de-DE" sz="1400" dirty="0"/>
            </a:br>
            <a:endParaRPr lang="de-DE" sz="1400" dirty="0"/>
          </a:p>
          <a:p>
            <a:pPr marL="0" indent="0">
              <a:buNone/>
            </a:pPr>
            <a:br>
              <a:rPr lang="de-DE" sz="1400" dirty="0"/>
            </a:br>
            <a:endParaRPr lang="de-DE" sz="1400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24C8804A-A592-653F-EE2E-34D923A787D3}"/>
              </a:ext>
            </a:extLst>
          </p:cNvPr>
          <p:cNvCxnSpPr/>
          <p:nvPr/>
        </p:nvCxnSpPr>
        <p:spPr>
          <a:xfrm>
            <a:off x="4497859" y="2347784"/>
            <a:ext cx="0" cy="2075935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611081"/>
      </p:ext>
    </p:extLst>
  </p:cSld>
  <p:clrMapOvr>
    <a:masterClrMapping/>
  </p:clrMapOvr>
</p:sld>
</file>

<file path=ppt/theme/theme1.xml><?xml version="1.0" encoding="utf-8"?>
<a:theme xmlns:a="http://schemas.openxmlformats.org/drawingml/2006/main" name="Ausschnitt">
  <a:themeElements>
    <a:clrScheme name="Ausschnitt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Ausschnitt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usschnit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324</Words>
  <Application>Microsoft Macintosh PowerPoint</Application>
  <PresentationFormat>Breitbild</PresentationFormat>
  <Paragraphs>67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Franklin Gothic Book</vt:lpstr>
      <vt:lpstr>Wingdings</vt:lpstr>
      <vt:lpstr>Ausschnitt</vt:lpstr>
      <vt:lpstr>Modul 3 </vt:lpstr>
      <vt:lpstr>Gezielte Anleitung- Der Anleitungsprozess</vt:lpstr>
      <vt:lpstr>2. Lernbedarf und Stärken der     Auszubildenden/ Studierenden ermitteln </vt:lpstr>
      <vt:lpstr>3. Lernziele festlegen</vt:lpstr>
      <vt:lpstr>4.Planung der Anleitung </vt:lpstr>
      <vt:lpstr>5. Durchführung der Anleitung</vt:lpstr>
      <vt:lpstr>6. Evaluation und Reflexion der     Anleitung</vt:lpstr>
      <vt:lpstr>Dimensionen von Lernzielen</vt:lpstr>
      <vt:lpstr>Kognitive Lernziele </vt:lpstr>
      <vt:lpstr>Affektive Lernziele</vt:lpstr>
      <vt:lpstr>Psychomotorische Lernziele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Ines Löffelbein</dc:creator>
  <cp:lastModifiedBy>Ines Löffelbein</cp:lastModifiedBy>
  <cp:revision>9</cp:revision>
  <dcterms:created xsi:type="dcterms:W3CDTF">2026-05-04T08:04:28Z</dcterms:created>
  <dcterms:modified xsi:type="dcterms:W3CDTF">2026-05-07T07:16:02Z</dcterms:modified>
</cp:coreProperties>
</file>