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81" r:id="rId3"/>
    <p:sldId id="296" r:id="rId4"/>
    <p:sldId id="297" r:id="rId5"/>
    <p:sldId id="320" r:id="rId6"/>
    <p:sldId id="328" r:id="rId7"/>
    <p:sldId id="322" r:id="rId8"/>
    <p:sldId id="321" r:id="rId9"/>
    <p:sldId id="323" r:id="rId10"/>
    <p:sldId id="330" r:id="rId11"/>
    <p:sldId id="325" r:id="rId12"/>
    <p:sldId id="298" r:id="rId13"/>
    <p:sldId id="307" r:id="rId14"/>
    <p:sldId id="333" r:id="rId15"/>
    <p:sldId id="260" r:id="rId16"/>
    <p:sldId id="326" r:id="rId17"/>
    <p:sldId id="283" r:id="rId18"/>
    <p:sldId id="304" r:id="rId19"/>
    <p:sldId id="269" r:id="rId20"/>
    <p:sldId id="257" r:id="rId21"/>
    <p:sldId id="258" r:id="rId22"/>
    <p:sldId id="285" r:id="rId23"/>
    <p:sldId id="287" r:id="rId24"/>
    <p:sldId id="299" r:id="rId25"/>
    <p:sldId id="267" r:id="rId26"/>
    <p:sldId id="289" r:id="rId27"/>
    <p:sldId id="288" r:id="rId28"/>
    <p:sldId id="261" r:id="rId29"/>
    <p:sldId id="275" r:id="rId30"/>
    <p:sldId id="279" r:id="rId31"/>
    <p:sldId id="291" r:id="rId32"/>
    <p:sldId id="292" r:id="rId33"/>
    <p:sldId id="293" r:id="rId34"/>
    <p:sldId id="294" r:id="rId35"/>
    <p:sldId id="295" r:id="rId36"/>
    <p:sldId id="282" r:id="rId37"/>
    <p:sldId id="30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40C"/>
    <a:srgbClr val="922E75"/>
    <a:srgbClr val="B44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B06FE-6E3A-4AFA-9E4B-84F82605DA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3175502D-0819-4371-A8D6-3DB54086C719}">
      <dgm:prSet phldrT="[Text]" custT="1"/>
      <dgm:spPr/>
      <dgm:t>
        <a:bodyPr/>
        <a:lstStyle/>
        <a:p>
          <a:r>
            <a:rPr lang="de-DE" sz="1400" dirty="0">
              <a:solidFill>
                <a:schemeClr val="tx1"/>
              </a:solidFill>
            </a:rPr>
            <a:t>Gemeinsames Ausbildungsziel</a:t>
          </a:r>
        </a:p>
      </dgm:t>
    </dgm:pt>
    <dgm:pt modelId="{B187AA55-1805-4DFB-8960-BCE53A333941}" type="parTrans" cxnId="{0B004CB7-CE4B-42E3-807E-EC063AC188D1}">
      <dgm:prSet/>
      <dgm:spPr/>
      <dgm:t>
        <a:bodyPr/>
        <a:lstStyle/>
        <a:p>
          <a:endParaRPr lang="de-DE"/>
        </a:p>
      </dgm:t>
    </dgm:pt>
    <dgm:pt modelId="{A7A99110-29B9-403A-8A19-A3F5E4E72AAA}" type="sibTrans" cxnId="{0B004CB7-CE4B-42E3-807E-EC063AC188D1}">
      <dgm:prSet/>
      <dgm:spPr/>
      <dgm:t>
        <a:bodyPr/>
        <a:lstStyle/>
        <a:p>
          <a:endParaRPr lang="de-DE"/>
        </a:p>
      </dgm:t>
    </dgm:pt>
    <dgm:pt modelId="{BACF8AEF-5CAB-49E3-BA2B-33B5B6D52CAC}">
      <dgm:prSet phldrT="[Text]" custT="1"/>
      <dgm:spPr>
        <a:solidFill>
          <a:schemeClr val="accent4">
            <a:lumMod val="60000"/>
            <a:lumOff val="40000"/>
          </a:schemeClr>
        </a:solidFill>
        <a:ln>
          <a:solidFill>
            <a:schemeClr val="accent4">
              <a:lumMod val="60000"/>
              <a:lumOff val="40000"/>
            </a:schemeClr>
          </a:solidFill>
        </a:ln>
      </dgm:spPr>
      <dgm:t>
        <a:bodyPr/>
        <a:lstStyle/>
        <a:p>
          <a:pPr algn="l"/>
          <a:r>
            <a:rPr lang="de-DE" sz="1000" dirty="0">
              <a:solidFill>
                <a:schemeClr val="tx1"/>
              </a:solidFill>
            </a:rPr>
            <a:t>- Eigenverantwortliche Aufgaben</a:t>
          </a:r>
        </a:p>
        <a:p>
          <a:pPr algn="l"/>
          <a:r>
            <a:rPr lang="de-DE" sz="1000" dirty="0">
              <a:solidFill>
                <a:schemeClr val="tx1"/>
              </a:solidFill>
            </a:rPr>
            <a:t>- Mitwirkung</a:t>
          </a:r>
        </a:p>
        <a:p>
          <a:pPr algn="l"/>
          <a:r>
            <a:rPr lang="de-DE" sz="1000" dirty="0">
              <a:solidFill>
                <a:schemeClr val="tx1"/>
              </a:solidFill>
            </a:rPr>
            <a:t>- Übergreifende Kompetenzen</a:t>
          </a:r>
        </a:p>
      </dgm:t>
    </dgm:pt>
    <dgm:pt modelId="{2D7A1EFF-597C-420C-BB12-178F0336A870}" type="parTrans" cxnId="{519F072C-3C1D-494F-956D-077631E9F0DD}">
      <dgm:prSet/>
      <dgm:spPr>
        <a:ln>
          <a:solidFill>
            <a:schemeClr val="accent4">
              <a:lumMod val="60000"/>
              <a:lumOff val="40000"/>
            </a:schemeClr>
          </a:solidFill>
        </a:ln>
      </dgm:spPr>
      <dgm:t>
        <a:bodyPr/>
        <a:lstStyle/>
        <a:p>
          <a:endParaRPr lang="de-DE"/>
        </a:p>
      </dgm:t>
    </dgm:pt>
    <dgm:pt modelId="{0151AF4C-CB12-49FB-8958-1D54FBCA878E}" type="sibTrans" cxnId="{519F072C-3C1D-494F-956D-077631E9F0DD}">
      <dgm:prSet/>
      <dgm:spPr/>
      <dgm:t>
        <a:bodyPr/>
        <a:lstStyle/>
        <a:p>
          <a:endParaRPr lang="de-DE"/>
        </a:p>
      </dgm:t>
    </dgm:pt>
    <dgm:pt modelId="{9D3A7A6D-F86A-4A26-BD97-2717B78D0A31}">
      <dgm:prSet phldrT="[Text]" custT="1"/>
      <dgm:spPr>
        <a:solidFill>
          <a:schemeClr val="accent3">
            <a:lumMod val="75000"/>
          </a:schemeClr>
        </a:solidFill>
        <a:ln>
          <a:solidFill>
            <a:schemeClr val="accent3">
              <a:lumMod val="75000"/>
            </a:schemeClr>
          </a:solidFill>
        </a:ln>
      </dgm:spPr>
      <dgm:t>
        <a:bodyPr/>
        <a:lstStyle/>
        <a:p>
          <a:r>
            <a:rPr lang="de-DE" sz="1050" dirty="0">
              <a:solidFill>
                <a:schemeClr val="tx1"/>
              </a:solidFill>
            </a:rPr>
            <a:t>ATA-Ausbildung</a:t>
          </a:r>
        </a:p>
      </dgm:t>
    </dgm:pt>
    <dgm:pt modelId="{96F2E94C-62C4-4DC0-8EE4-3BF9C575C4CA}" type="parTrans" cxnId="{7891F072-6CE0-40F1-B01E-538F5C8065A8}">
      <dgm:prSet/>
      <dgm:spPr>
        <a:ln>
          <a:solidFill>
            <a:schemeClr val="accent3">
              <a:lumMod val="75000"/>
            </a:schemeClr>
          </a:solidFill>
        </a:ln>
      </dgm:spPr>
      <dgm:t>
        <a:bodyPr/>
        <a:lstStyle/>
        <a:p>
          <a:endParaRPr lang="de-DE"/>
        </a:p>
      </dgm:t>
    </dgm:pt>
    <dgm:pt modelId="{748833D6-793A-4C7C-B587-99DF4E172CA7}" type="sibTrans" cxnId="{7891F072-6CE0-40F1-B01E-538F5C8065A8}">
      <dgm:prSet/>
      <dgm:spPr/>
      <dgm:t>
        <a:bodyPr/>
        <a:lstStyle/>
        <a:p>
          <a:endParaRPr lang="de-DE"/>
        </a:p>
      </dgm:t>
    </dgm:pt>
    <dgm:pt modelId="{5A13DDCC-835B-4A31-B591-54AB6A99873D}">
      <dgm:prSet phldrT="[Text]" custT="1"/>
      <dgm:spPr>
        <a:solidFill>
          <a:schemeClr val="accent2">
            <a:lumMod val="75000"/>
          </a:schemeClr>
        </a:solidFill>
        <a:ln>
          <a:solidFill>
            <a:schemeClr val="accent2">
              <a:lumMod val="75000"/>
            </a:schemeClr>
          </a:solidFill>
        </a:ln>
      </dgm:spPr>
      <dgm:t>
        <a:bodyPr/>
        <a:lstStyle/>
        <a:p>
          <a:r>
            <a:rPr lang="de-DE" sz="1050" dirty="0">
              <a:solidFill>
                <a:schemeClr val="tx1"/>
              </a:solidFill>
            </a:rPr>
            <a:t>OTA-Ausbildung</a:t>
          </a:r>
        </a:p>
      </dgm:t>
    </dgm:pt>
    <dgm:pt modelId="{5F1D72F3-CCB6-4BEB-9564-69C7C24C47C3}" type="parTrans" cxnId="{14897E33-909E-41D5-BF9A-F35502E45AEB}">
      <dgm:prSet/>
      <dgm:spPr>
        <a:ln>
          <a:solidFill>
            <a:schemeClr val="accent2">
              <a:lumMod val="75000"/>
            </a:schemeClr>
          </a:solidFill>
        </a:ln>
      </dgm:spPr>
      <dgm:t>
        <a:bodyPr/>
        <a:lstStyle/>
        <a:p>
          <a:endParaRPr lang="de-DE"/>
        </a:p>
      </dgm:t>
    </dgm:pt>
    <dgm:pt modelId="{F878B4C4-22EB-478C-B5C5-9497C86FE817}" type="sibTrans" cxnId="{14897E33-909E-41D5-BF9A-F35502E45AEB}">
      <dgm:prSet/>
      <dgm:spPr/>
      <dgm:t>
        <a:bodyPr/>
        <a:lstStyle/>
        <a:p>
          <a:endParaRPr lang="de-DE"/>
        </a:p>
      </dgm:t>
    </dgm:pt>
    <dgm:pt modelId="{E5B0F440-84BB-4D30-86FA-B85718621ED9}">
      <dgm:prSet phldrT="[Text]"/>
      <dgm:spPr>
        <a:solidFill>
          <a:schemeClr val="accent3">
            <a:lumMod val="75000"/>
          </a:schemeClr>
        </a:solidFill>
        <a:ln>
          <a:solidFill>
            <a:schemeClr val="accent3">
              <a:lumMod val="75000"/>
            </a:schemeClr>
          </a:solidFill>
        </a:ln>
      </dgm:spPr>
      <dgm:t>
        <a:bodyPr/>
        <a:lstStyle/>
        <a:p>
          <a:pPr algn="l"/>
          <a:r>
            <a:rPr lang="de-DE" dirty="0">
              <a:solidFill>
                <a:schemeClr val="tx1"/>
              </a:solidFill>
            </a:rPr>
            <a:t>- Eigenverantwortliche Aufgaben</a:t>
          </a:r>
        </a:p>
        <a:p>
          <a:pPr algn="l"/>
          <a:r>
            <a:rPr lang="de-DE" dirty="0">
              <a:solidFill>
                <a:schemeClr val="tx1"/>
              </a:solidFill>
            </a:rPr>
            <a:t>- Mitwirkung</a:t>
          </a:r>
        </a:p>
      </dgm:t>
    </dgm:pt>
    <dgm:pt modelId="{92C69250-86CD-4D8E-9861-7B878254A6F8}" type="parTrans" cxnId="{CF2CEB12-8180-48FF-9998-B65356B74A56}">
      <dgm:prSet/>
      <dgm:spPr>
        <a:ln>
          <a:solidFill>
            <a:schemeClr val="accent3">
              <a:lumMod val="75000"/>
            </a:schemeClr>
          </a:solidFill>
        </a:ln>
      </dgm:spPr>
      <dgm:t>
        <a:bodyPr/>
        <a:lstStyle/>
        <a:p>
          <a:endParaRPr lang="de-DE"/>
        </a:p>
      </dgm:t>
    </dgm:pt>
    <dgm:pt modelId="{E84F2F9D-2BAB-40C3-8087-15C4643EDA15}" type="sibTrans" cxnId="{CF2CEB12-8180-48FF-9998-B65356B74A56}">
      <dgm:prSet/>
      <dgm:spPr/>
      <dgm:t>
        <a:bodyPr/>
        <a:lstStyle/>
        <a:p>
          <a:endParaRPr lang="de-DE"/>
        </a:p>
      </dgm:t>
    </dgm:pt>
    <dgm:pt modelId="{C3FFBBE5-BB52-4E65-B1C0-916931E0BE39}">
      <dgm:prSet phldrT="[Text]"/>
      <dgm:spPr>
        <a:solidFill>
          <a:schemeClr val="accent2">
            <a:lumMod val="75000"/>
          </a:schemeClr>
        </a:solidFill>
        <a:ln>
          <a:solidFill>
            <a:schemeClr val="accent2">
              <a:lumMod val="75000"/>
            </a:schemeClr>
          </a:solidFill>
        </a:ln>
      </dgm:spPr>
      <dgm:t>
        <a:bodyPr/>
        <a:lstStyle/>
        <a:p>
          <a:pPr algn="l"/>
          <a:r>
            <a:rPr lang="de-DE" dirty="0">
              <a:solidFill>
                <a:schemeClr val="tx1"/>
              </a:solidFill>
            </a:rPr>
            <a:t>- Eigenverantwortliche Aufgaben</a:t>
          </a:r>
        </a:p>
        <a:p>
          <a:pPr algn="l"/>
          <a:r>
            <a:rPr lang="de-DE" dirty="0">
              <a:solidFill>
                <a:schemeClr val="tx1"/>
              </a:solidFill>
            </a:rPr>
            <a:t>- Mitwirkung</a:t>
          </a:r>
        </a:p>
        <a:p>
          <a:pPr algn="ctr"/>
          <a:endParaRPr lang="de-DE" dirty="0">
            <a:solidFill>
              <a:schemeClr val="tx1"/>
            </a:solidFill>
          </a:endParaRPr>
        </a:p>
      </dgm:t>
    </dgm:pt>
    <dgm:pt modelId="{B01A824A-3F2C-481C-B2B5-51BB06D15592}" type="parTrans" cxnId="{11BEBCA0-8097-4FFC-9616-F1F82E996F9C}">
      <dgm:prSet/>
      <dgm:spPr>
        <a:ln>
          <a:solidFill>
            <a:schemeClr val="accent2">
              <a:lumMod val="75000"/>
            </a:schemeClr>
          </a:solidFill>
        </a:ln>
      </dgm:spPr>
      <dgm:t>
        <a:bodyPr/>
        <a:lstStyle/>
        <a:p>
          <a:endParaRPr lang="de-DE"/>
        </a:p>
      </dgm:t>
    </dgm:pt>
    <dgm:pt modelId="{19DA1E1F-9033-4BCB-96D2-903DE89CC96E}" type="sibTrans" cxnId="{11BEBCA0-8097-4FFC-9616-F1F82E996F9C}">
      <dgm:prSet/>
      <dgm:spPr/>
      <dgm:t>
        <a:bodyPr/>
        <a:lstStyle/>
        <a:p>
          <a:endParaRPr lang="de-DE"/>
        </a:p>
      </dgm:t>
    </dgm:pt>
    <dgm:pt modelId="{1A153721-08CB-4176-A658-4DD145DE77F0}" type="pres">
      <dgm:prSet presAssocID="{091B06FE-6E3A-4AFA-9E4B-84F82605DA63}" presName="diagram" presStyleCnt="0">
        <dgm:presLayoutVars>
          <dgm:chPref val="1"/>
          <dgm:dir/>
          <dgm:animOne val="branch"/>
          <dgm:animLvl val="lvl"/>
          <dgm:resizeHandles val="exact"/>
        </dgm:presLayoutVars>
      </dgm:prSet>
      <dgm:spPr/>
    </dgm:pt>
    <dgm:pt modelId="{276BA1E9-C94E-46FF-AA7E-FAE5EAE24457}" type="pres">
      <dgm:prSet presAssocID="{3175502D-0819-4371-A8D6-3DB54086C719}" presName="root1" presStyleCnt="0"/>
      <dgm:spPr/>
    </dgm:pt>
    <dgm:pt modelId="{E2B73794-3C37-4E23-BE16-CF60D1E33AE8}" type="pres">
      <dgm:prSet presAssocID="{3175502D-0819-4371-A8D6-3DB54086C719}" presName="LevelOneTextNode" presStyleLbl="node0" presStyleIdx="0" presStyleCnt="1">
        <dgm:presLayoutVars>
          <dgm:chPref val="3"/>
        </dgm:presLayoutVars>
      </dgm:prSet>
      <dgm:spPr/>
    </dgm:pt>
    <dgm:pt modelId="{DB9F48A7-E86B-4CDD-BCF3-A024D5A34BBD}" type="pres">
      <dgm:prSet presAssocID="{3175502D-0819-4371-A8D6-3DB54086C719}" presName="level2hierChild" presStyleCnt="0"/>
      <dgm:spPr/>
    </dgm:pt>
    <dgm:pt modelId="{2D5698C1-6CF3-4243-ADD6-5684CD9E1BA0}" type="pres">
      <dgm:prSet presAssocID="{2D7A1EFF-597C-420C-BB12-178F0336A870}" presName="conn2-1" presStyleLbl="parChTrans1D2" presStyleIdx="0" presStyleCnt="1"/>
      <dgm:spPr/>
    </dgm:pt>
    <dgm:pt modelId="{8F6BFDDE-7E23-4610-90C3-1303EFC3283E}" type="pres">
      <dgm:prSet presAssocID="{2D7A1EFF-597C-420C-BB12-178F0336A870}" presName="connTx" presStyleLbl="parChTrans1D2" presStyleIdx="0" presStyleCnt="1"/>
      <dgm:spPr/>
    </dgm:pt>
    <dgm:pt modelId="{E41144BA-18FF-402C-B14B-A57B0F120361}" type="pres">
      <dgm:prSet presAssocID="{BACF8AEF-5CAB-49E3-BA2B-33B5B6D52CAC}" presName="root2" presStyleCnt="0"/>
      <dgm:spPr/>
    </dgm:pt>
    <dgm:pt modelId="{B8291022-2B94-4CE5-94AE-B138FCE86E55}" type="pres">
      <dgm:prSet presAssocID="{BACF8AEF-5CAB-49E3-BA2B-33B5B6D52CAC}" presName="LevelTwoTextNode" presStyleLbl="node2" presStyleIdx="0" presStyleCnt="1">
        <dgm:presLayoutVars>
          <dgm:chPref val="3"/>
        </dgm:presLayoutVars>
      </dgm:prSet>
      <dgm:spPr/>
    </dgm:pt>
    <dgm:pt modelId="{B52C9D2D-C9D0-4168-82E9-821876606D88}" type="pres">
      <dgm:prSet presAssocID="{BACF8AEF-5CAB-49E3-BA2B-33B5B6D52CAC}" presName="level3hierChild" presStyleCnt="0"/>
      <dgm:spPr/>
    </dgm:pt>
    <dgm:pt modelId="{952B8C9F-9891-42A1-ACF4-E75BB99737EE}" type="pres">
      <dgm:prSet presAssocID="{96F2E94C-62C4-4DC0-8EE4-3BF9C575C4CA}" presName="conn2-1" presStyleLbl="parChTrans1D3" presStyleIdx="0" presStyleCnt="2"/>
      <dgm:spPr/>
    </dgm:pt>
    <dgm:pt modelId="{A547A360-57F7-478A-9A6D-D842E5D50D9E}" type="pres">
      <dgm:prSet presAssocID="{96F2E94C-62C4-4DC0-8EE4-3BF9C575C4CA}" presName="connTx" presStyleLbl="parChTrans1D3" presStyleIdx="0" presStyleCnt="2"/>
      <dgm:spPr/>
    </dgm:pt>
    <dgm:pt modelId="{BC656835-1700-435E-95C0-F954194E51BD}" type="pres">
      <dgm:prSet presAssocID="{9D3A7A6D-F86A-4A26-BD97-2717B78D0A31}" presName="root2" presStyleCnt="0"/>
      <dgm:spPr/>
    </dgm:pt>
    <dgm:pt modelId="{0FC3B334-BAE3-4AB6-9C92-0D841BC6171B}" type="pres">
      <dgm:prSet presAssocID="{9D3A7A6D-F86A-4A26-BD97-2717B78D0A31}" presName="LevelTwoTextNode" presStyleLbl="node3" presStyleIdx="0" presStyleCnt="2">
        <dgm:presLayoutVars>
          <dgm:chPref val="3"/>
        </dgm:presLayoutVars>
      </dgm:prSet>
      <dgm:spPr/>
    </dgm:pt>
    <dgm:pt modelId="{CCB7C25F-48A5-4F8F-B4A3-0FB12B386862}" type="pres">
      <dgm:prSet presAssocID="{9D3A7A6D-F86A-4A26-BD97-2717B78D0A31}" presName="level3hierChild" presStyleCnt="0"/>
      <dgm:spPr/>
    </dgm:pt>
    <dgm:pt modelId="{C32CB8EB-8AE4-4AD7-93EF-AC9D5CACE89F}" type="pres">
      <dgm:prSet presAssocID="{92C69250-86CD-4D8E-9861-7B878254A6F8}" presName="conn2-1" presStyleLbl="parChTrans1D4" presStyleIdx="0" presStyleCnt="2"/>
      <dgm:spPr/>
    </dgm:pt>
    <dgm:pt modelId="{FCE20E24-7BFE-4546-9EFB-BD9862251A46}" type="pres">
      <dgm:prSet presAssocID="{92C69250-86CD-4D8E-9861-7B878254A6F8}" presName="connTx" presStyleLbl="parChTrans1D4" presStyleIdx="0" presStyleCnt="2"/>
      <dgm:spPr/>
    </dgm:pt>
    <dgm:pt modelId="{9548EB64-F553-40DA-9857-24FEB52FB13D}" type="pres">
      <dgm:prSet presAssocID="{E5B0F440-84BB-4D30-86FA-B85718621ED9}" presName="root2" presStyleCnt="0"/>
      <dgm:spPr/>
    </dgm:pt>
    <dgm:pt modelId="{7C5858C7-DF6D-4AEE-963E-4CA9916DD382}" type="pres">
      <dgm:prSet presAssocID="{E5B0F440-84BB-4D30-86FA-B85718621ED9}" presName="LevelTwoTextNode" presStyleLbl="node4" presStyleIdx="0" presStyleCnt="2">
        <dgm:presLayoutVars>
          <dgm:chPref val="3"/>
        </dgm:presLayoutVars>
      </dgm:prSet>
      <dgm:spPr/>
    </dgm:pt>
    <dgm:pt modelId="{95277481-6F6B-4FA3-A9CA-6043C4C086DA}" type="pres">
      <dgm:prSet presAssocID="{E5B0F440-84BB-4D30-86FA-B85718621ED9}" presName="level3hierChild" presStyleCnt="0"/>
      <dgm:spPr/>
    </dgm:pt>
    <dgm:pt modelId="{B8FEC19F-22D5-49A4-822E-A37E6EA70D67}" type="pres">
      <dgm:prSet presAssocID="{5F1D72F3-CCB6-4BEB-9564-69C7C24C47C3}" presName="conn2-1" presStyleLbl="parChTrans1D3" presStyleIdx="1" presStyleCnt="2"/>
      <dgm:spPr/>
    </dgm:pt>
    <dgm:pt modelId="{98A08DFF-D968-44F7-9F14-B4A7BB8B1B39}" type="pres">
      <dgm:prSet presAssocID="{5F1D72F3-CCB6-4BEB-9564-69C7C24C47C3}" presName="connTx" presStyleLbl="parChTrans1D3" presStyleIdx="1" presStyleCnt="2"/>
      <dgm:spPr/>
    </dgm:pt>
    <dgm:pt modelId="{B92FE938-D9B2-40FD-8683-06E731CE1176}" type="pres">
      <dgm:prSet presAssocID="{5A13DDCC-835B-4A31-B591-54AB6A99873D}" presName="root2" presStyleCnt="0"/>
      <dgm:spPr/>
    </dgm:pt>
    <dgm:pt modelId="{F1B3E92D-92AD-417D-92E6-AF40F9C6F5AA}" type="pres">
      <dgm:prSet presAssocID="{5A13DDCC-835B-4A31-B591-54AB6A99873D}" presName="LevelTwoTextNode" presStyleLbl="node3" presStyleIdx="1" presStyleCnt="2">
        <dgm:presLayoutVars>
          <dgm:chPref val="3"/>
        </dgm:presLayoutVars>
      </dgm:prSet>
      <dgm:spPr/>
    </dgm:pt>
    <dgm:pt modelId="{4340C214-3EE2-4413-88B2-40E373749993}" type="pres">
      <dgm:prSet presAssocID="{5A13DDCC-835B-4A31-B591-54AB6A99873D}" presName="level3hierChild" presStyleCnt="0"/>
      <dgm:spPr/>
    </dgm:pt>
    <dgm:pt modelId="{B8C30DF7-75B6-4747-ACE9-B09962DD2885}" type="pres">
      <dgm:prSet presAssocID="{B01A824A-3F2C-481C-B2B5-51BB06D15592}" presName="conn2-1" presStyleLbl="parChTrans1D4" presStyleIdx="1" presStyleCnt="2"/>
      <dgm:spPr/>
    </dgm:pt>
    <dgm:pt modelId="{91AEF523-36A5-4305-977C-6774113970C0}" type="pres">
      <dgm:prSet presAssocID="{B01A824A-3F2C-481C-B2B5-51BB06D15592}" presName="connTx" presStyleLbl="parChTrans1D4" presStyleIdx="1" presStyleCnt="2"/>
      <dgm:spPr/>
    </dgm:pt>
    <dgm:pt modelId="{5BE37836-3108-4F51-88A6-2A8759373BE7}" type="pres">
      <dgm:prSet presAssocID="{C3FFBBE5-BB52-4E65-B1C0-916931E0BE39}" presName="root2" presStyleCnt="0"/>
      <dgm:spPr/>
    </dgm:pt>
    <dgm:pt modelId="{285A75B2-7DF8-45B9-BEBA-F183DCEB4044}" type="pres">
      <dgm:prSet presAssocID="{C3FFBBE5-BB52-4E65-B1C0-916931E0BE39}" presName="LevelTwoTextNode" presStyleLbl="node4" presStyleIdx="1" presStyleCnt="2">
        <dgm:presLayoutVars>
          <dgm:chPref val="3"/>
        </dgm:presLayoutVars>
      </dgm:prSet>
      <dgm:spPr/>
    </dgm:pt>
    <dgm:pt modelId="{154D805A-DB51-4A2E-AF6C-7B9747D3FA64}" type="pres">
      <dgm:prSet presAssocID="{C3FFBBE5-BB52-4E65-B1C0-916931E0BE39}" presName="level3hierChild" presStyleCnt="0"/>
      <dgm:spPr/>
    </dgm:pt>
  </dgm:ptLst>
  <dgm:cxnLst>
    <dgm:cxn modelId="{6ADC3D03-8EC5-4DD3-87C9-4B12509A0AF0}" type="presOf" srcId="{5A13DDCC-835B-4A31-B591-54AB6A99873D}" destId="{F1B3E92D-92AD-417D-92E6-AF40F9C6F5AA}" srcOrd="0" destOrd="0" presId="urn:microsoft.com/office/officeart/2005/8/layout/hierarchy2"/>
    <dgm:cxn modelId="{CF2CEB12-8180-48FF-9998-B65356B74A56}" srcId="{9D3A7A6D-F86A-4A26-BD97-2717B78D0A31}" destId="{E5B0F440-84BB-4D30-86FA-B85718621ED9}" srcOrd="0" destOrd="0" parTransId="{92C69250-86CD-4D8E-9861-7B878254A6F8}" sibTransId="{E84F2F9D-2BAB-40C3-8087-15C4643EDA15}"/>
    <dgm:cxn modelId="{03F79614-A17C-4500-AD15-702AC31B81B8}" type="presOf" srcId="{3175502D-0819-4371-A8D6-3DB54086C719}" destId="{E2B73794-3C37-4E23-BE16-CF60D1E33AE8}" srcOrd="0" destOrd="0" presId="urn:microsoft.com/office/officeart/2005/8/layout/hierarchy2"/>
    <dgm:cxn modelId="{14AE8D1E-09EB-489C-B508-A1B2F0DCEA54}" type="presOf" srcId="{92C69250-86CD-4D8E-9861-7B878254A6F8}" destId="{FCE20E24-7BFE-4546-9EFB-BD9862251A46}" srcOrd="1" destOrd="0" presId="urn:microsoft.com/office/officeart/2005/8/layout/hierarchy2"/>
    <dgm:cxn modelId="{519F072C-3C1D-494F-956D-077631E9F0DD}" srcId="{3175502D-0819-4371-A8D6-3DB54086C719}" destId="{BACF8AEF-5CAB-49E3-BA2B-33B5B6D52CAC}" srcOrd="0" destOrd="0" parTransId="{2D7A1EFF-597C-420C-BB12-178F0336A870}" sibTransId="{0151AF4C-CB12-49FB-8958-1D54FBCA878E}"/>
    <dgm:cxn modelId="{1DE60232-6056-4247-9AA6-182402B4E924}" type="presOf" srcId="{5F1D72F3-CCB6-4BEB-9564-69C7C24C47C3}" destId="{98A08DFF-D968-44F7-9F14-B4A7BB8B1B39}" srcOrd="1" destOrd="0" presId="urn:microsoft.com/office/officeart/2005/8/layout/hierarchy2"/>
    <dgm:cxn modelId="{14897E33-909E-41D5-BF9A-F35502E45AEB}" srcId="{BACF8AEF-5CAB-49E3-BA2B-33B5B6D52CAC}" destId="{5A13DDCC-835B-4A31-B591-54AB6A99873D}" srcOrd="1" destOrd="0" parTransId="{5F1D72F3-CCB6-4BEB-9564-69C7C24C47C3}" sibTransId="{F878B4C4-22EB-478C-B5C5-9497C86FE817}"/>
    <dgm:cxn modelId="{BE08FF6B-D2F4-466C-AAD1-90A5A7EF85AC}" type="presOf" srcId="{B01A824A-3F2C-481C-B2B5-51BB06D15592}" destId="{91AEF523-36A5-4305-977C-6774113970C0}" srcOrd="1" destOrd="0" presId="urn:microsoft.com/office/officeart/2005/8/layout/hierarchy2"/>
    <dgm:cxn modelId="{6EB3A16C-A52C-4C4D-9253-91C881596E2D}" type="presOf" srcId="{96F2E94C-62C4-4DC0-8EE4-3BF9C575C4CA}" destId="{952B8C9F-9891-42A1-ACF4-E75BB99737EE}" srcOrd="0" destOrd="0" presId="urn:microsoft.com/office/officeart/2005/8/layout/hierarchy2"/>
    <dgm:cxn modelId="{19A6834F-E469-4C46-B686-AED867E28DB5}" type="presOf" srcId="{E5B0F440-84BB-4D30-86FA-B85718621ED9}" destId="{7C5858C7-DF6D-4AEE-963E-4CA9916DD382}" srcOrd="0" destOrd="0" presId="urn:microsoft.com/office/officeart/2005/8/layout/hierarchy2"/>
    <dgm:cxn modelId="{DAEA6D51-0A44-41A9-B0B2-6B52B9CE76B9}" type="presOf" srcId="{C3FFBBE5-BB52-4E65-B1C0-916931E0BE39}" destId="{285A75B2-7DF8-45B9-BEBA-F183DCEB4044}" srcOrd="0" destOrd="0" presId="urn:microsoft.com/office/officeart/2005/8/layout/hierarchy2"/>
    <dgm:cxn modelId="{7891F072-6CE0-40F1-B01E-538F5C8065A8}" srcId="{BACF8AEF-5CAB-49E3-BA2B-33B5B6D52CAC}" destId="{9D3A7A6D-F86A-4A26-BD97-2717B78D0A31}" srcOrd="0" destOrd="0" parTransId="{96F2E94C-62C4-4DC0-8EE4-3BF9C575C4CA}" sibTransId="{748833D6-793A-4C7C-B587-99DF4E172CA7}"/>
    <dgm:cxn modelId="{984AF352-E912-46F8-8306-2DB5EDBB4340}" type="presOf" srcId="{B01A824A-3F2C-481C-B2B5-51BB06D15592}" destId="{B8C30DF7-75B6-4747-ACE9-B09962DD2885}" srcOrd="0" destOrd="0" presId="urn:microsoft.com/office/officeart/2005/8/layout/hierarchy2"/>
    <dgm:cxn modelId="{BD20E658-99D3-4AF5-891A-CC7D39A83379}" type="presOf" srcId="{5F1D72F3-CCB6-4BEB-9564-69C7C24C47C3}" destId="{B8FEC19F-22D5-49A4-822E-A37E6EA70D67}" srcOrd="0" destOrd="0" presId="urn:microsoft.com/office/officeart/2005/8/layout/hierarchy2"/>
    <dgm:cxn modelId="{F7AF9A84-8650-406B-955C-24ACBFE60AAA}" type="presOf" srcId="{091B06FE-6E3A-4AFA-9E4B-84F82605DA63}" destId="{1A153721-08CB-4176-A658-4DD145DE77F0}" srcOrd="0" destOrd="0" presId="urn:microsoft.com/office/officeart/2005/8/layout/hierarchy2"/>
    <dgm:cxn modelId="{802FCC8D-8D3C-4EB8-8B85-5C0F250773C2}" type="presOf" srcId="{BACF8AEF-5CAB-49E3-BA2B-33B5B6D52CAC}" destId="{B8291022-2B94-4CE5-94AE-B138FCE86E55}" srcOrd="0" destOrd="0" presId="urn:microsoft.com/office/officeart/2005/8/layout/hierarchy2"/>
    <dgm:cxn modelId="{11BEBCA0-8097-4FFC-9616-F1F82E996F9C}" srcId="{5A13DDCC-835B-4A31-B591-54AB6A99873D}" destId="{C3FFBBE5-BB52-4E65-B1C0-916931E0BE39}" srcOrd="0" destOrd="0" parTransId="{B01A824A-3F2C-481C-B2B5-51BB06D15592}" sibTransId="{19DA1E1F-9033-4BCB-96D2-903DE89CC96E}"/>
    <dgm:cxn modelId="{5C0191B0-3C46-4871-A442-52788F80D733}" type="presOf" srcId="{2D7A1EFF-597C-420C-BB12-178F0336A870}" destId="{2D5698C1-6CF3-4243-ADD6-5684CD9E1BA0}" srcOrd="0" destOrd="0" presId="urn:microsoft.com/office/officeart/2005/8/layout/hierarchy2"/>
    <dgm:cxn modelId="{D6814DB6-22EB-4D3A-A404-90C56E197034}" type="presOf" srcId="{2D7A1EFF-597C-420C-BB12-178F0336A870}" destId="{8F6BFDDE-7E23-4610-90C3-1303EFC3283E}" srcOrd="1" destOrd="0" presId="urn:microsoft.com/office/officeart/2005/8/layout/hierarchy2"/>
    <dgm:cxn modelId="{0B004CB7-CE4B-42E3-807E-EC063AC188D1}" srcId="{091B06FE-6E3A-4AFA-9E4B-84F82605DA63}" destId="{3175502D-0819-4371-A8D6-3DB54086C719}" srcOrd="0" destOrd="0" parTransId="{B187AA55-1805-4DFB-8960-BCE53A333941}" sibTransId="{A7A99110-29B9-403A-8A19-A3F5E4E72AAA}"/>
    <dgm:cxn modelId="{F42C1FC2-1737-4C5F-B4B9-15D058F2A426}" type="presOf" srcId="{9D3A7A6D-F86A-4A26-BD97-2717B78D0A31}" destId="{0FC3B334-BAE3-4AB6-9C92-0D841BC6171B}" srcOrd="0" destOrd="0" presId="urn:microsoft.com/office/officeart/2005/8/layout/hierarchy2"/>
    <dgm:cxn modelId="{F9A312DF-75C4-41FA-A5A2-0461157CA4EA}" type="presOf" srcId="{96F2E94C-62C4-4DC0-8EE4-3BF9C575C4CA}" destId="{A547A360-57F7-478A-9A6D-D842E5D50D9E}" srcOrd="1" destOrd="0" presId="urn:microsoft.com/office/officeart/2005/8/layout/hierarchy2"/>
    <dgm:cxn modelId="{203F6AFA-12B5-4507-8303-BEC74B733C6B}" type="presOf" srcId="{92C69250-86CD-4D8E-9861-7B878254A6F8}" destId="{C32CB8EB-8AE4-4AD7-93EF-AC9D5CACE89F}" srcOrd="0" destOrd="0" presId="urn:microsoft.com/office/officeart/2005/8/layout/hierarchy2"/>
    <dgm:cxn modelId="{4470A985-0996-49E8-975C-20ABDEF0EEB6}" type="presParOf" srcId="{1A153721-08CB-4176-A658-4DD145DE77F0}" destId="{276BA1E9-C94E-46FF-AA7E-FAE5EAE24457}" srcOrd="0" destOrd="0" presId="urn:microsoft.com/office/officeart/2005/8/layout/hierarchy2"/>
    <dgm:cxn modelId="{05CE523A-4503-422E-8CC7-96B937270713}" type="presParOf" srcId="{276BA1E9-C94E-46FF-AA7E-FAE5EAE24457}" destId="{E2B73794-3C37-4E23-BE16-CF60D1E33AE8}" srcOrd="0" destOrd="0" presId="urn:microsoft.com/office/officeart/2005/8/layout/hierarchy2"/>
    <dgm:cxn modelId="{6E425C6C-27AD-46D5-9BBB-4C8F8D190AD2}" type="presParOf" srcId="{276BA1E9-C94E-46FF-AA7E-FAE5EAE24457}" destId="{DB9F48A7-E86B-4CDD-BCF3-A024D5A34BBD}" srcOrd="1" destOrd="0" presId="urn:microsoft.com/office/officeart/2005/8/layout/hierarchy2"/>
    <dgm:cxn modelId="{ED65FAB5-161C-40BD-A818-AB0FF1BB3272}" type="presParOf" srcId="{DB9F48A7-E86B-4CDD-BCF3-A024D5A34BBD}" destId="{2D5698C1-6CF3-4243-ADD6-5684CD9E1BA0}" srcOrd="0" destOrd="0" presId="urn:microsoft.com/office/officeart/2005/8/layout/hierarchy2"/>
    <dgm:cxn modelId="{27D9FDD4-579F-467E-8918-4F33D64FCF2B}" type="presParOf" srcId="{2D5698C1-6CF3-4243-ADD6-5684CD9E1BA0}" destId="{8F6BFDDE-7E23-4610-90C3-1303EFC3283E}" srcOrd="0" destOrd="0" presId="urn:microsoft.com/office/officeart/2005/8/layout/hierarchy2"/>
    <dgm:cxn modelId="{F1787422-7497-4F1B-9BD2-AE71835EBFB3}" type="presParOf" srcId="{DB9F48A7-E86B-4CDD-BCF3-A024D5A34BBD}" destId="{E41144BA-18FF-402C-B14B-A57B0F120361}" srcOrd="1" destOrd="0" presId="urn:microsoft.com/office/officeart/2005/8/layout/hierarchy2"/>
    <dgm:cxn modelId="{1D2B0472-817F-4954-A4A6-813EB4D7C926}" type="presParOf" srcId="{E41144BA-18FF-402C-B14B-A57B0F120361}" destId="{B8291022-2B94-4CE5-94AE-B138FCE86E55}" srcOrd="0" destOrd="0" presId="urn:microsoft.com/office/officeart/2005/8/layout/hierarchy2"/>
    <dgm:cxn modelId="{61370DF0-6243-403A-A723-C65744236569}" type="presParOf" srcId="{E41144BA-18FF-402C-B14B-A57B0F120361}" destId="{B52C9D2D-C9D0-4168-82E9-821876606D88}" srcOrd="1" destOrd="0" presId="urn:microsoft.com/office/officeart/2005/8/layout/hierarchy2"/>
    <dgm:cxn modelId="{74C0D198-AA63-4220-A94E-38CDDC9F62AF}" type="presParOf" srcId="{B52C9D2D-C9D0-4168-82E9-821876606D88}" destId="{952B8C9F-9891-42A1-ACF4-E75BB99737EE}" srcOrd="0" destOrd="0" presId="urn:microsoft.com/office/officeart/2005/8/layout/hierarchy2"/>
    <dgm:cxn modelId="{4EE80760-25CC-448B-BF65-E0E45A13F61E}" type="presParOf" srcId="{952B8C9F-9891-42A1-ACF4-E75BB99737EE}" destId="{A547A360-57F7-478A-9A6D-D842E5D50D9E}" srcOrd="0" destOrd="0" presId="urn:microsoft.com/office/officeart/2005/8/layout/hierarchy2"/>
    <dgm:cxn modelId="{E33108CF-954A-42CF-A998-B0BD8F961643}" type="presParOf" srcId="{B52C9D2D-C9D0-4168-82E9-821876606D88}" destId="{BC656835-1700-435E-95C0-F954194E51BD}" srcOrd="1" destOrd="0" presId="urn:microsoft.com/office/officeart/2005/8/layout/hierarchy2"/>
    <dgm:cxn modelId="{258A79EA-BBE9-4168-87CB-5D3008741CFE}" type="presParOf" srcId="{BC656835-1700-435E-95C0-F954194E51BD}" destId="{0FC3B334-BAE3-4AB6-9C92-0D841BC6171B}" srcOrd="0" destOrd="0" presId="urn:microsoft.com/office/officeart/2005/8/layout/hierarchy2"/>
    <dgm:cxn modelId="{1053017E-0D4B-4218-BF50-014573953C19}" type="presParOf" srcId="{BC656835-1700-435E-95C0-F954194E51BD}" destId="{CCB7C25F-48A5-4F8F-B4A3-0FB12B386862}" srcOrd="1" destOrd="0" presId="urn:microsoft.com/office/officeart/2005/8/layout/hierarchy2"/>
    <dgm:cxn modelId="{4D871F05-63DE-44E1-9DDE-2CCEE133C4C6}" type="presParOf" srcId="{CCB7C25F-48A5-4F8F-B4A3-0FB12B386862}" destId="{C32CB8EB-8AE4-4AD7-93EF-AC9D5CACE89F}" srcOrd="0" destOrd="0" presId="urn:microsoft.com/office/officeart/2005/8/layout/hierarchy2"/>
    <dgm:cxn modelId="{8F50408E-9AA5-4091-8B50-6EB398293B79}" type="presParOf" srcId="{C32CB8EB-8AE4-4AD7-93EF-AC9D5CACE89F}" destId="{FCE20E24-7BFE-4546-9EFB-BD9862251A46}" srcOrd="0" destOrd="0" presId="urn:microsoft.com/office/officeart/2005/8/layout/hierarchy2"/>
    <dgm:cxn modelId="{DA292125-F731-4264-844D-E3DE2580B72C}" type="presParOf" srcId="{CCB7C25F-48A5-4F8F-B4A3-0FB12B386862}" destId="{9548EB64-F553-40DA-9857-24FEB52FB13D}" srcOrd="1" destOrd="0" presId="urn:microsoft.com/office/officeart/2005/8/layout/hierarchy2"/>
    <dgm:cxn modelId="{A3B8328F-C08D-4971-98B8-774EDC062693}" type="presParOf" srcId="{9548EB64-F553-40DA-9857-24FEB52FB13D}" destId="{7C5858C7-DF6D-4AEE-963E-4CA9916DD382}" srcOrd="0" destOrd="0" presId="urn:microsoft.com/office/officeart/2005/8/layout/hierarchy2"/>
    <dgm:cxn modelId="{91859140-5DB9-4E27-B5CB-BFA028042FEE}" type="presParOf" srcId="{9548EB64-F553-40DA-9857-24FEB52FB13D}" destId="{95277481-6F6B-4FA3-A9CA-6043C4C086DA}" srcOrd="1" destOrd="0" presId="urn:microsoft.com/office/officeart/2005/8/layout/hierarchy2"/>
    <dgm:cxn modelId="{766F6D3D-5F0A-42F4-A14D-BBF2F7DD7393}" type="presParOf" srcId="{B52C9D2D-C9D0-4168-82E9-821876606D88}" destId="{B8FEC19F-22D5-49A4-822E-A37E6EA70D67}" srcOrd="2" destOrd="0" presId="urn:microsoft.com/office/officeart/2005/8/layout/hierarchy2"/>
    <dgm:cxn modelId="{A48CBFA6-1E01-4354-8D93-025DFCD7EC48}" type="presParOf" srcId="{B8FEC19F-22D5-49A4-822E-A37E6EA70D67}" destId="{98A08DFF-D968-44F7-9F14-B4A7BB8B1B39}" srcOrd="0" destOrd="0" presId="urn:microsoft.com/office/officeart/2005/8/layout/hierarchy2"/>
    <dgm:cxn modelId="{64680EE4-6376-4810-98F9-79ECF3B0F95E}" type="presParOf" srcId="{B52C9D2D-C9D0-4168-82E9-821876606D88}" destId="{B92FE938-D9B2-40FD-8683-06E731CE1176}" srcOrd="3" destOrd="0" presId="urn:microsoft.com/office/officeart/2005/8/layout/hierarchy2"/>
    <dgm:cxn modelId="{A2F3E61D-A59A-471A-BCA6-994E45B4323C}" type="presParOf" srcId="{B92FE938-D9B2-40FD-8683-06E731CE1176}" destId="{F1B3E92D-92AD-417D-92E6-AF40F9C6F5AA}" srcOrd="0" destOrd="0" presId="urn:microsoft.com/office/officeart/2005/8/layout/hierarchy2"/>
    <dgm:cxn modelId="{BBAA0C26-AE72-4753-A531-943F6A64AA1E}" type="presParOf" srcId="{B92FE938-D9B2-40FD-8683-06E731CE1176}" destId="{4340C214-3EE2-4413-88B2-40E373749993}" srcOrd="1" destOrd="0" presId="urn:microsoft.com/office/officeart/2005/8/layout/hierarchy2"/>
    <dgm:cxn modelId="{28C9E781-5334-4CAF-A6F3-7A6059DF63AE}" type="presParOf" srcId="{4340C214-3EE2-4413-88B2-40E373749993}" destId="{B8C30DF7-75B6-4747-ACE9-B09962DD2885}" srcOrd="0" destOrd="0" presId="urn:microsoft.com/office/officeart/2005/8/layout/hierarchy2"/>
    <dgm:cxn modelId="{FD40C3E4-1612-4C6A-A9DB-16D3A97EB09E}" type="presParOf" srcId="{B8C30DF7-75B6-4747-ACE9-B09962DD2885}" destId="{91AEF523-36A5-4305-977C-6774113970C0}" srcOrd="0" destOrd="0" presId="urn:microsoft.com/office/officeart/2005/8/layout/hierarchy2"/>
    <dgm:cxn modelId="{5EDF1F43-15FD-4B15-A328-F50923210162}" type="presParOf" srcId="{4340C214-3EE2-4413-88B2-40E373749993}" destId="{5BE37836-3108-4F51-88A6-2A8759373BE7}" srcOrd="1" destOrd="0" presId="urn:microsoft.com/office/officeart/2005/8/layout/hierarchy2"/>
    <dgm:cxn modelId="{3FCEC5D6-20C3-475B-AECA-2937FF5989AF}" type="presParOf" srcId="{5BE37836-3108-4F51-88A6-2A8759373BE7}" destId="{285A75B2-7DF8-45B9-BEBA-F183DCEB4044}" srcOrd="0" destOrd="0" presId="urn:microsoft.com/office/officeart/2005/8/layout/hierarchy2"/>
    <dgm:cxn modelId="{D4DC15CE-F787-4EA7-9243-33BD7584188A}" type="presParOf" srcId="{5BE37836-3108-4F51-88A6-2A8759373BE7}" destId="{154D805A-DB51-4A2E-AF6C-7B9747D3FA64}" srcOrd="1" destOrd="0" presId="urn:microsoft.com/office/officeart/2005/8/layout/hierarchy2"/>
  </dgm:cxnLst>
  <dgm:bg/>
  <dgm:whole>
    <a:ln>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73794-3C37-4E23-BE16-CF60D1E33AE8}">
      <dsp:nvSpPr>
        <dsp:cNvPr id="0" name=""/>
        <dsp:cNvSpPr/>
      </dsp:nvSpPr>
      <dsp:spPr>
        <a:xfrm>
          <a:off x="8167" y="1852221"/>
          <a:ext cx="1520104" cy="7600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Gemeinsames Ausbildungsziel</a:t>
          </a:r>
        </a:p>
      </dsp:txBody>
      <dsp:txXfrm>
        <a:off x="30428" y="1874482"/>
        <a:ext cx="1475582" cy="715530"/>
      </dsp:txXfrm>
    </dsp:sp>
    <dsp:sp modelId="{2D5698C1-6CF3-4243-ADD6-5684CD9E1BA0}">
      <dsp:nvSpPr>
        <dsp:cNvPr id="0" name=""/>
        <dsp:cNvSpPr/>
      </dsp:nvSpPr>
      <dsp:spPr>
        <a:xfrm>
          <a:off x="1528272" y="2216926"/>
          <a:ext cx="608041" cy="30643"/>
        </a:xfrm>
        <a:custGeom>
          <a:avLst/>
          <a:gdLst/>
          <a:ahLst/>
          <a:cxnLst/>
          <a:rect l="0" t="0" r="0" b="0"/>
          <a:pathLst>
            <a:path>
              <a:moveTo>
                <a:pt x="0" y="15321"/>
              </a:moveTo>
              <a:lnTo>
                <a:pt x="608041" y="15321"/>
              </a:lnTo>
            </a:path>
          </a:pathLst>
        </a:custGeom>
        <a:noFill/>
        <a:ln w="15875"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817091" y="2217046"/>
        <a:ext cx="30402" cy="30402"/>
      </dsp:txXfrm>
    </dsp:sp>
    <dsp:sp modelId="{B8291022-2B94-4CE5-94AE-B138FCE86E55}">
      <dsp:nvSpPr>
        <dsp:cNvPr id="0" name=""/>
        <dsp:cNvSpPr/>
      </dsp:nvSpPr>
      <dsp:spPr>
        <a:xfrm>
          <a:off x="2136314" y="1852221"/>
          <a:ext cx="1520104" cy="760052"/>
        </a:xfrm>
        <a:prstGeom prst="roundRect">
          <a:avLst>
            <a:gd name="adj" fmla="val 10000"/>
          </a:avLst>
        </a:prstGeom>
        <a:solidFill>
          <a:schemeClr val="accent4">
            <a:lumMod val="60000"/>
            <a:lumOff val="40000"/>
          </a:schemeClr>
        </a:solidFill>
        <a:ln w="158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rPr>
            <a:t>- Eigenverantwortliche Aufgaben</a:t>
          </a:r>
        </a:p>
        <a:p>
          <a:pPr marL="0" lvl="0" indent="0" algn="l" defTabSz="444500">
            <a:lnSpc>
              <a:spcPct val="90000"/>
            </a:lnSpc>
            <a:spcBef>
              <a:spcPct val="0"/>
            </a:spcBef>
            <a:spcAft>
              <a:spcPct val="35000"/>
            </a:spcAft>
            <a:buNone/>
          </a:pPr>
          <a:r>
            <a:rPr lang="de-DE" sz="1000" kern="1200" dirty="0">
              <a:solidFill>
                <a:schemeClr val="tx1"/>
              </a:solidFill>
            </a:rPr>
            <a:t>- Mitwirkung</a:t>
          </a:r>
        </a:p>
        <a:p>
          <a:pPr marL="0" lvl="0" indent="0" algn="l" defTabSz="444500">
            <a:lnSpc>
              <a:spcPct val="90000"/>
            </a:lnSpc>
            <a:spcBef>
              <a:spcPct val="0"/>
            </a:spcBef>
            <a:spcAft>
              <a:spcPct val="35000"/>
            </a:spcAft>
            <a:buNone/>
          </a:pPr>
          <a:r>
            <a:rPr lang="de-DE" sz="1000" kern="1200" dirty="0">
              <a:solidFill>
                <a:schemeClr val="tx1"/>
              </a:solidFill>
            </a:rPr>
            <a:t>- Übergreifende Kompetenzen</a:t>
          </a:r>
        </a:p>
      </dsp:txBody>
      <dsp:txXfrm>
        <a:off x="2158575" y="1874482"/>
        <a:ext cx="1475582" cy="715530"/>
      </dsp:txXfrm>
    </dsp:sp>
    <dsp:sp modelId="{952B8C9F-9891-42A1-ACF4-E75BB99737EE}">
      <dsp:nvSpPr>
        <dsp:cNvPr id="0" name=""/>
        <dsp:cNvSpPr/>
      </dsp:nvSpPr>
      <dsp:spPr>
        <a:xfrm rot="19457599">
          <a:off x="3586036" y="1998410"/>
          <a:ext cx="748806" cy="30643"/>
        </a:xfrm>
        <a:custGeom>
          <a:avLst/>
          <a:gdLst/>
          <a:ahLst/>
          <a:cxnLst/>
          <a:rect l="0" t="0" r="0" b="0"/>
          <a:pathLst>
            <a:path>
              <a:moveTo>
                <a:pt x="0" y="15321"/>
              </a:moveTo>
              <a:lnTo>
                <a:pt x="748806" y="15321"/>
              </a:lnTo>
            </a:path>
          </a:pathLst>
        </a:custGeom>
        <a:noFill/>
        <a:ln w="15875"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941719" y="1995012"/>
        <a:ext cx="37440" cy="37440"/>
      </dsp:txXfrm>
    </dsp:sp>
    <dsp:sp modelId="{0FC3B334-BAE3-4AB6-9C92-0D841BC6171B}">
      <dsp:nvSpPr>
        <dsp:cNvPr id="0" name=""/>
        <dsp:cNvSpPr/>
      </dsp:nvSpPr>
      <dsp:spPr>
        <a:xfrm>
          <a:off x="4264460" y="1415191"/>
          <a:ext cx="1520104" cy="760052"/>
        </a:xfrm>
        <a:prstGeom prst="roundRect">
          <a:avLst>
            <a:gd name="adj" fmla="val 10000"/>
          </a:avLst>
        </a:prstGeom>
        <a:solidFill>
          <a:schemeClr val="accent3">
            <a:lumMod val="75000"/>
          </a:schemeClr>
        </a:solidFill>
        <a:ln w="158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de-DE" sz="1050" kern="1200" dirty="0">
              <a:solidFill>
                <a:schemeClr val="tx1"/>
              </a:solidFill>
            </a:rPr>
            <a:t>ATA-Ausbildung</a:t>
          </a:r>
        </a:p>
      </dsp:txBody>
      <dsp:txXfrm>
        <a:off x="4286721" y="1437452"/>
        <a:ext cx="1475582" cy="715530"/>
      </dsp:txXfrm>
    </dsp:sp>
    <dsp:sp modelId="{C32CB8EB-8AE4-4AD7-93EF-AC9D5CACE89F}">
      <dsp:nvSpPr>
        <dsp:cNvPr id="0" name=""/>
        <dsp:cNvSpPr/>
      </dsp:nvSpPr>
      <dsp:spPr>
        <a:xfrm>
          <a:off x="5784565" y="1779895"/>
          <a:ext cx="608041" cy="30643"/>
        </a:xfrm>
        <a:custGeom>
          <a:avLst/>
          <a:gdLst/>
          <a:ahLst/>
          <a:cxnLst/>
          <a:rect l="0" t="0" r="0" b="0"/>
          <a:pathLst>
            <a:path>
              <a:moveTo>
                <a:pt x="0" y="15321"/>
              </a:moveTo>
              <a:lnTo>
                <a:pt x="608041" y="15321"/>
              </a:lnTo>
            </a:path>
          </a:pathLst>
        </a:custGeom>
        <a:noFill/>
        <a:ln w="15875"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073385" y="1780016"/>
        <a:ext cx="30402" cy="30402"/>
      </dsp:txXfrm>
    </dsp:sp>
    <dsp:sp modelId="{7C5858C7-DF6D-4AEE-963E-4CA9916DD382}">
      <dsp:nvSpPr>
        <dsp:cNvPr id="0" name=""/>
        <dsp:cNvSpPr/>
      </dsp:nvSpPr>
      <dsp:spPr>
        <a:xfrm>
          <a:off x="6392607" y="1415191"/>
          <a:ext cx="1520104" cy="760052"/>
        </a:xfrm>
        <a:prstGeom prst="roundRect">
          <a:avLst>
            <a:gd name="adj" fmla="val 10000"/>
          </a:avLst>
        </a:prstGeom>
        <a:solidFill>
          <a:schemeClr val="accent3">
            <a:lumMod val="75000"/>
          </a:schemeClr>
        </a:solidFill>
        <a:ln w="158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de-DE" sz="1100" kern="1200" dirty="0">
              <a:solidFill>
                <a:schemeClr val="tx1"/>
              </a:solidFill>
            </a:rPr>
            <a:t>- Eigenverantwortliche Aufgaben</a:t>
          </a:r>
        </a:p>
        <a:p>
          <a:pPr marL="0" lvl="0" indent="0" algn="l" defTabSz="488950">
            <a:lnSpc>
              <a:spcPct val="90000"/>
            </a:lnSpc>
            <a:spcBef>
              <a:spcPct val="0"/>
            </a:spcBef>
            <a:spcAft>
              <a:spcPct val="35000"/>
            </a:spcAft>
            <a:buNone/>
          </a:pPr>
          <a:r>
            <a:rPr lang="de-DE" sz="1100" kern="1200" dirty="0">
              <a:solidFill>
                <a:schemeClr val="tx1"/>
              </a:solidFill>
            </a:rPr>
            <a:t>- Mitwirkung</a:t>
          </a:r>
        </a:p>
      </dsp:txBody>
      <dsp:txXfrm>
        <a:off x="6414868" y="1437452"/>
        <a:ext cx="1475582" cy="715530"/>
      </dsp:txXfrm>
    </dsp:sp>
    <dsp:sp modelId="{B8FEC19F-22D5-49A4-822E-A37E6EA70D67}">
      <dsp:nvSpPr>
        <dsp:cNvPr id="0" name=""/>
        <dsp:cNvSpPr/>
      </dsp:nvSpPr>
      <dsp:spPr>
        <a:xfrm rot="2142401">
          <a:off x="3586036" y="2435441"/>
          <a:ext cx="748806" cy="30643"/>
        </a:xfrm>
        <a:custGeom>
          <a:avLst/>
          <a:gdLst/>
          <a:ahLst/>
          <a:cxnLst/>
          <a:rect l="0" t="0" r="0" b="0"/>
          <a:pathLst>
            <a:path>
              <a:moveTo>
                <a:pt x="0" y="15321"/>
              </a:moveTo>
              <a:lnTo>
                <a:pt x="748806" y="15321"/>
              </a:lnTo>
            </a:path>
          </a:pathLst>
        </a:custGeom>
        <a:noFill/>
        <a:ln w="15875"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941719" y="2432042"/>
        <a:ext cx="37440" cy="37440"/>
      </dsp:txXfrm>
    </dsp:sp>
    <dsp:sp modelId="{F1B3E92D-92AD-417D-92E6-AF40F9C6F5AA}">
      <dsp:nvSpPr>
        <dsp:cNvPr id="0" name=""/>
        <dsp:cNvSpPr/>
      </dsp:nvSpPr>
      <dsp:spPr>
        <a:xfrm>
          <a:off x="4264460" y="2289251"/>
          <a:ext cx="1520104" cy="760052"/>
        </a:xfrm>
        <a:prstGeom prst="roundRect">
          <a:avLst>
            <a:gd name="adj" fmla="val 10000"/>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de-DE" sz="1050" kern="1200" dirty="0">
              <a:solidFill>
                <a:schemeClr val="tx1"/>
              </a:solidFill>
            </a:rPr>
            <a:t>OTA-Ausbildung</a:t>
          </a:r>
        </a:p>
      </dsp:txBody>
      <dsp:txXfrm>
        <a:off x="4286721" y="2311512"/>
        <a:ext cx="1475582" cy="715530"/>
      </dsp:txXfrm>
    </dsp:sp>
    <dsp:sp modelId="{B8C30DF7-75B6-4747-ACE9-B09962DD2885}">
      <dsp:nvSpPr>
        <dsp:cNvPr id="0" name=""/>
        <dsp:cNvSpPr/>
      </dsp:nvSpPr>
      <dsp:spPr>
        <a:xfrm>
          <a:off x="5784565" y="2653956"/>
          <a:ext cx="608041" cy="30643"/>
        </a:xfrm>
        <a:custGeom>
          <a:avLst/>
          <a:gdLst/>
          <a:ahLst/>
          <a:cxnLst/>
          <a:rect l="0" t="0" r="0" b="0"/>
          <a:pathLst>
            <a:path>
              <a:moveTo>
                <a:pt x="0" y="15321"/>
              </a:moveTo>
              <a:lnTo>
                <a:pt x="608041" y="15321"/>
              </a:lnTo>
            </a:path>
          </a:pathLst>
        </a:custGeom>
        <a:noFill/>
        <a:ln w="15875"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073385" y="2654077"/>
        <a:ext cx="30402" cy="30402"/>
      </dsp:txXfrm>
    </dsp:sp>
    <dsp:sp modelId="{285A75B2-7DF8-45B9-BEBA-F183DCEB4044}">
      <dsp:nvSpPr>
        <dsp:cNvPr id="0" name=""/>
        <dsp:cNvSpPr/>
      </dsp:nvSpPr>
      <dsp:spPr>
        <a:xfrm>
          <a:off x="6392607" y="2289251"/>
          <a:ext cx="1520104" cy="760052"/>
        </a:xfrm>
        <a:prstGeom prst="roundRect">
          <a:avLst>
            <a:gd name="adj" fmla="val 10000"/>
          </a:avLst>
        </a:prstGeom>
        <a:solidFill>
          <a:schemeClr val="accent2">
            <a:lumMod val="75000"/>
          </a:schemeClr>
        </a:solidFill>
        <a:ln w="158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de-DE" sz="1100" kern="1200" dirty="0">
              <a:solidFill>
                <a:schemeClr val="tx1"/>
              </a:solidFill>
            </a:rPr>
            <a:t>- Eigenverantwortliche Aufgaben</a:t>
          </a:r>
        </a:p>
        <a:p>
          <a:pPr marL="0" lvl="0" indent="0" algn="l" defTabSz="488950">
            <a:lnSpc>
              <a:spcPct val="90000"/>
            </a:lnSpc>
            <a:spcBef>
              <a:spcPct val="0"/>
            </a:spcBef>
            <a:spcAft>
              <a:spcPct val="35000"/>
            </a:spcAft>
            <a:buNone/>
          </a:pPr>
          <a:r>
            <a:rPr lang="de-DE" sz="1100" kern="1200" dirty="0">
              <a:solidFill>
                <a:schemeClr val="tx1"/>
              </a:solidFill>
            </a:rPr>
            <a:t>- Mitwirkung</a:t>
          </a:r>
        </a:p>
        <a:p>
          <a:pPr marL="0" lvl="0" indent="0" algn="ctr" defTabSz="488950">
            <a:lnSpc>
              <a:spcPct val="90000"/>
            </a:lnSpc>
            <a:spcBef>
              <a:spcPct val="0"/>
            </a:spcBef>
            <a:spcAft>
              <a:spcPct val="35000"/>
            </a:spcAft>
            <a:buNone/>
          </a:pPr>
          <a:endParaRPr lang="de-DE" sz="1100" kern="1200" dirty="0">
            <a:solidFill>
              <a:schemeClr val="tx1"/>
            </a:solidFill>
          </a:endParaRPr>
        </a:p>
      </dsp:txBody>
      <dsp:txXfrm>
        <a:off x="6414868" y="2311512"/>
        <a:ext cx="1475582" cy="7155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AD6B-1402-4199-8098-96C4EE0651D6}" type="datetimeFigureOut">
              <a:rPr lang="de-DE" smtClean="0"/>
              <a:t>11.03.2024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3E5C1-012F-4B0E-A234-C58A20FAE8A4}" type="slidenum">
              <a:rPr lang="de-DE" smtClean="0"/>
              <a:t>‹Nr.›</a:t>
            </a:fld>
            <a:endParaRPr lang="de-DE"/>
          </a:p>
        </p:txBody>
      </p:sp>
    </p:spTree>
    <p:extLst>
      <p:ext uri="{BB962C8B-B14F-4D97-AF65-F5344CB8AC3E}">
        <p14:creationId xmlns:p14="http://schemas.microsoft.com/office/powerpoint/2010/main" val="66624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Dazu ein Beispiel zum besseren Verständnis</a:t>
            </a:r>
          </a:p>
        </p:txBody>
      </p:sp>
      <p:sp>
        <p:nvSpPr>
          <p:cNvPr id="4" name="Foliennummernplatzhalter 3"/>
          <p:cNvSpPr>
            <a:spLocks noGrp="1"/>
          </p:cNvSpPr>
          <p:nvPr>
            <p:ph type="sldNum" sz="quarter" idx="5"/>
          </p:nvPr>
        </p:nvSpPr>
        <p:spPr/>
        <p:txBody>
          <a:bodyPr/>
          <a:lstStyle/>
          <a:p>
            <a:fld id="{7AC3E5C1-012F-4B0E-A234-C58A20FAE8A4}" type="slidenum">
              <a:rPr lang="de-DE" smtClean="0"/>
              <a:t>7</a:t>
            </a:fld>
            <a:endParaRPr lang="de-DE"/>
          </a:p>
        </p:txBody>
      </p:sp>
    </p:spTree>
    <p:extLst>
      <p:ext uri="{BB962C8B-B14F-4D97-AF65-F5344CB8AC3E}">
        <p14:creationId xmlns:p14="http://schemas.microsoft.com/office/powerpoint/2010/main" val="118539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Wiederholung – Kompetenz ist…</a:t>
            </a:r>
          </a:p>
        </p:txBody>
      </p:sp>
      <p:sp>
        <p:nvSpPr>
          <p:cNvPr id="4" name="Foliennummernplatzhalter 3"/>
          <p:cNvSpPr>
            <a:spLocks noGrp="1"/>
          </p:cNvSpPr>
          <p:nvPr>
            <p:ph type="sldNum" sz="quarter" idx="5"/>
          </p:nvPr>
        </p:nvSpPr>
        <p:spPr/>
        <p:txBody>
          <a:bodyPr/>
          <a:lstStyle/>
          <a:p>
            <a:fld id="{7AC3E5C1-012F-4B0E-A234-C58A20FAE8A4}" type="slidenum">
              <a:rPr lang="de-DE" smtClean="0"/>
              <a:t>36</a:t>
            </a:fld>
            <a:endParaRPr lang="de-DE"/>
          </a:p>
        </p:txBody>
      </p:sp>
    </p:spTree>
    <p:extLst>
      <p:ext uri="{BB962C8B-B14F-4D97-AF65-F5344CB8AC3E}">
        <p14:creationId xmlns:p14="http://schemas.microsoft.com/office/powerpoint/2010/main" val="89290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Bei dem Beispiel konnten wir die Gedanken von Lisa sehen; das ist im normalen Leben nicht der Fall –dort sehen wir nur das Verhalten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Wir PAs müssen das Gesehene interpretieren und herausfinden, ob das beobachtete Verhalten nur eine Kopie dessen ist, was der/die Anzuleitende selbst bei anderen beobachtet hat; oder ob sein/ ihr Verhalten auf einem Abwägen verschiedener Optionen und somit  auf einem inneren Prozess beruht</a:t>
            </a:r>
          </a:p>
          <a:p>
            <a:endParaRPr lang="de-DE" dirty="0"/>
          </a:p>
        </p:txBody>
      </p:sp>
      <p:sp>
        <p:nvSpPr>
          <p:cNvPr id="4" name="Foliennummernplatzhalter 3"/>
          <p:cNvSpPr>
            <a:spLocks noGrp="1"/>
          </p:cNvSpPr>
          <p:nvPr>
            <p:ph type="sldNum" sz="quarter" idx="5"/>
          </p:nvPr>
        </p:nvSpPr>
        <p:spPr/>
        <p:txBody>
          <a:bodyPr/>
          <a:lstStyle/>
          <a:p>
            <a:fld id="{7AC3E5C1-012F-4B0E-A234-C58A20FAE8A4}" type="slidenum">
              <a:rPr lang="de-DE" smtClean="0"/>
              <a:t>11</a:t>
            </a:fld>
            <a:endParaRPr lang="de-DE"/>
          </a:p>
        </p:txBody>
      </p:sp>
    </p:spTree>
    <p:extLst>
      <p:ext uri="{BB962C8B-B14F-4D97-AF65-F5344CB8AC3E}">
        <p14:creationId xmlns:p14="http://schemas.microsoft.com/office/powerpoint/2010/main" val="216992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anderer Erklärungsversuch für Kompetenzen</a:t>
            </a:r>
          </a:p>
        </p:txBody>
      </p:sp>
      <p:sp>
        <p:nvSpPr>
          <p:cNvPr id="4" name="Foliennummernplatzhalter 3"/>
          <p:cNvSpPr>
            <a:spLocks noGrp="1"/>
          </p:cNvSpPr>
          <p:nvPr>
            <p:ph type="sldNum" sz="quarter" idx="5"/>
          </p:nvPr>
        </p:nvSpPr>
        <p:spPr/>
        <p:txBody>
          <a:bodyPr/>
          <a:lstStyle/>
          <a:p>
            <a:fld id="{7AC3E5C1-012F-4B0E-A234-C58A20FAE8A4}" type="slidenum">
              <a:rPr lang="de-DE" smtClean="0"/>
              <a:t>14</a:t>
            </a:fld>
            <a:endParaRPr lang="de-DE"/>
          </a:p>
        </p:txBody>
      </p:sp>
    </p:spTree>
    <p:extLst>
      <p:ext uri="{BB962C8B-B14F-4D97-AF65-F5344CB8AC3E}">
        <p14:creationId xmlns:p14="http://schemas.microsoft.com/office/powerpoint/2010/main" val="99747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Dafür gucken wir nochmal kurz in den </a:t>
            </a:r>
            <a:r>
              <a:rPr lang="de-DE" dirty="0" err="1"/>
              <a:t>Aleitungsprozess</a:t>
            </a:r>
            <a:endParaRPr lang="de-DE" dirty="0"/>
          </a:p>
        </p:txBody>
      </p:sp>
      <p:sp>
        <p:nvSpPr>
          <p:cNvPr id="4" name="Foliennummernplatzhalter 3"/>
          <p:cNvSpPr>
            <a:spLocks noGrp="1"/>
          </p:cNvSpPr>
          <p:nvPr>
            <p:ph type="sldNum" sz="quarter" idx="5"/>
          </p:nvPr>
        </p:nvSpPr>
        <p:spPr/>
        <p:txBody>
          <a:bodyPr/>
          <a:lstStyle/>
          <a:p>
            <a:fld id="{7AC3E5C1-012F-4B0E-A234-C58A20FAE8A4}" type="slidenum">
              <a:rPr lang="de-DE" smtClean="0"/>
              <a:t>17</a:t>
            </a:fld>
            <a:endParaRPr lang="de-DE"/>
          </a:p>
        </p:txBody>
      </p:sp>
    </p:spTree>
    <p:extLst>
      <p:ext uri="{BB962C8B-B14F-4D97-AF65-F5344CB8AC3E}">
        <p14:creationId xmlns:p14="http://schemas.microsoft.com/office/powerpoint/2010/main" val="290889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bedeutet, das zentrale Prinzip der generalisierten Ausbildung ist die Kompetenzorientierung </a:t>
            </a:r>
          </a:p>
        </p:txBody>
      </p:sp>
      <p:sp>
        <p:nvSpPr>
          <p:cNvPr id="4" name="Foliennummernplatzhalter 3"/>
          <p:cNvSpPr>
            <a:spLocks noGrp="1"/>
          </p:cNvSpPr>
          <p:nvPr>
            <p:ph type="sldNum" sz="quarter" idx="5"/>
          </p:nvPr>
        </p:nvSpPr>
        <p:spPr/>
        <p:txBody>
          <a:bodyPr/>
          <a:lstStyle/>
          <a:p>
            <a:fld id="{7AC3E5C1-012F-4B0E-A234-C58A20FAE8A4}" type="slidenum">
              <a:rPr lang="de-DE" smtClean="0"/>
              <a:t>21</a:t>
            </a:fld>
            <a:endParaRPr lang="de-DE"/>
          </a:p>
        </p:txBody>
      </p:sp>
    </p:spTree>
    <p:extLst>
      <p:ext uri="{BB962C8B-B14F-4D97-AF65-F5344CB8AC3E}">
        <p14:creationId xmlns:p14="http://schemas.microsoft.com/office/powerpoint/2010/main" val="112474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Gucken wir uns das mal genauer an. Anlagen austeilen.</a:t>
            </a:r>
          </a:p>
        </p:txBody>
      </p:sp>
      <p:sp>
        <p:nvSpPr>
          <p:cNvPr id="4" name="Foliennummernplatzhalter 3"/>
          <p:cNvSpPr>
            <a:spLocks noGrp="1"/>
          </p:cNvSpPr>
          <p:nvPr>
            <p:ph type="sldNum" sz="quarter" idx="5"/>
          </p:nvPr>
        </p:nvSpPr>
        <p:spPr/>
        <p:txBody>
          <a:bodyPr/>
          <a:lstStyle/>
          <a:p>
            <a:fld id="{7AC3E5C1-012F-4B0E-A234-C58A20FAE8A4}" type="slidenum">
              <a:rPr lang="de-DE" smtClean="0"/>
              <a:t>22</a:t>
            </a:fld>
            <a:endParaRPr lang="de-DE"/>
          </a:p>
        </p:txBody>
      </p:sp>
    </p:spTree>
    <p:extLst>
      <p:ext uri="{BB962C8B-B14F-4D97-AF65-F5344CB8AC3E}">
        <p14:creationId xmlns:p14="http://schemas.microsoft.com/office/powerpoint/2010/main" val="279583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Praxisbeispiel, wie ihr als PAs die Kompetenzen einbinden könnt</a:t>
            </a:r>
          </a:p>
        </p:txBody>
      </p:sp>
      <p:sp>
        <p:nvSpPr>
          <p:cNvPr id="4" name="Foliennummernplatzhalter 3"/>
          <p:cNvSpPr>
            <a:spLocks noGrp="1"/>
          </p:cNvSpPr>
          <p:nvPr>
            <p:ph type="sldNum" sz="quarter" idx="5"/>
          </p:nvPr>
        </p:nvSpPr>
        <p:spPr/>
        <p:txBody>
          <a:bodyPr/>
          <a:lstStyle/>
          <a:p>
            <a:fld id="{7AC3E5C1-012F-4B0E-A234-C58A20FAE8A4}" type="slidenum">
              <a:rPr lang="de-DE" smtClean="0"/>
              <a:t>26</a:t>
            </a:fld>
            <a:endParaRPr lang="de-DE"/>
          </a:p>
        </p:txBody>
      </p:sp>
    </p:spTree>
    <p:extLst>
      <p:ext uri="{BB962C8B-B14F-4D97-AF65-F5344CB8AC3E}">
        <p14:creationId xmlns:p14="http://schemas.microsoft.com/office/powerpoint/2010/main" val="70585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klingt jetzt vielleicht erstmal kompliziert, aber das Gute ist, man kann nicht </a:t>
            </a:r>
            <a:r>
              <a:rPr lang="de-DE" dirty="0" err="1"/>
              <a:t>nicht</a:t>
            </a:r>
            <a:r>
              <a:rPr lang="de-DE" dirty="0"/>
              <a:t> kompetenzorientiert anleiten</a:t>
            </a:r>
          </a:p>
        </p:txBody>
      </p:sp>
      <p:sp>
        <p:nvSpPr>
          <p:cNvPr id="4" name="Foliennummernplatzhalter 3"/>
          <p:cNvSpPr>
            <a:spLocks noGrp="1"/>
          </p:cNvSpPr>
          <p:nvPr>
            <p:ph type="sldNum" sz="quarter" idx="5"/>
          </p:nvPr>
        </p:nvSpPr>
        <p:spPr/>
        <p:txBody>
          <a:bodyPr/>
          <a:lstStyle/>
          <a:p>
            <a:fld id="{7AC3E5C1-012F-4B0E-A234-C58A20FAE8A4}" type="slidenum">
              <a:rPr lang="de-DE" smtClean="0"/>
              <a:t>29</a:t>
            </a:fld>
            <a:endParaRPr lang="de-DE"/>
          </a:p>
        </p:txBody>
      </p:sp>
    </p:spTree>
    <p:extLst>
      <p:ext uri="{BB962C8B-B14F-4D97-AF65-F5344CB8AC3E}">
        <p14:creationId xmlns:p14="http://schemas.microsoft.com/office/powerpoint/2010/main" val="221748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guckt auch in die Rahmenlehrpläne und Rahmenausbildungspläne der Fachkommission für Pflegeberufe. Diese stellen wir euch zur Verfügung. Dort findet ihr Beispiele für konkrete Anleitungssituationen, die ihr ggf. an euren Arbeitsbereich anpassen könnt.</a:t>
            </a:r>
          </a:p>
          <a:p>
            <a:r>
              <a:rPr lang="de-DE" dirty="0"/>
              <a:t>TN Auszüge austeilen und besprechen.</a:t>
            </a:r>
          </a:p>
        </p:txBody>
      </p:sp>
      <p:sp>
        <p:nvSpPr>
          <p:cNvPr id="4" name="Foliennummernplatzhalter 3"/>
          <p:cNvSpPr>
            <a:spLocks noGrp="1"/>
          </p:cNvSpPr>
          <p:nvPr>
            <p:ph type="sldNum" sz="quarter" idx="5"/>
          </p:nvPr>
        </p:nvSpPr>
        <p:spPr/>
        <p:txBody>
          <a:bodyPr/>
          <a:lstStyle/>
          <a:p>
            <a:fld id="{7AC3E5C1-012F-4B0E-A234-C58A20FAE8A4}" type="slidenum">
              <a:rPr lang="de-DE" smtClean="0"/>
              <a:t>35</a:t>
            </a:fld>
            <a:endParaRPr lang="de-DE"/>
          </a:p>
        </p:txBody>
      </p:sp>
    </p:spTree>
    <p:extLst>
      <p:ext uri="{BB962C8B-B14F-4D97-AF65-F5344CB8AC3E}">
        <p14:creationId xmlns:p14="http://schemas.microsoft.com/office/powerpoint/2010/main" val="172346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6BEF6CF2-9C1C-4052-B63F-CDA5E6591996}" type="datetimeFigureOut">
              <a:rPr lang="de-DE" smtClean="0"/>
              <a:t>11.03.2024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FF6247-5201-461A-8A7D-7CC8D5BF9BD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9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BEF6CF2-9C1C-4052-B63F-CDA5E6591996}" type="datetimeFigureOut">
              <a:rPr lang="de-DE" smtClean="0"/>
              <a:t>11.03.2024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204163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BEF6CF2-9C1C-4052-B63F-CDA5E6591996}" type="datetimeFigureOut">
              <a:rPr lang="de-DE" smtClean="0"/>
              <a:t>11.03.2024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FF6247-5201-461A-8A7D-7CC8D5BF9BD6}" type="slidenum">
              <a:rPr lang="de-DE" smtClean="0"/>
              <a:t>‹Nr.›</a:t>
            </a:fld>
            <a:endParaRPr lang="de-D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68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BEF6CF2-9C1C-4052-B63F-CDA5E6591996}" type="datetimeFigureOut">
              <a:rPr lang="de-DE" smtClean="0"/>
              <a:t>11.03.2024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26136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BEF6CF2-9C1C-4052-B63F-CDA5E6591996}" type="datetimeFigureOut">
              <a:rPr lang="de-DE" smtClean="0"/>
              <a:t>11.03.2024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FF6247-5201-461A-8A7D-7CC8D5BF9BD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4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BEF6CF2-9C1C-4052-B63F-CDA5E6591996}" type="datetimeFigureOut">
              <a:rPr lang="de-DE" smtClean="0"/>
              <a:t>11.03.2024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148299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9088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BEF6CF2-9C1C-4052-B63F-CDA5E6591996}" type="datetimeFigureOut">
              <a:rPr lang="de-DE" smtClean="0"/>
              <a:t>11.03.2024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290121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BEF6CF2-9C1C-4052-B63F-CDA5E6591996}" type="datetimeFigureOut">
              <a:rPr lang="de-DE" smtClean="0"/>
              <a:t>11.03.2024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27389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F6CF2-9C1C-4052-B63F-CDA5E6591996}" type="datetimeFigureOut">
              <a:rPr lang="de-DE" smtClean="0"/>
              <a:t>11.03.2024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14918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BEF6CF2-9C1C-4052-B63F-CDA5E6591996}" type="datetimeFigureOut">
              <a:rPr lang="de-DE" smtClean="0"/>
              <a:t>11.03.2024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BFF6247-5201-461A-8A7D-7CC8D5BF9BD6}" type="slidenum">
              <a:rPr lang="de-DE" smtClean="0"/>
              <a:t>‹Nr.›</a:t>
            </a:fld>
            <a:endParaRPr lang="de-DE"/>
          </a:p>
        </p:txBody>
      </p:sp>
    </p:spTree>
    <p:extLst>
      <p:ext uri="{BB962C8B-B14F-4D97-AF65-F5344CB8AC3E}">
        <p14:creationId xmlns:p14="http://schemas.microsoft.com/office/powerpoint/2010/main" val="49061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BEF6CF2-9C1C-4052-B63F-CDA5E6591996}" type="datetimeFigureOut">
              <a:rPr lang="de-DE" smtClean="0"/>
              <a:t>11.03.2024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BFF6247-5201-461A-8A7D-7CC8D5BF9BD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4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BEF6CF2-9C1C-4052-B63F-CDA5E6591996}" type="datetimeFigureOut">
              <a:rPr lang="de-DE" smtClean="0"/>
              <a:t>11.03.2024</a:t>
            </a:fld>
            <a:endParaRPr lang="de-D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e-D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FF6247-5201-461A-8A7D-7CC8D5BF9BD6}" type="slidenum">
              <a:rPr lang="de-DE" smtClean="0"/>
              <a:t>‹Nr.›</a:t>
            </a:fld>
            <a:endParaRPr lang="de-D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271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cne.thieme.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87DED590-291C-4D46-BBE6-EE5F0C44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081EC9D6-90B6-4037-BCD1-DF32371E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tertitel 2">
            <a:extLst>
              <a:ext uri="{FF2B5EF4-FFF2-40B4-BE49-F238E27FC236}">
                <a16:creationId xmlns:a16="http://schemas.microsoft.com/office/drawing/2014/main" id="{5E909C60-E219-4130-BDF6-CB31A7E96BF3}"/>
              </a:ext>
            </a:extLst>
          </p:cNvPr>
          <p:cNvSpPr>
            <a:spLocks noGrp="1"/>
          </p:cNvSpPr>
          <p:nvPr>
            <p:ph type="subTitle" idx="1"/>
          </p:nvPr>
        </p:nvSpPr>
        <p:spPr>
          <a:xfrm>
            <a:off x="768485" y="858475"/>
            <a:ext cx="2629727" cy="5141050"/>
          </a:xfrm>
        </p:spPr>
        <p:txBody>
          <a:bodyPr>
            <a:normAutofit/>
          </a:bodyPr>
          <a:lstStyle/>
          <a:p>
            <a:pPr algn="r"/>
            <a:r>
              <a:rPr lang="de-DE" sz="2400">
                <a:solidFill>
                  <a:schemeClr val="bg1"/>
                </a:solidFill>
              </a:rPr>
              <a:t>Einführung in den Kompetenzbegriff</a:t>
            </a:r>
          </a:p>
          <a:p>
            <a:pPr algn="r"/>
            <a:r>
              <a:rPr lang="de-DE" sz="2400">
                <a:solidFill>
                  <a:schemeClr val="bg1"/>
                </a:solidFill>
              </a:rPr>
              <a:t>Relevanz für die Ausbildung und Arbeit als PA</a:t>
            </a:r>
          </a:p>
        </p:txBody>
      </p:sp>
      <p:pic>
        <p:nvPicPr>
          <p:cNvPr id="5" name="Picture 4" descr="Pfeile, die nach rechts zeigen, während ein Pfeil nach links zeigt">
            <a:extLst>
              <a:ext uri="{FF2B5EF4-FFF2-40B4-BE49-F238E27FC236}">
                <a16:creationId xmlns:a16="http://schemas.microsoft.com/office/drawing/2014/main" id="{DD06BC04-F223-2A57-93F3-08CDBA033065}"/>
              </a:ext>
            </a:extLst>
          </p:cNvPr>
          <p:cNvPicPr>
            <a:picLocks noChangeAspect="1"/>
          </p:cNvPicPr>
          <p:nvPr/>
        </p:nvPicPr>
        <p:blipFill rotWithShape="1">
          <a:blip r:embed="rId2">
            <a:duotone>
              <a:schemeClr val="accent1">
                <a:shade val="45000"/>
                <a:satMod val="135000"/>
              </a:schemeClr>
              <a:prstClr val="white"/>
            </a:duotone>
          </a:blip>
          <a:srcRect l="5799" r="5801" b="2"/>
          <a:stretch/>
        </p:blipFill>
        <p:spPr>
          <a:xfrm>
            <a:off x="3897745" y="486184"/>
            <a:ext cx="7794722" cy="5885632"/>
          </a:xfrm>
          <a:prstGeom prst="rect">
            <a:avLst/>
          </a:prstGeom>
        </p:spPr>
      </p:pic>
      <p:sp>
        <p:nvSpPr>
          <p:cNvPr id="20" name="Rectangle 19">
            <a:extLst>
              <a:ext uri="{FF2B5EF4-FFF2-40B4-BE49-F238E27FC236}">
                <a16:creationId xmlns:a16="http://schemas.microsoft.com/office/drawing/2014/main" id="{09DFC1FD-759F-47F1-B791-6DD75BB7F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B64867-EEA6-4B40-8988-F9002C5464FF}"/>
              </a:ext>
            </a:extLst>
          </p:cNvPr>
          <p:cNvSpPr>
            <a:spLocks noGrp="1"/>
          </p:cNvSpPr>
          <p:nvPr>
            <p:ph type="ctrTitle"/>
          </p:nvPr>
        </p:nvSpPr>
        <p:spPr>
          <a:xfrm>
            <a:off x="4299626" y="858475"/>
            <a:ext cx="6984459" cy="5141050"/>
          </a:xfrm>
        </p:spPr>
        <p:txBody>
          <a:bodyPr>
            <a:normAutofit/>
          </a:bodyPr>
          <a:lstStyle/>
          <a:p>
            <a:pPr algn="l"/>
            <a:r>
              <a:rPr lang="de-DE" sz="6000">
                <a:solidFill>
                  <a:srgbClr val="FFFFFF"/>
                </a:solidFill>
              </a:rPr>
              <a:t>Kompetenzen</a:t>
            </a:r>
          </a:p>
        </p:txBody>
      </p:sp>
    </p:spTree>
    <p:extLst>
      <p:ext uri="{BB962C8B-B14F-4D97-AF65-F5344CB8AC3E}">
        <p14:creationId xmlns:p14="http://schemas.microsoft.com/office/powerpoint/2010/main" val="31914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F63EEE4-BA38-0007-2258-86A148BA78C5}"/>
              </a:ext>
            </a:extLst>
          </p:cNvPr>
          <p:cNvSpPr txBox="1"/>
          <p:nvPr/>
        </p:nvSpPr>
        <p:spPr>
          <a:xfrm>
            <a:off x="1024128" y="585216"/>
            <a:ext cx="80182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2800" cap="all" spc="100">
                <a:solidFill>
                  <a:schemeClr val="tx1">
                    <a:lumMod val="95000"/>
                    <a:lumOff val="5000"/>
                  </a:schemeClr>
                </a:solidFill>
                <a:latin typeface="+mj-lt"/>
                <a:ea typeface="+mj-ea"/>
                <a:cs typeface="+mj-cs"/>
              </a:rPr>
              <a:t>Die Auszubildende Frau Ruster bewältigt in diesem Beispiel selbstständig und verantwortungsvoll eine berufliche Situation. Sie handelt kompetent und verfügt über:</a:t>
            </a:r>
          </a:p>
        </p:txBody>
      </p:sp>
      <p:sp>
        <p:nvSpPr>
          <p:cNvPr id="5" name="Inhaltsplatzhalter 2">
            <a:extLst>
              <a:ext uri="{FF2B5EF4-FFF2-40B4-BE49-F238E27FC236}">
                <a16:creationId xmlns:a16="http://schemas.microsoft.com/office/drawing/2014/main" id="{C8C26A5A-9D0F-84CF-D5A6-8B6D3BCFF3E6}"/>
              </a:ext>
            </a:extLst>
          </p:cNvPr>
          <p:cNvSpPr txBox="1">
            <a:spLocks/>
          </p:cNvSpPr>
          <p:nvPr/>
        </p:nvSpPr>
        <p:spPr>
          <a:xfrm>
            <a:off x="1024128" y="2286000"/>
            <a:ext cx="8018271"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sz="1700"/>
              <a:t> Wissen: Durst, Darreichen von Getränken, Flüssigkeitsbilanzierung, Herzinsuffizienz, Krankheitsbewältigung, Selbstpflege, Gesprächsführung und Kontexteinflüsse</a:t>
            </a:r>
          </a:p>
          <a:p>
            <a:pPr>
              <a:buFont typeface="Arial" panose="020B0604020202020204" pitchFamily="34" charset="0"/>
              <a:buChar char="•"/>
            </a:pPr>
            <a:r>
              <a:rPr lang="en-US" sz="1700"/>
              <a:t> Fertigkeiten: Sie kann zuhören, Fragen stellen und Empathie zeigen, Flüssigkeitsbilanzierungsprotokolle verständlich erklären und informieren</a:t>
            </a:r>
          </a:p>
          <a:p>
            <a:pPr>
              <a:buFont typeface="Arial" panose="020B0604020202020204" pitchFamily="34" charset="0"/>
              <a:buChar char="•"/>
            </a:pPr>
            <a:r>
              <a:rPr lang="en-US" sz="1700"/>
              <a:t> Werte: Sie will ihr gegenüber ernst nehmen und akzeptieren, sich auseinandersetzen, Veränderung und Selbstbestimmung ermöglichen</a:t>
            </a:r>
          </a:p>
          <a:p>
            <a:pPr>
              <a:buFont typeface="Arial" panose="020B0604020202020204" pitchFamily="34" charset="0"/>
              <a:buChar char="•"/>
            </a:pPr>
            <a:r>
              <a:rPr lang="en-US" sz="1700"/>
              <a:t> Erfahrungen: Sie hat ähnliche Situationen  mit ähnlichen Situationsmerkmalen erlebt.</a:t>
            </a:r>
          </a:p>
          <a:p>
            <a:pPr>
              <a:buFont typeface="Arial" panose="020B0604020202020204" pitchFamily="34" charset="0"/>
              <a:buChar char="•"/>
            </a:pPr>
            <a:r>
              <a:rPr lang="en-US" sz="1700"/>
              <a:t> Realisierungswillen: Sie „bleibt dran“ und weicht der Anforderung nicht aus. </a:t>
            </a:r>
          </a:p>
          <a:p>
            <a:pPr marL="0" indent="0">
              <a:buFont typeface="Tw Cen MT" panose="020B0602020104020603" pitchFamily="34" charset="0"/>
              <a:buNone/>
            </a:pPr>
            <a:r>
              <a:rPr lang="en-US" sz="1700"/>
              <a:t>Wissen allein ist keine Kompetenz, genauso wenig wie andere Komponenten. Erst die Verbindung der einzelnen Elemente führt zu kompetentem Handeln.</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4FE69-CD11-3157-D2C4-821D79616CA9}"/>
              </a:ext>
            </a:extLst>
          </p:cNvPr>
          <p:cNvSpPr>
            <a:spLocks noGrp="1"/>
          </p:cNvSpPr>
          <p:nvPr>
            <p:ph type="title"/>
          </p:nvPr>
        </p:nvSpPr>
        <p:spPr>
          <a:xfrm>
            <a:off x="1024128" y="585216"/>
            <a:ext cx="9720072" cy="1499616"/>
          </a:xfrm>
        </p:spPr>
        <p:txBody>
          <a:bodyPr>
            <a:normAutofit/>
          </a:bodyPr>
          <a:lstStyle/>
          <a:p>
            <a:r>
              <a:rPr kumimoji="0" lang="de-DE" altLang="de-DE" b="0" i="0" u="none" strike="noStrike" kern="1200" cap="none" spc="0" normalizeH="0" baseline="0" noProof="0">
                <a:ln>
                  <a:noFill/>
                </a:ln>
                <a:effectLst/>
                <a:uLnTx/>
                <a:uFillTx/>
                <a:latin typeface="Calibri"/>
                <a:ea typeface="+mj-ea"/>
                <a:cs typeface="+mj-cs"/>
              </a:rPr>
              <a:t>Kompetenz vs. Performanz</a:t>
            </a:r>
            <a:endParaRPr lang="de-DE" dirty="0"/>
          </a:p>
        </p:txBody>
      </p:sp>
      <p:sp>
        <p:nvSpPr>
          <p:cNvPr id="3" name="Inhaltsplatzhalter 2">
            <a:extLst>
              <a:ext uri="{FF2B5EF4-FFF2-40B4-BE49-F238E27FC236}">
                <a16:creationId xmlns:a16="http://schemas.microsoft.com/office/drawing/2014/main" id="{7C380158-0BDC-21B4-298C-6482F3C95CFF}"/>
              </a:ext>
            </a:extLst>
          </p:cNvPr>
          <p:cNvSpPr>
            <a:spLocks/>
          </p:cNvSpPr>
          <p:nvPr/>
        </p:nvSpPr>
        <p:spPr>
          <a:xfrm>
            <a:off x="1024128" y="2286000"/>
            <a:ext cx="9720073" cy="4023360"/>
          </a:xfrm>
          <a:prstGeom prst="rect">
            <a:avLst/>
          </a:prstGeom>
        </p:spPr>
        <p:txBody>
          <a:bodyPr/>
          <a:lstStyle/>
          <a:p>
            <a:endParaRPr lang="de-DE" dirty="0"/>
          </a:p>
        </p:txBody>
      </p:sp>
      <p:pic>
        <p:nvPicPr>
          <p:cNvPr id="4" name="Inhaltsplatzhalter 3" descr="Ein Bild, das Text, Screenshot, Schrift enthält.&#10;&#10;Automatisch generierte Beschreibung">
            <a:extLst>
              <a:ext uri="{FF2B5EF4-FFF2-40B4-BE49-F238E27FC236}">
                <a16:creationId xmlns:a16="http://schemas.microsoft.com/office/drawing/2014/main" id="{B0C45AF7-D935-AC3F-C545-6566A84BC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36"/>
          <a:stretch>
            <a:fillRect/>
          </a:stretch>
        </p:blipFill>
        <p:spPr bwMode="auto">
          <a:xfrm>
            <a:off x="1474675" y="2288838"/>
            <a:ext cx="5066432" cy="366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449BDA4D-D1F3-AA08-B31E-704ADB815883}"/>
              </a:ext>
            </a:extLst>
          </p:cNvPr>
          <p:cNvSpPr txBox="1">
            <a:spLocks noChangeArrowheads="1"/>
          </p:cNvSpPr>
          <p:nvPr/>
        </p:nvSpPr>
        <p:spPr bwMode="auto">
          <a:xfrm>
            <a:off x="7197137" y="2286000"/>
            <a:ext cx="3096325" cy="421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defTabSz="886968" fontAlgn="base">
              <a:spcBef>
                <a:spcPct val="0"/>
              </a:spcBef>
              <a:spcAft>
                <a:spcPts val="600"/>
              </a:spcAft>
              <a:defRPr/>
            </a:pPr>
            <a:r>
              <a:rPr lang="de-DE" altLang="de-DE" sz="1358" kern="0">
                <a:solidFill>
                  <a:prstClr val="black"/>
                </a:solidFill>
                <a:latin typeface="Constantia" panose="02030602050306030303" pitchFamily="18" charset="0"/>
                <a:ea typeface="+mn-ea"/>
                <a:cs typeface="+mn-cs"/>
              </a:rPr>
              <a:t>Das, was Auszubildende  sagen und tun, lässt sich beobachten. Dies wird </a:t>
            </a:r>
            <a:r>
              <a:rPr lang="de-DE" altLang="de-DE" sz="1358" b="1" kern="0">
                <a:solidFill>
                  <a:prstClr val="black"/>
                </a:solidFill>
                <a:latin typeface="Constantia" panose="02030602050306030303" pitchFamily="18" charset="0"/>
                <a:ea typeface="+mn-ea"/>
                <a:cs typeface="+mn-cs"/>
              </a:rPr>
              <a:t>Performanz</a:t>
            </a:r>
            <a:r>
              <a:rPr lang="de-DE" altLang="de-DE" sz="1358" kern="0">
                <a:solidFill>
                  <a:prstClr val="black"/>
                </a:solidFill>
                <a:latin typeface="Constantia" panose="02030602050306030303" pitchFamily="18" charset="0"/>
                <a:ea typeface="+mn-ea"/>
                <a:cs typeface="+mn-cs"/>
              </a:rPr>
              <a:t> genannt. Das, was zu ihrem Handeln führt – ihr Wissen, ihre Erfahrungen, ihre persönlichen Werte, die Motive und Emotionen –leider nicht. Es lässt sich nicht eindeutig bestimmen, welche </a:t>
            </a:r>
            <a:r>
              <a:rPr lang="de-DE" altLang="de-DE" sz="1358" b="1" kern="0">
                <a:solidFill>
                  <a:prstClr val="black"/>
                </a:solidFill>
                <a:latin typeface="Constantia" panose="02030602050306030303" pitchFamily="18" charset="0"/>
                <a:ea typeface="+mn-ea"/>
                <a:cs typeface="+mn-cs"/>
              </a:rPr>
              <a:t>Kompetenzen</a:t>
            </a:r>
            <a:r>
              <a:rPr lang="de-DE" altLang="de-DE" sz="1358" kern="0">
                <a:solidFill>
                  <a:prstClr val="black"/>
                </a:solidFill>
                <a:latin typeface="Constantia" panose="02030602050306030303" pitchFamily="18" charset="0"/>
                <a:ea typeface="+mn-ea"/>
                <a:cs typeface="+mn-cs"/>
              </a:rPr>
              <a:t> sich zeigen.</a:t>
            </a:r>
          </a:p>
          <a:p>
            <a:pPr defTabSz="886968" fontAlgn="base">
              <a:spcBef>
                <a:spcPct val="0"/>
              </a:spcBef>
              <a:spcAft>
                <a:spcPts val="600"/>
              </a:spcAft>
              <a:defRPr/>
            </a:pPr>
            <a:endParaRPr lang="de-DE" altLang="de-DE" sz="1358" kern="0">
              <a:solidFill>
                <a:prstClr val="black"/>
              </a:solidFill>
              <a:latin typeface="Constantia" panose="02030602050306030303" pitchFamily="18" charset="0"/>
              <a:ea typeface="+mn-ea"/>
              <a:cs typeface="+mn-cs"/>
            </a:endParaRPr>
          </a:p>
          <a:p>
            <a:pPr defTabSz="886968" fontAlgn="base">
              <a:spcBef>
                <a:spcPct val="0"/>
              </a:spcBef>
              <a:spcAft>
                <a:spcPts val="600"/>
              </a:spcAft>
              <a:defRPr/>
            </a:pPr>
            <a:r>
              <a:rPr lang="de-DE" altLang="de-DE" sz="1358" kern="0">
                <a:solidFill>
                  <a:prstClr val="black"/>
                </a:solidFill>
                <a:latin typeface="Constantia" panose="02030602050306030303" pitchFamily="18" charset="0"/>
                <a:ea typeface="+mn-ea"/>
                <a:cs typeface="+mn-cs"/>
              </a:rPr>
              <a:t>Wenn eine Situation von außen beobachtet wird (z.B. durch den PA), kann der Beobachter das Gesehene nur interpretieren. Ob diese Interpretation korrekt ist, lässt sich z.T. nur im Gespräch mit dem Anzuleitenden herausfinden. Auch hierfür ist Reflexion/ Feedback wichtig.</a:t>
            </a:r>
            <a:endParaRPr kumimoji="0" lang="de-DE" altLang="de-DE" sz="1400" b="0" i="0" u="none" strike="noStrike" kern="0" cap="none" spc="0" normalizeH="0" baseline="0" noProof="0">
              <a:ln>
                <a:noFill/>
              </a:ln>
              <a:solidFill>
                <a:prstClr val="black"/>
              </a:solidFill>
              <a:effectLst/>
              <a:uLnTx/>
              <a:uFillTx/>
              <a:latin typeface="Constantia" panose="02030602050306030303" pitchFamily="18" charset="0"/>
            </a:endParaRPr>
          </a:p>
        </p:txBody>
      </p:sp>
      <p:sp>
        <p:nvSpPr>
          <p:cNvPr id="6" name="Textfeld 5">
            <a:extLst>
              <a:ext uri="{FF2B5EF4-FFF2-40B4-BE49-F238E27FC236}">
                <a16:creationId xmlns:a16="http://schemas.microsoft.com/office/drawing/2014/main" id="{1B812221-11DE-EDE8-84B3-17B28B5FD3F3}"/>
              </a:ext>
            </a:extLst>
          </p:cNvPr>
          <p:cNvSpPr txBox="1">
            <a:spLocks noChangeArrowheads="1"/>
          </p:cNvSpPr>
          <p:nvPr/>
        </p:nvSpPr>
        <p:spPr bwMode="auto">
          <a:xfrm>
            <a:off x="1474675" y="6052766"/>
            <a:ext cx="2815546" cy="2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defTabSz="886968" fontAlgn="base">
              <a:spcBef>
                <a:spcPct val="0"/>
              </a:spcBef>
              <a:spcAft>
                <a:spcPts val="600"/>
              </a:spcAft>
              <a:defRPr/>
            </a:pPr>
            <a:r>
              <a:rPr lang="de-DE" altLang="de-DE" sz="1067" kern="0">
                <a:solidFill>
                  <a:prstClr val="black"/>
                </a:solidFill>
                <a:latin typeface="Constantia" panose="02030602050306030303" pitchFamily="18" charset="0"/>
                <a:ea typeface="+mn-ea"/>
                <a:cs typeface="+mn-cs"/>
              </a:rPr>
              <a:t>Jürgensen, Dauer 2021</a:t>
            </a:r>
            <a:endParaRPr kumimoji="0" lang="de-DE" altLang="de-DE" sz="1100" b="0" i="0" u="none" strike="noStrike" kern="0" cap="none" spc="0" normalizeH="0" baseline="0" noProof="0">
              <a:ln>
                <a:noFill/>
              </a:ln>
              <a:solidFill>
                <a:prstClr val="black"/>
              </a:solidFill>
              <a:effectLst/>
              <a:uLnTx/>
              <a:uFillTx/>
              <a:latin typeface="Constantia" panose="02030602050306030303" pitchFamily="18" charset="0"/>
            </a:endParaRPr>
          </a:p>
        </p:txBody>
      </p:sp>
    </p:spTree>
    <p:extLst>
      <p:ext uri="{BB962C8B-B14F-4D97-AF65-F5344CB8AC3E}">
        <p14:creationId xmlns:p14="http://schemas.microsoft.com/office/powerpoint/2010/main" val="25209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A13B17-052F-43B8-9F10-C2CD22241DAB}"/>
              </a:ext>
            </a:extLst>
          </p:cNvPr>
          <p:cNvSpPr>
            <a:spLocks noGrp="1"/>
          </p:cNvSpPr>
          <p:nvPr>
            <p:ph type="title"/>
          </p:nvPr>
        </p:nvSpPr>
        <p:spPr>
          <a:xfrm>
            <a:off x="964788" y="804333"/>
            <a:ext cx="3391900" cy="5249334"/>
          </a:xfrm>
        </p:spPr>
        <p:txBody>
          <a:bodyPr>
            <a:normAutofit/>
          </a:bodyPr>
          <a:lstStyle/>
          <a:p>
            <a:pPr algn="r"/>
            <a:r>
              <a:rPr lang="de-DE" sz="3900" dirty="0">
                <a:solidFill>
                  <a:srgbClr val="FFFFFF"/>
                </a:solidFill>
              </a:rPr>
              <a:t>Pflegekompetenz</a:t>
            </a:r>
          </a:p>
        </p:txBody>
      </p:sp>
      <p:sp>
        <p:nvSpPr>
          <p:cNvPr id="3" name="Inhaltsplatzhalter 2">
            <a:extLst>
              <a:ext uri="{FF2B5EF4-FFF2-40B4-BE49-F238E27FC236}">
                <a16:creationId xmlns:a16="http://schemas.microsoft.com/office/drawing/2014/main" id="{B60B83E5-F32B-9DF8-4581-DD08368E26F6}"/>
              </a:ext>
            </a:extLst>
          </p:cNvPr>
          <p:cNvSpPr>
            <a:spLocks noGrp="1"/>
          </p:cNvSpPr>
          <p:nvPr>
            <p:ph idx="1"/>
          </p:nvPr>
        </p:nvSpPr>
        <p:spPr>
          <a:xfrm>
            <a:off x="4951048" y="804333"/>
            <a:ext cx="6306003" cy="5249334"/>
          </a:xfrm>
        </p:spPr>
        <p:txBody>
          <a:bodyPr anchor="ctr">
            <a:normAutofit/>
          </a:bodyPr>
          <a:lstStyle/>
          <a:p>
            <a:r>
              <a:rPr lang="de-DE" dirty="0"/>
              <a:t>Pflegekompetenz wird also verstanden</a:t>
            </a:r>
          </a:p>
          <a:p>
            <a:pPr>
              <a:buFont typeface="Arial" panose="020B0604020202020204" pitchFamily="34" charset="0"/>
              <a:buChar char="•"/>
            </a:pPr>
            <a:r>
              <a:rPr lang="de-DE" dirty="0"/>
              <a:t> als ganzheitliches Handlungspotenzial</a:t>
            </a:r>
          </a:p>
          <a:p>
            <a:pPr>
              <a:buFont typeface="Arial" panose="020B0604020202020204" pitchFamily="34" charset="0"/>
              <a:buChar char="•"/>
            </a:pPr>
            <a:r>
              <a:rPr lang="de-DE" dirty="0"/>
              <a:t> mit einem deutlichen Subjekt- Situationsbezug</a:t>
            </a:r>
          </a:p>
          <a:p>
            <a:pPr>
              <a:buFont typeface="Arial" panose="020B0604020202020204" pitchFamily="34" charset="0"/>
              <a:buChar char="•"/>
            </a:pPr>
            <a:r>
              <a:rPr lang="de-DE" dirty="0"/>
              <a:t> als Fähigkeit einer Person selbstorganisiert zu handeln</a:t>
            </a:r>
          </a:p>
          <a:p>
            <a:pPr>
              <a:buFont typeface="Arial" panose="020B0604020202020204" pitchFamily="34" charset="0"/>
              <a:buChar char="•"/>
            </a:pPr>
            <a:r>
              <a:rPr lang="de-DE" dirty="0"/>
              <a:t> als Fähigkeit zur Bewältigung komplexer Handlungssituationen in verschiedenen Kontexten</a:t>
            </a:r>
          </a:p>
          <a:p>
            <a:pPr>
              <a:buFont typeface="Arial" panose="020B0604020202020204" pitchFamily="34" charset="0"/>
              <a:buChar char="•"/>
            </a:pPr>
            <a:r>
              <a:rPr lang="de-DE" dirty="0"/>
              <a:t> als auf Rückgriff auf bereits vorhandene Fähigkeiten und Fertigkeiten</a:t>
            </a:r>
          </a:p>
          <a:p>
            <a:pPr>
              <a:buFont typeface="Arial" panose="020B0604020202020204" pitchFamily="34" charset="0"/>
              <a:buChar char="•"/>
            </a:pPr>
            <a:r>
              <a:rPr lang="de-DE" dirty="0"/>
              <a:t> wird in verschiedene Bereiche/ Dimensionen unterteilt</a:t>
            </a:r>
          </a:p>
          <a:p>
            <a:pPr>
              <a:buFont typeface="Arial" panose="020B0604020202020204" pitchFamily="34" charset="0"/>
              <a:buChar char="•"/>
            </a:pPr>
            <a:r>
              <a:rPr lang="de-DE" dirty="0"/>
              <a:t> wird nur in der Handlung sichtbar</a:t>
            </a:r>
          </a:p>
          <a:p>
            <a:pPr marL="0" indent="0">
              <a:buNone/>
            </a:pPr>
            <a:r>
              <a:rPr lang="pt-BR" sz="1200" dirty="0"/>
              <a:t>(Olbrich, Christa 2012)</a:t>
            </a:r>
            <a:endParaRPr lang="de-DE" sz="1200" dirty="0"/>
          </a:p>
          <a:p>
            <a:pPr marL="0" indent="0">
              <a:buNone/>
            </a:pPr>
            <a:endParaRPr lang="de-DE" dirty="0"/>
          </a:p>
        </p:txBody>
      </p:sp>
    </p:spTree>
    <p:extLst>
      <p:ext uri="{BB962C8B-B14F-4D97-AF65-F5344CB8AC3E}">
        <p14:creationId xmlns:p14="http://schemas.microsoft.com/office/powerpoint/2010/main" val="5131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B3B8BE5-8864-969B-0FE7-6907761EBCB9}"/>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1700" dirty="0">
                <a:effectLst/>
              </a:rPr>
              <a:t>Die </a:t>
            </a:r>
            <a:r>
              <a:rPr lang="en-US" sz="1700" dirty="0" err="1">
                <a:effectLst/>
              </a:rPr>
              <a:t>Fachkommission</a:t>
            </a:r>
            <a:r>
              <a:rPr lang="en-US" sz="1700" dirty="0">
                <a:effectLst/>
              </a:rPr>
              <a:t> </a:t>
            </a:r>
            <a:r>
              <a:rPr lang="en-US" sz="1700" dirty="0" err="1">
                <a:effectLst/>
              </a:rPr>
              <a:t>folgt</a:t>
            </a:r>
            <a:r>
              <a:rPr lang="en-US" sz="1700" dirty="0">
                <a:effectLst/>
              </a:rPr>
              <a:t> </a:t>
            </a:r>
            <a:r>
              <a:rPr lang="en-US" sz="1700" dirty="0" err="1">
                <a:effectLst/>
              </a:rPr>
              <a:t>demnach</a:t>
            </a:r>
            <a:r>
              <a:rPr lang="en-US" sz="1700" dirty="0">
                <a:effectLst/>
              </a:rPr>
              <a:t> </a:t>
            </a:r>
            <a:r>
              <a:rPr lang="en-US" sz="1700" dirty="0" err="1">
                <a:effectLst/>
              </a:rPr>
              <a:t>einem</a:t>
            </a:r>
            <a:r>
              <a:rPr lang="en-US" sz="1700" dirty="0">
                <a:effectLst/>
              </a:rPr>
              <a:t> </a:t>
            </a:r>
            <a:r>
              <a:rPr lang="en-US" sz="1700" dirty="0" err="1">
                <a:effectLst/>
              </a:rPr>
              <a:t>dispositionalen</a:t>
            </a:r>
            <a:r>
              <a:rPr lang="en-US" sz="1700" dirty="0">
                <a:effectLst/>
              </a:rPr>
              <a:t> </a:t>
            </a:r>
            <a:r>
              <a:rPr lang="en-US" sz="1700" dirty="0" err="1">
                <a:effectLst/>
              </a:rPr>
              <a:t>Kompetenzverständnis</a:t>
            </a:r>
            <a:r>
              <a:rPr lang="en-US" sz="1700" dirty="0">
                <a:effectLst/>
              </a:rPr>
              <a:t>, </a:t>
            </a:r>
            <a:r>
              <a:rPr lang="en-US" sz="1700" dirty="0" err="1">
                <a:effectLst/>
              </a:rPr>
              <a:t>wie</a:t>
            </a:r>
            <a:r>
              <a:rPr lang="en-US" sz="1700" dirty="0">
                <a:effectLst/>
              </a:rPr>
              <a:t> es </a:t>
            </a:r>
            <a:r>
              <a:rPr lang="en-US" sz="1700" dirty="0" err="1">
                <a:effectLst/>
              </a:rPr>
              <a:t>sich</a:t>
            </a:r>
            <a:r>
              <a:rPr lang="en-US" sz="1700" dirty="0">
                <a:effectLst/>
              </a:rPr>
              <a:t> </a:t>
            </a:r>
            <a:r>
              <a:rPr lang="en-US" sz="1700" dirty="0" err="1">
                <a:effectLst/>
              </a:rPr>
              <a:t>im</a:t>
            </a:r>
            <a:r>
              <a:rPr lang="en-US" sz="1700" dirty="0">
                <a:effectLst/>
              </a:rPr>
              <a:t> </a:t>
            </a:r>
            <a:r>
              <a:rPr lang="en-US" sz="1700" dirty="0" err="1">
                <a:effectLst/>
              </a:rPr>
              <a:t>deutschsprachigen</a:t>
            </a:r>
            <a:r>
              <a:rPr lang="en-US" sz="1700" dirty="0">
                <a:effectLst/>
              </a:rPr>
              <a:t> </a:t>
            </a:r>
            <a:r>
              <a:rPr lang="en-US" sz="1700" dirty="0" err="1">
                <a:effectLst/>
              </a:rPr>
              <a:t>Raum</a:t>
            </a:r>
            <a:r>
              <a:rPr lang="en-US" sz="1700" dirty="0">
                <a:effectLst/>
              </a:rPr>
              <a:t> </a:t>
            </a:r>
            <a:r>
              <a:rPr lang="en-US" sz="1700" dirty="0" err="1">
                <a:effectLst/>
              </a:rPr>
              <a:t>etabliert</a:t>
            </a:r>
            <a:r>
              <a:rPr lang="en-US" sz="1700" dirty="0">
                <a:effectLst/>
              </a:rPr>
              <a:t> hat (</a:t>
            </a:r>
            <a:r>
              <a:rPr lang="en-US" sz="1700" dirty="0" err="1">
                <a:effectLst/>
              </a:rPr>
              <a:t>Dütthorn</a:t>
            </a:r>
            <a:r>
              <a:rPr lang="en-US" sz="1700" dirty="0">
                <a:effectLst/>
              </a:rPr>
              <a:t> 2014; </a:t>
            </a:r>
            <a:r>
              <a:rPr lang="en-US" sz="1700" dirty="0" err="1">
                <a:effectLst/>
              </a:rPr>
              <a:t>Darmann</a:t>
            </a:r>
            <a:r>
              <a:rPr lang="en-US" sz="1700" dirty="0">
                <a:effectLst/>
              </a:rPr>
              <a:t>-</a:t>
            </a:r>
            <a:br>
              <a:rPr lang="en-US" sz="1700" dirty="0"/>
            </a:br>
            <a:r>
              <a:rPr lang="en-US" sz="1700" dirty="0" err="1">
                <a:effectLst/>
              </a:rPr>
              <a:t>Finck</a:t>
            </a:r>
            <a:r>
              <a:rPr lang="en-US" sz="1700" dirty="0">
                <a:effectLst/>
              </a:rPr>
              <a:t>/</a:t>
            </a:r>
            <a:r>
              <a:rPr lang="en-US" sz="1700" dirty="0" err="1">
                <a:effectLst/>
              </a:rPr>
              <a:t>Glissmann</a:t>
            </a:r>
            <a:r>
              <a:rPr lang="en-US" sz="1700" dirty="0">
                <a:effectLst/>
              </a:rPr>
              <a:t> 2011). Als </a:t>
            </a:r>
            <a:r>
              <a:rPr lang="en-US" sz="1700" dirty="0" err="1">
                <a:effectLst/>
              </a:rPr>
              <a:t>individuelle</a:t>
            </a:r>
            <a:r>
              <a:rPr lang="en-US" sz="1700" dirty="0">
                <a:effectLst/>
              </a:rPr>
              <a:t> </a:t>
            </a:r>
            <a:r>
              <a:rPr lang="en-US" sz="1700" dirty="0" err="1">
                <a:effectLst/>
              </a:rPr>
              <a:t>Dispositionen</a:t>
            </a:r>
            <a:r>
              <a:rPr lang="en-US" sz="1700" dirty="0">
                <a:effectLst/>
              </a:rPr>
              <a:t> </a:t>
            </a:r>
            <a:r>
              <a:rPr lang="en-US" sz="1700" dirty="0" err="1">
                <a:effectLst/>
              </a:rPr>
              <a:t>bezeichnen</a:t>
            </a:r>
            <a:r>
              <a:rPr lang="en-US" sz="1700" dirty="0">
                <a:effectLst/>
              </a:rPr>
              <a:t> </a:t>
            </a:r>
            <a:r>
              <a:rPr lang="en-US" sz="1700" dirty="0" err="1">
                <a:effectLst/>
              </a:rPr>
              <a:t>Kompetenzen</a:t>
            </a:r>
            <a:r>
              <a:rPr lang="en-US" sz="1700" dirty="0">
                <a:effectLst/>
              </a:rPr>
              <a:t> </a:t>
            </a:r>
            <a:r>
              <a:rPr lang="en-US" sz="1700" dirty="0" err="1">
                <a:effectLst/>
              </a:rPr>
              <a:t>Handlungsvoraussetzungen</a:t>
            </a:r>
            <a:r>
              <a:rPr lang="en-US" sz="1700" dirty="0">
                <a:effectLst/>
              </a:rPr>
              <a:t>, die in </a:t>
            </a:r>
            <a:r>
              <a:rPr lang="en-US" sz="1700" dirty="0" err="1">
                <a:effectLst/>
              </a:rPr>
              <a:t>selbstorganisierten</a:t>
            </a:r>
            <a:r>
              <a:rPr lang="en-US" sz="1700" dirty="0">
                <a:effectLst/>
              </a:rPr>
              <a:t>, </a:t>
            </a:r>
            <a:r>
              <a:rPr lang="en-US" sz="1700" dirty="0" err="1">
                <a:effectLst/>
              </a:rPr>
              <a:t>subjektorientierten</a:t>
            </a:r>
            <a:r>
              <a:rPr lang="en-US" sz="1700" dirty="0">
                <a:effectLst/>
              </a:rPr>
              <a:t> </a:t>
            </a:r>
            <a:r>
              <a:rPr lang="en-US" sz="1700" dirty="0" err="1">
                <a:effectLst/>
              </a:rPr>
              <a:t>Bildungsprozessen</a:t>
            </a:r>
            <a:r>
              <a:rPr lang="en-US" sz="1700" dirty="0">
                <a:effectLst/>
              </a:rPr>
              <a:t> </a:t>
            </a:r>
            <a:r>
              <a:rPr lang="en-US" sz="1700" dirty="0" err="1">
                <a:effectLst/>
              </a:rPr>
              <a:t>erworben</a:t>
            </a:r>
            <a:r>
              <a:rPr lang="en-US" sz="1700" dirty="0">
                <a:effectLst/>
              </a:rPr>
              <a:t> </a:t>
            </a:r>
            <a:r>
              <a:rPr lang="en-US" sz="1700" dirty="0" err="1">
                <a:effectLst/>
              </a:rPr>
              <a:t>bzw</a:t>
            </a:r>
            <a:r>
              <a:rPr lang="en-US" sz="1700" dirty="0">
                <a:effectLst/>
              </a:rPr>
              <a:t>. </a:t>
            </a:r>
            <a:r>
              <a:rPr lang="en-US" sz="1700" dirty="0" err="1">
                <a:effectLst/>
              </a:rPr>
              <a:t>erweitert</a:t>
            </a:r>
            <a:r>
              <a:rPr lang="en-US" sz="1700" dirty="0">
                <a:effectLst/>
              </a:rPr>
              <a:t> </a:t>
            </a:r>
            <a:r>
              <a:rPr lang="en-US" sz="1700" dirty="0" err="1">
                <a:effectLst/>
              </a:rPr>
              <a:t>werden</a:t>
            </a:r>
            <a:r>
              <a:rPr lang="en-US" sz="1700" dirty="0">
                <a:effectLst/>
              </a:rPr>
              <a:t> (</a:t>
            </a:r>
            <a:r>
              <a:rPr lang="en-US" sz="1700" dirty="0" err="1">
                <a:effectLst/>
              </a:rPr>
              <a:t>Erpenbeck</a:t>
            </a:r>
            <a:r>
              <a:rPr lang="en-US" sz="1700" dirty="0">
                <a:effectLst/>
              </a:rPr>
              <a:t>/Rosenstiel 2003) und die </a:t>
            </a:r>
            <a:r>
              <a:rPr lang="en-US" sz="1700" dirty="0" err="1">
                <a:effectLst/>
              </a:rPr>
              <a:t>sich</a:t>
            </a:r>
            <a:r>
              <a:rPr lang="en-US" sz="1700" dirty="0">
                <a:effectLst/>
              </a:rPr>
              <a:t> in den </a:t>
            </a:r>
            <a:r>
              <a:rPr lang="en-US" sz="1700" dirty="0" err="1">
                <a:effectLst/>
              </a:rPr>
              <a:t>spezifischen</a:t>
            </a:r>
            <a:r>
              <a:rPr lang="en-US" sz="1700" dirty="0">
                <a:effectLst/>
              </a:rPr>
              <a:t> </a:t>
            </a:r>
            <a:r>
              <a:rPr lang="en-US" sz="1700" dirty="0" err="1">
                <a:effectLst/>
              </a:rPr>
              <a:t>Anforderungen</a:t>
            </a:r>
            <a:r>
              <a:rPr lang="en-US" sz="1700" dirty="0">
                <a:effectLst/>
              </a:rPr>
              <a:t> </a:t>
            </a:r>
            <a:r>
              <a:rPr lang="en-US" sz="1700" dirty="0" err="1">
                <a:effectLst/>
              </a:rPr>
              <a:t>innerhalb</a:t>
            </a:r>
            <a:r>
              <a:rPr lang="en-US" sz="1700" dirty="0">
                <a:effectLst/>
              </a:rPr>
              <a:t> </a:t>
            </a:r>
            <a:r>
              <a:rPr lang="en-US" sz="1700" dirty="0" err="1">
                <a:effectLst/>
              </a:rPr>
              <a:t>pflegerischer</a:t>
            </a:r>
            <a:r>
              <a:rPr lang="en-US" sz="1700" dirty="0">
                <a:effectLst/>
              </a:rPr>
              <a:t> </a:t>
            </a:r>
            <a:r>
              <a:rPr lang="en-US" sz="1700" dirty="0" err="1">
                <a:effectLst/>
              </a:rPr>
              <a:t>Handlungsfelder</a:t>
            </a:r>
            <a:r>
              <a:rPr lang="en-US" sz="1700" dirty="0">
                <a:effectLst/>
              </a:rPr>
              <a:t> </a:t>
            </a:r>
            <a:r>
              <a:rPr lang="en-US" sz="1700" dirty="0" err="1">
                <a:effectLst/>
              </a:rPr>
              <a:t>konkretisieren</a:t>
            </a:r>
            <a:r>
              <a:rPr lang="en-US" sz="1700" dirty="0">
                <a:effectLst/>
              </a:rPr>
              <a:t>. </a:t>
            </a:r>
            <a:r>
              <a:rPr lang="en-US" sz="1700" dirty="0" err="1">
                <a:effectLst/>
              </a:rPr>
              <a:t>Kompetenzen</a:t>
            </a:r>
            <a:r>
              <a:rPr lang="en-US" sz="1700" dirty="0">
                <a:effectLst/>
              </a:rPr>
              <a:t> </a:t>
            </a:r>
            <a:r>
              <a:rPr lang="en-US" sz="1700" dirty="0" err="1">
                <a:effectLst/>
              </a:rPr>
              <a:t>sind</a:t>
            </a:r>
            <a:r>
              <a:rPr lang="en-US" sz="1700" dirty="0">
                <a:effectLst/>
              </a:rPr>
              <a:t> </a:t>
            </a:r>
            <a:r>
              <a:rPr lang="en-US" sz="1700" dirty="0" err="1">
                <a:effectLst/>
              </a:rPr>
              <a:t>demnach</a:t>
            </a:r>
            <a:r>
              <a:rPr lang="en-US" sz="1700" dirty="0">
                <a:effectLst/>
              </a:rPr>
              <a:t> an </a:t>
            </a:r>
            <a:r>
              <a:rPr lang="en-US" sz="1700" dirty="0" err="1">
                <a:effectLst/>
              </a:rPr>
              <a:t>Personen</a:t>
            </a:r>
            <a:r>
              <a:rPr lang="en-US" sz="1700" dirty="0">
                <a:effectLst/>
              </a:rPr>
              <a:t> </a:t>
            </a:r>
            <a:r>
              <a:rPr lang="en-US" sz="1700" dirty="0" err="1">
                <a:effectLst/>
              </a:rPr>
              <a:t>gebunden</a:t>
            </a:r>
            <a:r>
              <a:rPr lang="en-US" sz="1700" dirty="0">
                <a:effectLst/>
              </a:rPr>
              <a:t> und </a:t>
            </a:r>
            <a:r>
              <a:rPr lang="en-US" sz="1700" dirty="0" err="1">
                <a:effectLst/>
              </a:rPr>
              <a:t>hängen</a:t>
            </a:r>
            <a:r>
              <a:rPr lang="en-US" sz="1700" dirty="0">
                <a:effectLst/>
              </a:rPr>
              <a:t> </a:t>
            </a:r>
            <a:r>
              <a:rPr lang="en-US" sz="1700" dirty="0" err="1">
                <a:effectLst/>
              </a:rPr>
              <a:t>vom</a:t>
            </a:r>
            <a:r>
              <a:rPr lang="en-US" sz="1700" dirty="0">
                <a:effectLst/>
              </a:rPr>
              <a:t> </a:t>
            </a:r>
            <a:r>
              <a:rPr lang="en-US" sz="1700" dirty="0" err="1">
                <a:effectLst/>
              </a:rPr>
              <a:t>Kontext</a:t>
            </a:r>
            <a:r>
              <a:rPr lang="en-US" sz="1700" dirty="0">
                <a:effectLst/>
              </a:rPr>
              <a:t> ab. In </a:t>
            </a:r>
            <a:r>
              <a:rPr lang="en-US" sz="1700" dirty="0" err="1">
                <a:effectLst/>
              </a:rPr>
              <a:t>einem</a:t>
            </a:r>
            <a:r>
              <a:rPr lang="en-US" sz="1700" dirty="0">
                <a:effectLst/>
              </a:rPr>
              <a:t> </a:t>
            </a:r>
            <a:r>
              <a:rPr lang="en-US" sz="1700" dirty="0" err="1">
                <a:effectLst/>
              </a:rPr>
              <a:t>dispositionalen</a:t>
            </a:r>
            <a:r>
              <a:rPr lang="en-US" sz="1700" dirty="0">
                <a:effectLst/>
              </a:rPr>
              <a:t> </a:t>
            </a:r>
            <a:r>
              <a:rPr lang="en-US" sz="1700" dirty="0" err="1">
                <a:effectLst/>
              </a:rPr>
              <a:t>Verständnis</a:t>
            </a:r>
            <a:r>
              <a:rPr lang="en-US" sz="1700" dirty="0">
                <a:effectLst/>
              </a:rPr>
              <a:t> </a:t>
            </a:r>
            <a:r>
              <a:rPr lang="en-US" sz="1700" dirty="0" err="1">
                <a:effectLst/>
              </a:rPr>
              <a:t>kennzeichnen</a:t>
            </a:r>
            <a:r>
              <a:rPr lang="en-US" sz="1700" dirty="0">
                <a:effectLst/>
              </a:rPr>
              <a:t> </a:t>
            </a:r>
            <a:r>
              <a:rPr lang="en-US" sz="1700" dirty="0" err="1">
                <a:effectLst/>
              </a:rPr>
              <a:t>Kompetenzen</a:t>
            </a:r>
            <a:r>
              <a:rPr lang="en-US" sz="1700" dirty="0">
                <a:effectLst/>
              </a:rPr>
              <a:t> </a:t>
            </a:r>
            <a:r>
              <a:rPr lang="en-US" sz="1700" dirty="0" err="1">
                <a:effectLst/>
              </a:rPr>
              <a:t>Tiefenstrukturen</a:t>
            </a:r>
            <a:r>
              <a:rPr lang="en-US" sz="1700" dirty="0">
                <a:effectLst/>
              </a:rPr>
              <a:t>, die </a:t>
            </a:r>
            <a:r>
              <a:rPr lang="en-US" sz="1700" dirty="0" err="1">
                <a:effectLst/>
              </a:rPr>
              <a:t>als</a:t>
            </a:r>
            <a:r>
              <a:rPr lang="en-US" sz="1700" dirty="0">
                <a:effectLst/>
              </a:rPr>
              <a:t> </a:t>
            </a:r>
            <a:r>
              <a:rPr lang="en-US" sz="1700" dirty="0" err="1">
                <a:effectLst/>
              </a:rPr>
              <a:t>Verhaltensmöglichkeiten</a:t>
            </a:r>
            <a:r>
              <a:rPr lang="en-US" sz="1700" dirty="0">
                <a:effectLst/>
              </a:rPr>
              <a:t> </a:t>
            </a:r>
            <a:r>
              <a:rPr lang="en-US" sz="1700" dirty="0" err="1">
                <a:effectLst/>
              </a:rPr>
              <a:t>definiert</a:t>
            </a:r>
            <a:r>
              <a:rPr lang="en-US" sz="1700" dirty="0">
                <a:effectLst/>
              </a:rPr>
              <a:t> </a:t>
            </a:r>
            <a:r>
              <a:rPr lang="en-US" sz="1700" dirty="0" err="1">
                <a:effectLst/>
              </a:rPr>
              <a:t>sind</a:t>
            </a:r>
            <a:r>
              <a:rPr lang="en-US" sz="1700" dirty="0">
                <a:effectLst/>
              </a:rPr>
              <a:t> und erst </a:t>
            </a:r>
            <a:r>
              <a:rPr lang="en-US" sz="1700" dirty="0" err="1">
                <a:effectLst/>
              </a:rPr>
              <a:t>über</a:t>
            </a:r>
            <a:r>
              <a:rPr lang="en-US" sz="1700" dirty="0">
                <a:effectLst/>
              </a:rPr>
              <a:t> </a:t>
            </a:r>
            <a:r>
              <a:rPr lang="en-US" sz="1700" dirty="0" err="1">
                <a:effectLst/>
              </a:rPr>
              <a:t>ihre</a:t>
            </a:r>
            <a:r>
              <a:rPr lang="en-US" sz="1700" dirty="0">
                <a:effectLst/>
              </a:rPr>
              <a:t> </a:t>
            </a:r>
            <a:r>
              <a:rPr lang="en-US" sz="1700" dirty="0" err="1">
                <a:effectLst/>
              </a:rPr>
              <a:t>Performanz</a:t>
            </a:r>
            <a:r>
              <a:rPr lang="en-US" sz="1700" dirty="0">
                <a:effectLst/>
              </a:rPr>
              <a:t> </a:t>
            </a:r>
            <a:r>
              <a:rPr lang="en-US" sz="1700" dirty="0" err="1">
                <a:effectLst/>
              </a:rPr>
              <a:t>als</a:t>
            </a:r>
            <a:r>
              <a:rPr lang="en-US" sz="1700" dirty="0">
                <a:effectLst/>
              </a:rPr>
              <a:t> </a:t>
            </a:r>
            <a:r>
              <a:rPr lang="en-US" sz="1700" dirty="0" err="1">
                <a:effectLst/>
              </a:rPr>
              <a:t>wahrnehmbare</a:t>
            </a:r>
            <a:r>
              <a:rPr lang="en-US" sz="1700" dirty="0">
                <a:effectLst/>
              </a:rPr>
              <a:t> </a:t>
            </a:r>
            <a:r>
              <a:rPr lang="en-US" sz="1700" dirty="0" err="1">
                <a:effectLst/>
              </a:rPr>
              <a:t>Oberflächenstruktur</a:t>
            </a:r>
            <a:r>
              <a:rPr lang="en-US" sz="1700" dirty="0">
                <a:effectLst/>
              </a:rPr>
              <a:t> </a:t>
            </a:r>
            <a:r>
              <a:rPr lang="en-US" sz="1700" dirty="0" err="1">
                <a:effectLst/>
              </a:rPr>
              <a:t>abgebildet</a:t>
            </a:r>
            <a:r>
              <a:rPr lang="en-US" sz="1700" dirty="0">
                <a:effectLst/>
              </a:rPr>
              <a:t> </a:t>
            </a:r>
            <a:r>
              <a:rPr lang="en-US" sz="1700" dirty="0" err="1">
                <a:effectLst/>
              </a:rPr>
              <a:t>werden</a:t>
            </a:r>
            <a:r>
              <a:rPr lang="en-US" sz="1700" dirty="0">
                <a:effectLst/>
              </a:rPr>
              <a:t> (</a:t>
            </a:r>
            <a:r>
              <a:rPr lang="en-US" sz="1700" dirty="0" err="1">
                <a:effectLst/>
              </a:rPr>
              <a:t>vgl</a:t>
            </a:r>
            <a:r>
              <a:rPr lang="en-US" sz="1700" dirty="0">
                <a:effectLst/>
              </a:rPr>
              <a:t>. </a:t>
            </a:r>
            <a:r>
              <a:rPr lang="en-US" sz="1700" dirty="0" err="1">
                <a:effectLst/>
              </a:rPr>
              <a:t>Heursen</a:t>
            </a:r>
            <a:r>
              <a:rPr lang="en-US" sz="1700" dirty="0">
                <a:effectLst/>
              </a:rPr>
              <a:t> 1989, S. 877). </a:t>
            </a:r>
            <a:r>
              <a:rPr lang="en-US" sz="1700" dirty="0" err="1"/>
              <a:t>L</a:t>
            </a:r>
            <a:r>
              <a:rPr lang="en-US" sz="1700" dirty="0" err="1">
                <a:effectLst/>
              </a:rPr>
              <a:t>ediglich</a:t>
            </a:r>
            <a:r>
              <a:rPr lang="en-US" sz="1700" dirty="0">
                <a:effectLst/>
              </a:rPr>
              <a:t> </a:t>
            </a:r>
            <a:r>
              <a:rPr lang="en-US" sz="1700" dirty="0" err="1">
                <a:effectLst/>
              </a:rPr>
              <a:t>indirekt</a:t>
            </a:r>
            <a:r>
              <a:rPr lang="en-US" sz="1700" dirty="0">
                <a:effectLst/>
              </a:rPr>
              <a:t> </a:t>
            </a:r>
            <a:r>
              <a:rPr lang="en-US" sz="1700" dirty="0" err="1">
                <a:effectLst/>
              </a:rPr>
              <a:t>durch</a:t>
            </a:r>
            <a:r>
              <a:rPr lang="en-US" sz="1700" dirty="0">
                <a:effectLst/>
              </a:rPr>
              <a:t> </a:t>
            </a:r>
            <a:r>
              <a:rPr lang="en-US" sz="1700" dirty="0" err="1">
                <a:effectLst/>
              </a:rPr>
              <a:t>Performanzbeobachtung</a:t>
            </a:r>
            <a:r>
              <a:rPr lang="en-US" sz="1700" dirty="0">
                <a:effectLst/>
              </a:rPr>
              <a:t> </a:t>
            </a:r>
            <a:r>
              <a:rPr lang="en-US" sz="1700" dirty="0" err="1">
                <a:effectLst/>
              </a:rPr>
              <a:t>bzw</a:t>
            </a:r>
            <a:r>
              <a:rPr lang="en-US" sz="1700" dirty="0">
                <a:effectLst/>
              </a:rPr>
              <a:t>. </a:t>
            </a:r>
            <a:r>
              <a:rPr lang="en-US" sz="1700" dirty="0" err="1">
                <a:effectLst/>
              </a:rPr>
              <a:t>rekonstruktive</a:t>
            </a:r>
            <a:r>
              <a:rPr lang="en-US" sz="1700" dirty="0">
                <a:effectLst/>
              </a:rPr>
              <a:t> </a:t>
            </a:r>
            <a:r>
              <a:rPr lang="en-US" sz="1700" dirty="0" err="1">
                <a:effectLst/>
              </a:rPr>
              <a:t>Analyse</a:t>
            </a:r>
            <a:r>
              <a:rPr lang="en-US" sz="1700" dirty="0">
                <a:effectLst/>
              </a:rPr>
              <a:t> </a:t>
            </a:r>
            <a:r>
              <a:rPr lang="en-US" sz="1700" dirty="0" err="1">
                <a:effectLst/>
              </a:rPr>
              <a:t>kann</a:t>
            </a:r>
            <a:r>
              <a:rPr lang="en-US" sz="1700" dirty="0">
                <a:effectLst/>
              </a:rPr>
              <a:t> </a:t>
            </a:r>
            <a:r>
              <a:rPr lang="en-US" sz="1700" dirty="0" err="1">
                <a:effectLst/>
              </a:rPr>
              <a:t>berufliches</a:t>
            </a:r>
            <a:r>
              <a:rPr lang="en-US" sz="1700" dirty="0">
                <a:effectLst/>
              </a:rPr>
              <a:t> </a:t>
            </a:r>
            <a:r>
              <a:rPr lang="en-US" sz="1700" dirty="0" err="1">
                <a:effectLst/>
              </a:rPr>
              <a:t>Handelns</a:t>
            </a:r>
            <a:r>
              <a:rPr lang="en-US" sz="1700" dirty="0">
                <a:effectLst/>
              </a:rPr>
              <a:t> </a:t>
            </a:r>
            <a:r>
              <a:rPr lang="en-US" sz="1700" dirty="0" err="1">
                <a:effectLst/>
              </a:rPr>
              <a:t>gedeutet</a:t>
            </a:r>
            <a:r>
              <a:rPr lang="en-US" sz="1700" dirty="0">
                <a:effectLst/>
              </a:rPr>
              <a:t> </a:t>
            </a:r>
            <a:r>
              <a:rPr lang="en-US" sz="1700" dirty="0" err="1">
                <a:effectLst/>
              </a:rPr>
              <a:t>werden</a:t>
            </a:r>
            <a:r>
              <a:rPr lang="en-US" sz="1700" dirty="0">
                <a:effectLst/>
              </a:rPr>
              <a:t>. </a:t>
            </a:r>
          </a:p>
          <a:p>
            <a:pPr defTabSz="914400">
              <a:lnSpc>
                <a:spcPct val="90000"/>
              </a:lnSpc>
              <a:spcAft>
                <a:spcPts val="600"/>
              </a:spcAft>
              <a:buClr>
                <a:schemeClr val="accent1"/>
              </a:buClr>
            </a:pPr>
            <a:r>
              <a:rPr lang="en-US" sz="1700" dirty="0">
                <a:effectLst/>
              </a:rPr>
              <a:t>Die </a:t>
            </a:r>
            <a:r>
              <a:rPr lang="en-US" sz="1700" dirty="0" err="1"/>
              <a:t>Auszubildenden</a:t>
            </a:r>
            <a:r>
              <a:rPr lang="en-US" sz="1700" dirty="0"/>
              <a:t> </a:t>
            </a:r>
            <a:r>
              <a:rPr lang="en-US" sz="1700" dirty="0" err="1"/>
              <a:t>sollen</a:t>
            </a:r>
            <a:r>
              <a:rPr lang="en-US" sz="1700" dirty="0"/>
              <a:t> </a:t>
            </a:r>
            <a:r>
              <a:rPr lang="en-US" sz="1700" dirty="0" err="1"/>
              <a:t>damit</a:t>
            </a:r>
            <a:r>
              <a:rPr lang="en-US" sz="1700" dirty="0"/>
              <a:t> </a:t>
            </a:r>
            <a:r>
              <a:rPr lang="en-US" sz="1700" dirty="0">
                <a:effectLst/>
              </a:rPr>
              <a:t>die </a:t>
            </a:r>
            <a:r>
              <a:rPr lang="en-US" sz="1700" dirty="0" err="1">
                <a:effectLst/>
              </a:rPr>
              <a:t>Bereitschaft</a:t>
            </a:r>
            <a:r>
              <a:rPr lang="en-US" sz="1700" dirty="0">
                <a:effectLst/>
              </a:rPr>
              <a:t> und die </a:t>
            </a:r>
            <a:r>
              <a:rPr lang="en-US" sz="1700" dirty="0" err="1">
                <a:effectLst/>
              </a:rPr>
              <a:t>Befähigungen</a:t>
            </a:r>
            <a:r>
              <a:rPr lang="en-US" sz="1700" dirty="0">
                <a:effectLst/>
              </a:rPr>
              <a:t> </a:t>
            </a:r>
            <a:r>
              <a:rPr lang="en-US" sz="1700" dirty="0" err="1">
                <a:effectLst/>
              </a:rPr>
              <a:t>aufbauen</a:t>
            </a:r>
            <a:r>
              <a:rPr lang="en-US" sz="1700" dirty="0">
                <a:effectLst/>
              </a:rPr>
              <a:t>, die für </a:t>
            </a:r>
            <a:r>
              <a:rPr lang="en-US" sz="1700" dirty="0" err="1">
                <a:effectLst/>
              </a:rPr>
              <a:t>ein</a:t>
            </a:r>
            <a:r>
              <a:rPr lang="en-US" sz="1700" dirty="0">
                <a:effectLst/>
              </a:rPr>
              <a:t> </a:t>
            </a:r>
            <a:r>
              <a:rPr lang="en-US" sz="1700" dirty="0" err="1">
                <a:effectLst/>
              </a:rPr>
              <a:t>professionelles</a:t>
            </a:r>
            <a:r>
              <a:rPr lang="en-US" sz="1700" dirty="0">
                <a:effectLst/>
              </a:rPr>
              <a:t> </a:t>
            </a:r>
            <a:r>
              <a:rPr lang="en-US" sz="1700" dirty="0" err="1">
                <a:effectLst/>
              </a:rPr>
              <a:t>Pflegehandeln</a:t>
            </a:r>
            <a:r>
              <a:rPr lang="en-US" sz="1700" dirty="0">
                <a:effectLst/>
              </a:rPr>
              <a:t> in </a:t>
            </a:r>
            <a:r>
              <a:rPr lang="en-US" sz="1700" dirty="0" err="1">
                <a:effectLst/>
              </a:rPr>
              <a:t>Pflegesituationen</a:t>
            </a:r>
            <a:r>
              <a:rPr lang="en-US" sz="1700" dirty="0">
                <a:effectLst/>
              </a:rPr>
              <a:t> </a:t>
            </a:r>
            <a:r>
              <a:rPr lang="en-US" sz="1700" dirty="0" err="1">
                <a:effectLst/>
              </a:rPr>
              <a:t>sowie</a:t>
            </a:r>
            <a:r>
              <a:rPr lang="en-US" sz="1700" dirty="0">
                <a:effectLst/>
              </a:rPr>
              <a:t> für die </a:t>
            </a:r>
            <a:r>
              <a:rPr lang="en-US" sz="1700" dirty="0" err="1">
                <a:effectLst/>
              </a:rPr>
              <a:t>eigene</a:t>
            </a:r>
            <a:r>
              <a:rPr lang="en-US" sz="1700" dirty="0">
                <a:effectLst/>
              </a:rPr>
              <a:t> </a:t>
            </a:r>
            <a:r>
              <a:rPr lang="en-US" sz="1700" dirty="0" err="1">
                <a:effectLst/>
              </a:rPr>
              <a:t>fachliche</a:t>
            </a:r>
            <a:r>
              <a:rPr lang="en-US" sz="1700" dirty="0">
                <a:effectLst/>
              </a:rPr>
              <a:t> und </a:t>
            </a:r>
            <a:r>
              <a:rPr lang="en-US" sz="1700" dirty="0" err="1">
                <a:effectLst/>
              </a:rPr>
              <a:t>persönliche</a:t>
            </a:r>
            <a:r>
              <a:rPr lang="en-US" sz="1700" dirty="0">
                <a:effectLst/>
              </a:rPr>
              <a:t> </a:t>
            </a:r>
            <a:r>
              <a:rPr lang="en-US" sz="1700" dirty="0" err="1">
                <a:effectLst/>
              </a:rPr>
              <a:t>Weiterentwicklung</a:t>
            </a:r>
            <a:r>
              <a:rPr lang="en-US" sz="1700" dirty="0">
                <a:effectLst/>
              </a:rPr>
              <a:t> </a:t>
            </a:r>
            <a:r>
              <a:rPr lang="en-US" sz="1700" dirty="0" err="1">
                <a:effectLst/>
              </a:rPr>
              <a:t>erforderlich</a:t>
            </a:r>
            <a:r>
              <a:rPr lang="en-US" sz="1700" dirty="0">
                <a:effectLst/>
              </a:rPr>
              <a:t> </a:t>
            </a:r>
            <a:r>
              <a:rPr lang="en-US" sz="1700" dirty="0" err="1">
                <a:effectLst/>
              </a:rPr>
              <a:t>sind</a:t>
            </a:r>
            <a:r>
              <a:rPr lang="en-US" sz="1700" dirty="0">
                <a:effectLst/>
              </a:rPr>
              <a:t>.</a:t>
            </a:r>
            <a:endParaRPr lang="en-US" sz="1700" dirty="0"/>
          </a:p>
          <a:p>
            <a:pPr defTabSz="914400">
              <a:lnSpc>
                <a:spcPct val="90000"/>
              </a:lnSpc>
              <a:spcAft>
                <a:spcPts val="600"/>
              </a:spcAft>
              <a:buClr>
                <a:schemeClr val="accent1"/>
              </a:buClr>
            </a:pPr>
            <a:endParaRPr lang="en-US" sz="1700" dirty="0"/>
          </a:p>
        </p:txBody>
      </p:sp>
      <p:sp>
        <p:nvSpPr>
          <p:cNvPr id="4" name="Textfeld 3">
            <a:extLst>
              <a:ext uri="{FF2B5EF4-FFF2-40B4-BE49-F238E27FC236}">
                <a16:creationId xmlns:a16="http://schemas.microsoft.com/office/drawing/2014/main" id="{9305ECA5-1F22-20CB-1AA9-3FD5B42F8BF2}"/>
              </a:ext>
            </a:extLst>
          </p:cNvPr>
          <p:cNvSpPr txBox="1"/>
          <p:nvPr/>
        </p:nvSpPr>
        <p:spPr>
          <a:xfrm>
            <a:off x="1262062" y="3082751"/>
            <a:ext cx="6096000" cy="692497"/>
          </a:xfrm>
          <a:prstGeom prst="rect">
            <a:avLst/>
          </a:prstGeom>
          <a:noFill/>
        </p:spPr>
        <p:txBody>
          <a:bodyPr wrap="square">
            <a:spAutoFit/>
          </a:bodyPr>
          <a:lstStyle/>
          <a:p>
            <a:r>
              <a:rPr kumimoji="0" lang="de-DE" sz="3900" b="0" i="0" u="none" strike="noStrike" kern="1200" cap="all" spc="100" normalizeH="0" baseline="0" noProof="0" dirty="0">
                <a:ln>
                  <a:noFill/>
                </a:ln>
                <a:solidFill>
                  <a:srgbClr val="FFFFFF"/>
                </a:solidFill>
                <a:effectLst/>
                <a:uLnTx/>
                <a:uFillTx/>
                <a:latin typeface="Tw Cen MT Condensed" panose="020B0606020104020203"/>
                <a:ea typeface="+mj-ea"/>
                <a:cs typeface="+mj-cs"/>
              </a:rPr>
              <a:t>Pflegekompetenz</a:t>
            </a:r>
            <a:endParaRPr lang="de-DE" dirty="0"/>
          </a:p>
        </p:txBody>
      </p:sp>
    </p:spTree>
    <p:extLst>
      <p:ext uri="{BB962C8B-B14F-4D97-AF65-F5344CB8AC3E}">
        <p14:creationId xmlns:p14="http://schemas.microsoft.com/office/powerpoint/2010/main" val="277898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5C2F924-5B29-FF5E-D260-87E5473B29FA}"/>
              </a:ext>
            </a:extLst>
          </p:cNvPr>
          <p:cNvPicPr>
            <a:picLocks noChangeAspect="1"/>
          </p:cNvPicPr>
          <p:nvPr/>
        </p:nvPicPr>
        <p:blipFill>
          <a:blip r:embed="rId3"/>
          <a:stretch>
            <a:fillRect/>
          </a:stretch>
        </p:blipFill>
        <p:spPr>
          <a:xfrm>
            <a:off x="5452333" y="5122341"/>
            <a:ext cx="6120914" cy="1231499"/>
          </a:xfrm>
          <a:prstGeom prst="rect">
            <a:avLst/>
          </a:prstGeom>
        </p:spPr>
      </p:pic>
      <p:sp>
        <p:nvSpPr>
          <p:cNvPr id="10" name="Textfeld 9">
            <a:extLst>
              <a:ext uri="{FF2B5EF4-FFF2-40B4-BE49-F238E27FC236}">
                <a16:creationId xmlns:a16="http://schemas.microsoft.com/office/drawing/2014/main" id="{2774DCF8-9074-7327-088F-D116768BF7E1}"/>
              </a:ext>
            </a:extLst>
          </p:cNvPr>
          <p:cNvSpPr txBox="1"/>
          <p:nvPr/>
        </p:nvSpPr>
        <p:spPr>
          <a:xfrm>
            <a:off x="455720" y="917459"/>
            <a:ext cx="6096000"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Fähigkeit, sich im sozialen Gefüge zurechtzufinden: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Fähigkeit zum Dialog, Konsens, Kritik, Teamfähigkeit, soziale Beziehungen zu leben und zu gestalten, unterschiedliche Interessenlagen, Zuwendungen oder Spannungen zu erfassen und zu verstehen, sowie sich mit anderen verantwortungsbewusst auseinanderzusetzen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know</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the</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others</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sp>
        <p:nvSpPr>
          <p:cNvPr id="12" name="Textfeld 11">
            <a:extLst>
              <a:ext uri="{FF2B5EF4-FFF2-40B4-BE49-F238E27FC236}">
                <a16:creationId xmlns:a16="http://schemas.microsoft.com/office/drawing/2014/main" id="{8A73EF51-ABCE-5703-C713-2CAA4349FDBD}"/>
              </a:ext>
            </a:extLst>
          </p:cNvPr>
          <p:cNvSpPr txBox="1"/>
          <p:nvPr/>
        </p:nvSpPr>
        <p:spPr>
          <a:xfrm>
            <a:off x="3379433" y="3956807"/>
            <a:ext cx="609452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Fachbezogene theoretische und praktische Kenntnisse: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Fähigkeit, fachbezogenes und fächerübergreifendes Wissen zu verknüpfen, zu vertiefen, kritisch zu prüfen sowie Handlungszusammenhänge anzuwenden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know</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what</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sp>
        <p:nvSpPr>
          <p:cNvPr id="14" name="Textfeld 13">
            <a:extLst>
              <a:ext uri="{FF2B5EF4-FFF2-40B4-BE49-F238E27FC236}">
                <a16:creationId xmlns:a16="http://schemas.microsoft.com/office/drawing/2014/main" id="{2D9EA74B-6216-127F-8390-D584BDBE52B1}"/>
              </a:ext>
            </a:extLst>
          </p:cNvPr>
          <p:cNvSpPr txBox="1"/>
          <p:nvPr/>
        </p:nvSpPr>
        <p:spPr>
          <a:xfrm>
            <a:off x="2144984" y="2391373"/>
            <a:ext cx="6097904"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Kritikfähigkeit, seelische Belastbarkeit, Lernbereitschaft.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Tw Cen MT" panose="020B0602020104020603"/>
                <a:ea typeface="+mn-ea"/>
                <a:cs typeface="+mn-cs"/>
              </a:rPr>
              <a:t>Fähigkeit und Bereitschaft, selbstorganisiert, zuverlässig und eigeninitiativ zu handeln, sich der eigenen Stärken und Schwächen bewusst sein, flexibel auf sich verändernde Bedingungen zu reagieren und seine Leistungen zu hinterfragen – </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know</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de-DE" sz="1400" b="1" i="0" u="none" strike="noStrike" kern="1200" cap="none" spc="0" normalizeH="0" baseline="0" noProof="0" dirty="0" err="1">
                <a:ln>
                  <a:noFill/>
                </a:ln>
                <a:solidFill>
                  <a:prstClr val="black"/>
                </a:solidFill>
                <a:effectLst/>
                <a:uLnTx/>
                <a:uFillTx/>
                <a:latin typeface="Tw Cen MT" panose="020B0602020104020603"/>
                <a:ea typeface="+mn-ea"/>
                <a:cs typeface="+mn-cs"/>
              </a:rPr>
              <a:t>yourself</a:t>
            </a:r>
            <a:r>
              <a:rPr kumimoji="0" lang="de-DE" sz="1400" b="1"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spTree>
    <p:extLst>
      <p:ext uri="{BB962C8B-B14F-4D97-AF65-F5344CB8AC3E}">
        <p14:creationId xmlns:p14="http://schemas.microsoft.com/office/powerpoint/2010/main" val="32208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4583F09D-FA85-4493-B7F5-34BE7994F802}"/>
              </a:ext>
            </a:extLst>
          </p:cNvPr>
          <p:cNvSpPr>
            <a:spLocks noGrp="1"/>
          </p:cNvSpPr>
          <p:nvPr>
            <p:ph type="title"/>
          </p:nvPr>
        </p:nvSpPr>
        <p:spPr>
          <a:xfrm>
            <a:off x="964788" y="804333"/>
            <a:ext cx="3391900" cy="5249334"/>
          </a:xfrm>
        </p:spPr>
        <p:txBody>
          <a:bodyPr>
            <a:normAutofit/>
          </a:bodyPr>
          <a:lstStyle/>
          <a:p>
            <a:pPr algn="r"/>
            <a:r>
              <a:rPr lang="de-DE" sz="4300" dirty="0">
                <a:solidFill>
                  <a:srgbClr val="FFFFFF"/>
                </a:solidFill>
              </a:rPr>
              <a:t>Warum die Veränderungen?</a:t>
            </a:r>
          </a:p>
        </p:txBody>
      </p:sp>
      <p:sp>
        <p:nvSpPr>
          <p:cNvPr id="7" name="Inhaltsplatzhalter 6">
            <a:extLst>
              <a:ext uri="{FF2B5EF4-FFF2-40B4-BE49-F238E27FC236}">
                <a16:creationId xmlns:a16="http://schemas.microsoft.com/office/drawing/2014/main" id="{20ADF589-F2F5-4E47-8285-41B667CF2E5B}"/>
              </a:ext>
            </a:extLst>
          </p:cNvPr>
          <p:cNvSpPr>
            <a:spLocks noGrp="1"/>
          </p:cNvSpPr>
          <p:nvPr>
            <p:ph idx="1"/>
          </p:nvPr>
        </p:nvSpPr>
        <p:spPr>
          <a:xfrm>
            <a:off x="4951048" y="340242"/>
            <a:ext cx="6306003" cy="5713425"/>
          </a:xfrm>
        </p:spPr>
        <p:txBody>
          <a:bodyPr anchor="ctr">
            <a:normAutofit/>
          </a:bodyPr>
          <a:lstStyle/>
          <a:p>
            <a:r>
              <a:rPr lang="de-DE" sz="1900" dirty="0"/>
              <a:t>Im Gesundheitssystem sind wir zunehmend mit Arbeitsprozessen konfrontiert, für die es keine standardisierten Lösungen gibt, d.h. fast jede Situation ist anders und bedarf von uns angepasste Denk- und Arbeitsprozesse. Wesentlich für die Weiterentwicklung des Pflegeberufes (und deren Qualität) ist die kritische Reflexion der pflegerischen Praxis.</a:t>
            </a:r>
          </a:p>
          <a:p>
            <a:r>
              <a:rPr lang="de-DE" sz="1900" dirty="0">
                <a:effectLst/>
              </a:rPr>
              <a:t>Die Ausbildung ist auf den Erwerb und die Entwicklung von Kompetenzen ausgerichtet, die für eine qualitätsgesicherte und an den individuellen Lebenssituationen orientierte Bearbeitung unterschiedlicher und komplexer Pflegesituationen erforderlich sind. Kompetenzorientierung ist demnach ein wesentliches Konstruktionsprinzip, das den Rahmenplänen zugrunde liegt.</a:t>
            </a:r>
            <a:endParaRPr lang="de-DE" sz="1900" dirty="0"/>
          </a:p>
          <a:p>
            <a:r>
              <a:rPr lang="de-DE" sz="1900" dirty="0"/>
              <a:t>Auszubildende sollen im Laufe ihrer Ausbildung dazu befähigt werden, ihre bisher erworbenen Kompetenzen aufeinander zu beziehen, miteinander zu verbinden, weiterzuentwickeln und somit am Ende ihrer Ausbildung, komplexen Pflegesituationen selbstständig gewachsen zu sein.</a:t>
            </a:r>
          </a:p>
          <a:p>
            <a:endParaRPr lang="de-DE" sz="1900" dirty="0"/>
          </a:p>
        </p:txBody>
      </p:sp>
    </p:spTree>
    <p:extLst>
      <p:ext uri="{BB962C8B-B14F-4D97-AF65-F5344CB8AC3E}">
        <p14:creationId xmlns:p14="http://schemas.microsoft.com/office/powerpoint/2010/main" val="33257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B8CC2E-31A3-EF1A-C9FD-631A3F97EA02}"/>
              </a:ext>
            </a:extLst>
          </p:cNvPr>
          <p:cNvSpPr>
            <a:spLocks noGrp="1"/>
          </p:cNvSpPr>
          <p:nvPr>
            <p:ph type="title"/>
          </p:nvPr>
        </p:nvSpPr>
        <p:spPr>
          <a:xfrm>
            <a:off x="964788" y="804333"/>
            <a:ext cx="3391900" cy="5249334"/>
          </a:xfrm>
        </p:spPr>
        <p:txBody>
          <a:bodyPr>
            <a:normAutofit/>
          </a:bodyPr>
          <a:lstStyle/>
          <a:p>
            <a:pPr algn="r"/>
            <a:r>
              <a:rPr kumimoji="0" lang="de-DE" sz="2400" b="0" i="0" u="none" strike="noStrike" kern="1200" cap="none" spc="0" normalizeH="0" baseline="0" noProof="0">
                <a:ln>
                  <a:noFill/>
                </a:ln>
                <a:solidFill>
                  <a:srgbClr val="FFFFFF"/>
                </a:solidFill>
                <a:effectLst/>
                <a:uLnTx/>
                <a:uFillTx/>
                <a:latin typeface="Calibri"/>
                <a:ea typeface="+mj-ea"/>
                <a:cs typeface="+mj-cs"/>
              </a:rPr>
              <a:t>Notwendigkeit der Kompetenzorientierung</a:t>
            </a:r>
            <a:endParaRPr lang="de-DE" sz="2400">
              <a:solidFill>
                <a:srgbClr val="FFFFFF"/>
              </a:solidFill>
            </a:endParaRPr>
          </a:p>
        </p:txBody>
      </p:sp>
      <p:sp>
        <p:nvSpPr>
          <p:cNvPr id="3" name="Inhaltsplatzhalter 2">
            <a:extLst>
              <a:ext uri="{FF2B5EF4-FFF2-40B4-BE49-F238E27FC236}">
                <a16:creationId xmlns:a16="http://schemas.microsoft.com/office/drawing/2014/main" id="{E7C8B142-602F-5D02-79EC-49B77B23379F}"/>
              </a:ext>
            </a:extLst>
          </p:cNvPr>
          <p:cNvSpPr>
            <a:spLocks noGrp="1"/>
          </p:cNvSpPr>
          <p:nvPr>
            <p:ph idx="1"/>
          </p:nvPr>
        </p:nvSpPr>
        <p:spPr>
          <a:xfrm>
            <a:off x="4951048" y="804333"/>
            <a:ext cx="6306003" cy="5249334"/>
          </a:xfrm>
        </p:spPr>
        <p:txBody>
          <a:bodyPr anchor="ctr">
            <a:normAutofit/>
          </a:bodyPr>
          <a:lstStyle/>
          <a:p>
            <a:pPr marL="273050" marR="0" lvl="0" indent="-273050" defTabSz="914400" rtl="0" eaLnBrk="1" fontAlgn="base" latinLnBrk="0" hangingPunct="1">
              <a:spcBef>
                <a:spcPct val="20000"/>
              </a:spcBef>
              <a:spcAft>
                <a:spcPct val="0"/>
              </a:spcAft>
              <a:buClr>
                <a:srgbClr val="0BD0D9"/>
              </a:buClr>
              <a:buSzPct val="95000"/>
              <a:buFont typeface="Wingdings 2" panose="05020102010507070707" pitchFamily="18" charset="2"/>
              <a:buChar char=""/>
              <a:tabLst/>
              <a:defRPr/>
            </a:pPr>
            <a:r>
              <a:rPr kumimoji="0" lang="de-DE" altLang="de-DE" b="0" i="0" u="none" strike="noStrike" kern="1200" cap="none" spc="0" normalizeH="0" baseline="0" noProof="0" dirty="0">
                <a:ln>
                  <a:noFill/>
                </a:ln>
                <a:effectLst/>
                <a:uLnTx/>
                <a:uFillTx/>
                <a:latin typeface="Constantia"/>
                <a:ea typeface="+mn-ea"/>
                <a:cs typeface="+mn-cs"/>
              </a:rPr>
              <a:t>Handlungskompetenz ist die Leitidee beruflicher Bildung seit den 80er Jahren des letzten Jahrhunderts</a:t>
            </a:r>
          </a:p>
          <a:p>
            <a:pPr marL="273050" marR="0" lvl="0" indent="-273050" defTabSz="914400" rtl="0" eaLnBrk="1" fontAlgn="base" latinLnBrk="0" hangingPunct="1">
              <a:spcBef>
                <a:spcPct val="20000"/>
              </a:spcBef>
              <a:spcAft>
                <a:spcPct val="0"/>
              </a:spcAft>
              <a:buClr>
                <a:srgbClr val="0BD0D9"/>
              </a:buClr>
              <a:buSzPct val="95000"/>
              <a:buFont typeface="Wingdings 2" panose="05020102010507070707" pitchFamily="18" charset="2"/>
              <a:buChar char=""/>
              <a:tabLst/>
              <a:defRPr/>
            </a:pPr>
            <a:r>
              <a:rPr kumimoji="0" lang="de-DE" altLang="de-DE" b="0" i="0" u="none" strike="noStrike" kern="1200" cap="none" spc="0" normalizeH="0" baseline="0" noProof="0" dirty="0">
                <a:ln>
                  <a:noFill/>
                </a:ln>
                <a:effectLst/>
                <a:uLnTx/>
                <a:uFillTx/>
                <a:latin typeface="Constantia"/>
                <a:ea typeface="+mn-ea"/>
                <a:cs typeface="+mn-cs"/>
              </a:rPr>
              <a:t>Pflegeausbildung und Anforderungen an Pflegende sind einem permanenten Wandel unterworfen</a:t>
            </a:r>
          </a:p>
          <a:p>
            <a:pPr marL="273050" marR="0" lvl="0" indent="-273050" defTabSz="914400" rtl="0" eaLnBrk="1" fontAlgn="base" latinLnBrk="0" hangingPunct="1">
              <a:spcBef>
                <a:spcPct val="20000"/>
              </a:spcBef>
              <a:spcAft>
                <a:spcPct val="0"/>
              </a:spcAft>
              <a:buClr>
                <a:srgbClr val="0BD0D9"/>
              </a:buClr>
              <a:buSzPct val="95000"/>
              <a:buFont typeface="Wingdings 2" panose="05020102010507070707" pitchFamily="18" charset="2"/>
              <a:buChar char=""/>
              <a:tabLst/>
              <a:defRPr/>
            </a:pPr>
            <a:r>
              <a:rPr kumimoji="0" lang="de-DE" altLang="de-DE" b="0" i="0" u="none" strike="noStrike" kern="1200" cap="none" spc="0" normalizeH="0" baseline="0" noProof="0" dirty="0">
                <a:ln>
                  <a:noFill/>
                </a:ln>
                <a:effectLst/>
                <a:uLnTx/>
                <a:uFillTx/>
                <a:latin typeface="Constantia"/>
                <a:ea typeface="+mn-ea"/>
                <a:cs typeface="+mn-cs"/>
              </a:rPr>
              <a:t>Der Erwerb reiner Fertigkeiten reicht nicht mehr aus</a:t>
            </a:r>
          </a:p>
          <a:p>
            <a:endParaRPr lang="de-DE" dirty="0"/>
          </a:p>
        </p:txBody>
      </p:sp>
    </p:spTree>
    <p:extLst>
      <p:ext uri="{BB962C8B-B14F-4D97-AF65-F5344CB8AC3E}">
        <p14:creationId xmlns:p14="http://schemas.microsoft.com/office/powerpoint/2010/main" val="389012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9" y="585216"/>
            <a:ext cx="4431792" cy="1499616"/>
          </a:xfrm>
        </p:spPr>
        <p:txBody>
          <a:bodyPr>
            <a:normAutofit/>
          </a:bodyPr>
          <a:lstStyle/>
          <a:p>
            <a:r>
              <a:rPr lang="de-DE" sz="3900"/>
              <a:t>Notwendigkeit der Kompetenzorientierung</a:t>
            </a:r>
          </a:p>
        </p:txBody>
      </p:sp>
      <p:sp>
        <p:nvSpPr>
          <p:cNvPr id="3" name="Inhaltsplatzhalter 2"/>
          <p:cNvSpPr>
            <a:spLocks noGrp="1"/>
          </p:cNvSpPr>
          <p:nvPr>
            <p:ph idx="1"/>
          </p:nvPr>
        </p:nvSpPr>
        <p:spPr>
          <a:xfrm>
            <a:off x="1024128" y="2286000"/>
            <a:ext cx="4429615" cy="3931920"/>
          </a:xfrm>
        </p:spPr>
        <p:txBody>
          <a:bodyPr>
            <a:normAutofit/>
          </a:bodyPr>
          <a:lstStyle/>
          <a:p>
            <a:r>
              <a:rPr lang="de-DE" sz="1500" dirty="0">
                <a:highlight>
                  <a:srgbClr val="FFFF00"/>
                </a:highlight>
              </a:rPr>
              <a:t>Phase 2 des Anleitungsprozesses</a:t>
            </a:r>
            <a:r>
              <a:rPr lang="de-DE" sz="1500" dirty="0"/>
              <a:t>: Lernzielformulierung</a:t>
            </a:r>
          </a:p>
          <a:p>
            <a:r>
              <a:rPr lang="de-DE" sz="1500" b="0" u="none" strike="noStrike" baseline="0" dirty="0">
                <a:latin typeface="Arial" panose="020B0604020202020204" pitchFamily="34" charset="0"/>
                <a:cs typeface="Arial" panose="020B0604020202020204" pitchFamily="34" charset="0"/>
              </a:rPr>
              <a:t>→</a:t>
            </a:r>
            <a:r>
              <a:rPr lang="de-DE" sz="1500" b="0" u="none" strike="noStrike" baseline="0" dirty="0"/>
              <a:t>Lernziele sind Kompetenzen, die in einem Lehr-Lern-Kontext bewusst angestrebt werden.</a:t>
            </a:r>
          </a:p>
          <a:p>
            <a:r>
              <a:rPr lang="de-DE" sz="1500" b="0" u="none" strike="noStrike" baseline="0" dirty="0">
                <a:latin typeface="Arial" panose="020B0604020202020204" pitchFamily="34" charset="0"/>
                <a:cs typeface="Arial" panose="020B0604020202020204" pitchFamily="34" charset="0"/>
              </a:rPr>
              <a:t>→</a:t>
            </a:r>
            <a:r>
              <a:rPr lang="de-DE" sz="1500" b="0" u="none" strike="noStrike" baseline="0" dirty="0"/>
              <a:t>Lernziele sind operationalisierte Kompetenzen.</a:t>
            </a:r>
            <a:endParaRPr lang="de-DE" sz="1500" dirty="0"/>
          </a:p>
          <a:p>
            <a:r>
              <a:rPr lang="de-DE" sz="1500" dirty="0"/>
              <a:t>Bei genauerer Betrachtung der Lernziele: Förderung von mehreren Kompetenzen gleichzeitig</a:t>
            </a:r>
          </a:p>
          <a:p>
            <a:r>
              <a:rPr lang="de-DE" sz="1500" dirty="0"/>
              <a:t>PA sollte im Vorfeld überlegen, welche Kompetenzen in welchem Umfang (abhängig vom Lernstand und der angeleiteten Person) gefördert werden sollen</a:t>
            </a:r>
          </a:p>
          <a:p>
            <a:endParaRPr lang="de-DE" sz="1500" dirty="0"/>
          </a:p>
          <a:p>
            <a:pPr marL="0" indent="0">
              <a:buNone/>
            </a:pPr>
            <a:r>
              <a:rPr lang="de-DE" sz="1500" dirty="0">
                <a:sym typeface="Wingdings" panose="05000000000000000000" pitchFamily="2" charset="2"/>
              </a:rPr>
              <a:t> </a:t>
            </a:r>
            <a:r>
              <a:rPr lang="de-DE" sz="1500" b="1" dirty="0">
                <a:sym typeface="Wingdings" panose="05000000000000000000" pitchFamily="2" charset="2"/>
              </a:rPr>
              <a:t>Frage</a:t>
            </a:r>
            <a:r>
              <a:rPr lang="de-DE" sz="1500" dirty="0">
                <a:sym typeface="Wingdings" panose="05000000000000000000" pitchFamily="2" charset="2"/>
              </a:rPr>
              <a:t>: </a:t>
            </a:r>
            <a:r>
              <a:rPr lang="de-DE" sz="1500" i="1" dirty="0">
                <a:sym typeface="Wingdings" panose="05000000000000000000" pitchFamily="2" charset="2"/>
              </a:rPr>
              <a:t>Was genau soll meine anzuleitende Person nach der Anleitung besser können oder wissen?</a:t>
            </a:r>
            <a:endParaRPr lang="de-DE" sz="1500" i="1" dirty="0"/>
          </a:p>
        </p:txBody>
      </p:sp>
      <p:pic>
        <p:nvPicPr>
          <p:cNvPr id="4" name="Grafik 3" descr="Ein Bild, das Grafiken, Clipart, Grafikdesign, Design enthält.&#10;&#10;Automatisch generierte Beschreibung">
            <a:extLst>
              <a:ext uri="{FF2B5EF4-FFF2-40B4-BE49-F238E27FC236}">
                <a16:creationId xmlns:a16="http://schemas.microsoft.com/office/drawing/2014/main" id="{8ECCFF0C-4604-C22C-6026-E55393F4E9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601266"/>
            <a:ext cx="5455921" cy="3655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8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0DD836-0E70-BFAB-8984-BE837CD1355B}"/>
              </a:ext>
            </a:extLst>
          </p:cNvPr>
          <p:cNvSpPr>
            <a:spLocks noGrp="1"/>
          </p:cNvSpPr>
          <p:nvPr>
            <p:ph type="title"/>
          </p:nvPr>
        </p:nvSpPr>
        <p:spPr>
          <a:xfrm>
            <a:off x="964788" y="804333"/>
            <a:ext cx="3391900" cy="5249334"/>
          </a:xfrm>
        </p:spPr>
        <p:txBody>
          <a:bodyPr>
            <a:normAutofit/>
          </a:bodyPr>
          <a:lstStyle/>
          <a:p>
            <a:pPr algn="r"/>
            <a:r>
              <a:rPr lang="de-DE" sz="2800">
                <a:solidFill>
                  <a:srgbClr val="FFFFFF"/>
                </a:solidFill>
              </a:rPr>
              <a:t>Notwendigkeit der Kompetenzorientierung</a:t>
            </a:r>
          </a:p>
        </p:txBody>
      </p:sp>
      <p:sp>
        <p:nvSpPr>
          <p:cNvPr id="3" name="Inhaltsplatzhalter 2">
            <a:extLst>
              <a:ext uri="{FF2B5EF4-FFF2-40B4-BE49-F238E27FC236}">
                <a16:creationId xmlns:a16="http://schemas.microsoft.com/office/drawing/2014/main" id="{1E862B09-F6F7-6236-6D7C-E846D5CD59A1}"/>
              </a:ext>
            </a:extLst>
          </p:cNvPr>
          <p:cNvSpPr>
            <a:spLocks noGrp="1"/>
          </p:cNvSpPr>
          <p:nvPr>
            <p:ph idx="1"/>
          </p:nvPr>
        </p:nvSpPr>
        <p:spPr>
          <a:xfrm>
            <a:off x="4951048" y="804333"/>
            <a:ext cx="6306003" cy="5249334"/>
          </a:xfrm>
        </p:spPr>
        <p:txBody>
          <a:bodyPr anchor="ctr">
            <a:normAutofit/>
          </a:bodyPr>
          <a:lstStyle/>
          <a:p>
            <a:pPr marL="91440" marR="0" lvl="0" indent="-91440" defTabSz="914400" rtl="0" eaLnBrk="1" fontAlgn="auto" latinLnBrk="0" hangingPunct="1">
              <a:spcBef>
                <a:spcPts val="1200"/>
              </a:spcBef>
              <a:spcAft>
                <a:spcPts val="200"/>
              </a:spcAft>
              <a:buClr>
                <a:srgbClr val="1CADE4"/>
              </a:buClr>
              <a:buSzPct val="100000"/>
              <a:buFont typeface="Tw Cen MT" panose="020B0602020104020603" pitchFamily="34" charset="0"/>
              <a:buChar char=" "/>
              <a:tabLst/>
              <a:defRPr/>
            </a:pPr>
            <a:r>
              <a:rPr kumimoji="0" lang="de-DE" b="0" i="0" u="none" strike="noStrike" kern="1200" cap="none" spc="0" normalizeH="0" baseline="0" noProof="0" dirty="0">
                <a:ln>
                  <a:noFill/>
                </a:ln>
                <a:effectLst/>
                <a:highlight>
                  <a:srgbClr val="FFFF00"/>
                </a:highlight>
                <a:uLnTx/>
                <a:uFillTx/>
                <a:latin typeface="Tw Cen MT" panose="020B0602020104020603"/>
                <a:ea typeface="+mn-ea"/>
                <a:cs typeface="+mn-cs"/>
              </a:rPr>
              <a:t>Gesetzlich</a:t>
            </a:r>
            <a:r>
              <a:rPr kumimoji="0" lang="de-DE" b="0" i="0" u="none" strike="noStrike" kern="1200" cap="none" spc="0" normalizeH="0" baseline="0" noProof="0" dirty="0">
                <a:ln>
                  <a:noFill/>
                </a:ln>
                <a:effectLst/>
                <a:uLnTx/>
                <a:uFillTx/>
                <a:latin typeface="Tw Cen MT" panose="020B0602020104020603"/>
                <a:ea typeface="+mn-ea"/>
                <a:cs typeface="+mn-cs"/>
              </a:rPr>
              <a:t> sind für die Pflegeausbildung bestimmte Kompetenzen festgelegt, die zum Ausbildungsende bzw. zu bestimmten Zeitpunkten innerhalb der Ausbildung beherrscht werden müssen (s. Rahmenpläne der Fachkommission)</a:t>
            </a:r>
          </a:p>
          <a:p>
            <a:pPr marL="91440" marR="0" lvl="0" indent="-91440" defTabSz="914400" rtl="0" eaLnBrk="1" fontAlgn="auto" latinLnBrk="0" hangingPunct="1">
              <a:spcBef>
                <a:spcPts val="1200"/>
              </a:spcBef>
              <a:spcAft>
                <a:spcPts val="200"/>
              </a:spcAft>
              <a:buClr>
                <a:srgbClr val="1CADE4"/>
              </a:buClr>
              <a:buSzPct val="100000"/>
              <a:buFont typeface="Tw Cen MT" panose="020B0602020104020603" pitchFamily="34" charset="0"/>
              <a:buChar char=" "/>
              <a:tabLst/>
              <a:defRPr/>
            </a:pPr>
            <a:r>
              <a:rPr kumimoji="0" lang="de-DE" b="0" i="0" u="none" strike="noStrike" kern="1200" cap="none" spc="0" normalizeH="0" baseline="0" noProof="0" dirty="0">
                <a:ln>
                  <a:noFill/>
                </a:ln>
                <a:effectLst/>
                <a:uLnTx/>
                <a:uFillTx/>
                <a:latin typeface="Tw Cen MT" panose="020B0602020104020603"/>
                <a:ea typeface="+mn-ea"/>
                <a:cs typeface="+mn-cs"/>
              </a:rPr>
              <a:t>PAs sind verantwortlich, dass die jeweiligen Ausbildungsziele erreicht werden können</a:t>
            </a:r>
          </a:p>
          <a:p>
            <a:pPr marL="91440" marR="0" lvl="0" indent="-91440" defTabSz="914400" rtl="0" eaLnBrk="1" fontAlgn="auto" latinLnBrk="0" hangingPunct="1">
              <a:spcBef>
                <a:spcPts val="1200"/>
              </a:spcBef>
              <a:spcAft>
                <a:spcPts val="200"/>
              </a:spcAft>
              <a:buClr>
                <a:srgbClr val="1CADE4"/>
              </a:buClr>
              <a:buSzPct val="100000"/>
              <a:buFont typeface="Tw Cen MT" panose="020B0602020104020603" pitchFamily="34" charset="0"/>
              <a:buChar char=" "/>
              <a:tabLst/>
              <a:defRPr/>
            </a:pPr>
            <a:endParaRPr kumimoji="0" lang="de-DE" b="0" i="0" u="none" strike="noStrike" kern="1200" cap="none" spc="0" normalizeH="0" baseline="0" noProof="0" dirty="0">
              <a:ln>
                <a:noFill/>
              </a:ln>
              <a:effectLst/>
              <a:uLnTx/>
              <a:uFillTx/>
              <a:latin typeface="Tw Cen MT" panose="020B0602020104020603"/>
              <a:ea typeface="+mn-ea"/>
              <a:cs typeface="+mn-cs"/>
            </a:endParaRPr>
          </a:p>
          <a:p>
            <a:pPr marL="0" marR="0" lvl="0" indent="0" defTabSz="914400" rtl="0" eaLnBrk="1" fontAlgn="auto" latinLnBrk="0" hangingPunct="1">
              <a:spcBef>
                <a:spcPts val="1200"/>
              </a:spcBef>
              <a:spcAft>
                <a:spcPts val="200"/>
              </a:spcAft>
              <a:buClr>
                <a:srgbClr val="1CADE4"/>
              </a:buClr>
              <a:buSzPct val="100000"/>
              <a:buFont typeface="Tw Cen MT" panose="020B0602020104020603" pitchFamily="34" charset="0"/>
              <a:buNone/>
              <a:tabLst/>
              <a:defRPr/>
            </a:pPr>
            <a:r>
              <a:rPr kumimoji="0" lang="de-DE" b="0" i="0" u="none" strike="noStrike" kern="1200" cap="none" spc="0" normalizeH="0" baseline="0" noProof="0" dirty="0">
                <a:ln>
                  <a:noFill/>
                </a:ln>
                <a:effectLst/>
                <a:uLnTx/>
                <a:uFillTx/>
                <a:latin typeface="Tw Cen MT" panose="020B0602020104020603"/>
                <a:ea typeface="+mn-ea"/>
                <a:cs typeface="+mn-cs"/>
                <a:sym typeface="Wingdings" panose="05000000000000000000" pitchFamily="2" charset="2"/>
              </a:rPr>
              <a:t> </a:t>
            </a:r>
            <a:r>
              <a:rPr kumimoji="0" lang="de-DE" b="1" i="1" u="none" strike="noStrike" kern="1200" cap="none" spc="0" normalizeH="0" baseline="0" noProof="0" dirty="0">
                <a:ln>
                  <a:noFill/>
                </a:ln>
                <a:effectLst/>
                <a:uLnTx/>
                <a:uFillTx/>
                <a:latin typeface="Tw Cen MT" panose="020B0602020104020603"/>
                <a:ea typeface="+mn-ea"/>
                <a:cs typeface="+mn-cs"/>
                <a:sym typeface="Wingdings" panose="05000000000000000000" pitchFamily="2" charset="2"/>
              </a:rPr>
              <a:t>Frage</a:t>
            </a:r>
            <a:r>
              <a:rPr kumimoji="0" lang="de-DE" b="0" i="1" u="none" strike="noStrike" kern="1200" cap="none" spc="0" normalizeH="0" baseline="0" noProof="0" dirty="0">
                <a:ln>
                  <a:noFill/>
                </a:ln>
                <a:effectLst/>
                <a:uLnTx/>
                <a:uFillTx/>
                <a:latin typeface="Tw Cen MT" panose="020B0602020104020603"/>
                <a:ea typeface="+mn-ea"/>
                <a:cs typeface="+mn-cs"/>
                <a:sym typeface="Wingdings" panose="05000000000000000000" pitchFamily="2" charset="2"/>
              </a:rPr>
              <a:t>: Was muss eine examinierte/ studierte Pflegefachkraft (OTA/ ATA)wissen und können, um ihre Berufsbezeichnung führen zu dürfen?</a:t>
            </a:r>
            <a:endParaRPr kumimoji="0" lang="de-DE" b="0" i="1" u="none" strike="noStrike" kern="1200" cap="none" spc="0" normalizeH="0" baseline="0" noProof="0" dirty="0">
              <a:ln>
                <a:noFill/>
              </a:ln>
              <a:effectLst/>
              <a:uLnTx/>
              <a:uFillTx/>
              <a:latin typeface="Tw Cen MT" panose="020B0602020104020603"/>
              <a:ea typeface="+mn-ea"/>
              <a:cs typeface="+mn-cs"/>
            </a:endParaRPr>
          </a:p>
          <a:p>
            <a:endParaRPr lang="de-DE" dirty="0"/>
          </a:p>
        </p:txBody>
      </p:sp>
    </p:spTree>
    <p:extLst>
      <p:ext uri="{BB962C8B-B14F-4D97-AF65-F5344CB8AC3E}">
        <p14:creationId xmlns:p14="http://schemas.microsoft.com/office/powerpoint/2010/main" val="41503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2B0353-CD04-4567-A30E-F15A5B75DDCC}"/>
              </a:ext>
            </a:extLst>
          </p:cNvPr>
          <p:cNvSpPr>
            <a:spLocks noGrp="1"/>
          </p:cNvSpPr>
          <p:nvPr>
            <p:ph type="title"/>
          </p:nvPr>
        </p:nvSpPr>
        <p:spPr>
          <a:xfrm>
            <a:off x="964788" y="804333"/>
            <a:ext cx="3391900" cy="5249334"/>
          </a:xfrm>
        </p:spPr>
        <p:txBody>
          <a:bodyPr>
            <a:normAutofit/>
          </a:bodyPr>
          <a:lstStyle/>
          <a:p>
            <a:pPr algn="r"/>
            <a:r>
              <a:rPr lang="de-DE" sz="4300">
                <a:solidFill>
                  <a:srgbClr val="FFFFFF"/>
                </a:solidFill>
              </a:rPr>
              <a:t>Gesetzliche Vorgaben: Aufgaben der Praxisanleitung</a:t>
            </a:r>
          </a:p>
        </p:txBody>
      </p:sp>
      <p:sp>
        <p:nvSpPr>
          <p:cNvPr id="3" name="Inhaltsplatzhalter 2">
            <a:extLst>
              <a:ext uri="{FF2B5EF4-FFF2-40B4-BE49-F238E27FC236}">
                <a16:creationId xmlns:a16="http://schemas.microsoft.com/office/drawing/2014/main" id="{E8155069-BD3D-4170-8B83-AA9827FA6368}"/>
              </a:ext>
            </a:extLst>
          </p:cNvPr>
          <p:cNvSpPr>
            <a:spLocks noGrp="1"/>
          </p:cNvSpPr>
          <p:nvPr>
            <p:ph idx="1"/>
          </p:nvPr>
        </p:nvSpPr>
        <p:spPr>
          <a:xfrm>
            <a:off x="4951048" y="804333"/>
            <a:ext cx="6306003" cy="5249334"/>
          </a:xfrm>
        </p:spPr>
        <p:txBody>
          <a:bodyPr anchor="ctr">
            <a:normAutofit/>
          </a:bodyPr>
          <a:lstStyle/>
          <a:p>
            <a:r>
              <a:rPr lang="de-DE" dirty="0"/>
              <a:t>„</a:t>
            </a:r>
            <a:r>
              <a:rPr lang="de-DE">
                <a:latin typeface="Arial" panose="020B0604020202020204" pitchFamily="34" charset="0"/>
              </a:rPr>
              <a:t>(1) Die Einrichtungen der praktischen Ausbildung stellen die Praxisanleitung sicher. </a:t>
            </a:r>
            <a:r>
              <a:rPr lang="de-DE">
                <a:highlight>
                  <a:srgbClr val="FFFF00"/>
                </a:highlight>
                <a:latin typeface="Arial" panose="020B0604020202020204" pitchFamily="34" charset="0"/>
              </a:rPr>
              <a:t>Aufgabe der Praxisanleitung ist es, die Auszubildenden schrittweise an die Wahrnehmung der beruflichen Aufgaben als Pflegefachfrau oder Pflegefachmann heranzuführen</a:t>
            </a:r>
            <a:r>
              <a:rPr lang="de-DE">
                <a:latin typeface="Arial" panose="020B0604020202020204" pitchFamily="34" charset="0"/>
              </a:rPr>
              <a:t>, zum Führen des Ausbildungsnachweises nach § 3 Absatz 5 anzuhalten und die Verbindung mit der Pflegeschule zu halten. Die Praxisanleitung erfolgt im Umfang von mindestens 10 Prozent der während eines Einsatzes zu leistenden praktischen Ausbildungszeit, geplant und strukturiert auf der Grundlage des vereinbarten Ausbildungsplanes. </a:t>
            </a:r>
            <a:r>
              <a:rPr lang="de-DE" dirty="0"/>
              <a:t>“</a:t>
            </a:r>
            <a:br>
              <a:rPr lang="de-DE" dirty="0"/>
            </a:br>
            <a:r>
              <a:rPr lang="de-DE"/>
              <a:t>(§4 Abs. 1 </a:t>
            </a:r>
            <a:r>
              <a:rPr lang="de-DE" err="1"/>
              <a:t>PflAPrV</a:t>
            </a:r>
            <a:r>
              <a:rPr lang="de-DE"/>
              <a:t> )</a:t>
            </a:r>
          </a:p>
          <a:p>
            <a:endParaRPr lang="de-DE" dirty="0"/>
          </a:p>
        </p:txBody>
      </p:sp>
    </p:spTree>
    <p:extLst>
      <p:ext uri="{BB962C8B-B14F-4D97-AF65-F5344CB8AC3E}">
        <p14:creationId xmlns:p14="http://schemas.microsoft.com/office/powerpoint/2010/main" val="130340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64788" y="804333"/>
            <a:ext cx="3391900" cy="5249334"/>
          </a:xfrm>
        </p:spPr>
        <p:txBody>
          <a:bodyPr>
            <a:normAutofit/>
          </a:bodyPr>
          <a:lstStyle/>
          <a:p>
            <a:pPr algn="r"/>
            <a:r>
              <a:rPr lang="de-DE">
                <a:solidFill>
                  <a:srgbClr val="FFFFFF"/>
                </a:solidFill>
              </a:rPr>
              <a:t>Inhalt der Lerneinheit</a:t>
            </a:r>
          </a:p>
        </p:txBody>
      </p:sp>
      <p:sp>
        <p:nvSpPr>
          <p:cNvPr id="3" name="Inhaltsplatzhalter 2"/>
          <p:cNvSpPr>
            <a:spLocks noGrp="1"/>
          </p:cNvSpPr>
          <p:nvPr>
            <p:ph idx="1"/>
          </p:nvPr>
        </p:nvSpPr>
        <p:spPr>
          <a:xfrm>
            <a:off x="4951048" y="804333"/>
            <a:ext cx="6306003" cy="5249334"/>
          </a:xfrm>
        </p:spPr>
        <p:txBody>
          <a:bodyPr anchor="ctr">
            <a:normAutofit/>
          </a:bodyPr>
          <a:lstStyle/>
          <a:p>
            <a:r>
              <a:rPr lang="de-DE"/>
              <a:t>Definition Kompetenz</a:t>
            </a:r>
          </a:p>
          <a:p>
            <a:r>
              <a:rPr lang="de-DE"/>
              <a:t>Kompetenz vs. Performanz</a:t>
            </a:r>
          </a:p>
          <a:p>
            <a:r>
              <a:rPr lang="de-DE"/>
              <a:t>Notwendigkeit der Kompetenzorientierung für die Rolle als Praxisanleitende</a:t>
            </a:r>
          </a:p>
          <a:p>
            <a:r>
              <a:rPr lang="de-DE"/>
              <a:t>Gesetzliche Vorgaben bzgl. Kompetenzen</a:t>
            </a:r>
          </a:p>
          <a:p>
            <a:r>
              <a:rPr lang="de-DE"/>
              <a:t>Übertragung der anzubahnenden Kompetenzen in den eigenen Arbeitsbereich und Formulierung erster Arbeitsaufgaben</a:t>
            </a:r>
          </a:p>
        </p:txBody>
      </p:sp>
    </p:spTree>
    <p:extLst>
      <p:ext uri="{BB962C8B-B14F-4D97-AF65-F5344CB8AC3E}">
        <p14:creationId xmlns:p14="http://schemas.microsoft.com/office/powerpoint/2010/main" val="216570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8091B9-025F-47C5-BE86-0C3E5892521E}"/>
              </a:ext>
            </a:extLst>
          </p:cNvPr>
          <p:cNvSpPr>
            <a:spLocks noGrp="1"/>
          </p:cNvSpPr>
          <p:nvPr>
            <p:ph type="title"/>
          </p:nvPr>
        </p:nvSpPr>
        <p:spPr>
          <a:xfrm>
            <a:off x="964788" y="804333"/>
            <a:ext cx="3391900" cy="5249334"/>
          </a:xfrm>
        </p:spPr>
        <p:txBody>
          <a:bodyPr>
            <a:normAutofit/>
          </a:bodyPr>
          <a:lstStyle/>
          <a:p>
            <a:pPr algn="r"/>
            <a:r>
              <a:rPr lang="de-DE" sz="4300" dirty="0">
                <a:solidFill>
                  <a:srgbClr val="FFFFFF"/>
                </a:solidFill>
              </a:rPr>
              <a:t>Gesetzliche Vorgaben: Ausbildungsziel</a:t>
            </a:r>
            <a:endParaRPr lang="de-DE" sz="4300" b="1" dirty="0">
              <a:solidFill>
                <a:srgbClr val="FFFFFF"/>
              </a:solidFill>
            </a:endParaRPr>
          </a:p>
        </p:txBody>
      </p:sp>
      <p:sp>
        <p:nvSpPr>
          <p:cNvPr id="3" name="Inhaltsplatzhalter 2">
            <a:extLst>
              <a:ext uri="{FF2B5EF4-FFF2-40B4-BE49-F238E27FC236}">
                <a16:creationId xmlns:a16="http://schemas.microsoft.com/office/drawing/2014/main" id="{57A9B954-C599-4AD6-8325-502D2A8E31A1}"/>
              </a:ext>
            </a:extLst>
          </p:cNvPr>
          <p:cNvSpPr>
            <a:spLocks noGrp="1"/>
          </p:cNvSpPr>
          <p:nvPr>
            <p:ph idx="1"/>
          </p:nvPr>
        </p:nvSpPr>
        <p:spPr>
          <a:xfrm>
            <a:off x="4951048" y="150920"/>
            <a:ext cx="6306003" cy="5902747"/>
          </a:xfrm>
        </p:spPr>
        <p:txBody>
          <a:bodyPr anchor="ctr">
            <a:normAutofit/>
          </a:bodyPr>
          <a:lstStyle/>
          <a:p>
            <a:endParaRPr lang="de-DE" sz="2000" dirty="0"/>
          </a:p>
          <a:p>
            <a:endParaRPr lang="de-DE" sz="2000" dirty="0"/>
          </a:p>
          <a:p>
            <a:r>
              <a:rPr lang="de-DE" sz="2000" dirty="0"/>
              <a:t>(1) Die Ausbildung zur Pflegefachfrau oder zum Pflegefachmann vermittelt die für die selbstständige, umfassende und prozessorientierte Pflege von Menschen aller Altersstufen in akut und dauerhaft stationären sowie ambulanten Pflegesituationen </a:t>
            </a:r>
            <a:r>
              <a:rPr lang="de-DE" sz="2000" dirty="0">
                <a:highlight>
                  <a:srgbClr val="FFFF00"/>
                </a:highlight>
              </a:rPr>
              <a:t>erforderlichen fachlichen und personalen </a:t>
            </a:r>
            <a:r>
              <a:rPr lang="de-DE" sz="2000" b="1" dirty="0">
                <a:highlight>
                  <a:srgbClr val="FFFF00"/>
                </a:highlight>
              </a:rPr>
              <a:t>Kompetenzen</a:t>
            </a:r>
            <a:r>
              <a:rPr lang="de-DE" sz="2000" dirty="0">
                <a:highlight>
                  <a:srgbClr val="FFFF00"/>
                </a:highlight>
              </a:rPr>
              <a:t> einschließlich der zugrunde liegenden methodischen, sozialen, interkulturellen und kommunikativen Kompetenzen und der zugrunde liegenden Lernkompetenzen sowie der Fähigkeit zum Wissenstransfer und zur Selbstreflexion</a:t>
            </a:r>
            <a:r>
              <a:rPr lang="de-DE" sz="2000" dirty="0"/>
              <a:t>. Lebenslanges Lernen wird dabei als ein Prozess der eigenen beruflichen Biographie verstanden und die fortlaufende persönliche und fachliche Weiterentwicklung als notwendig anerkannt.</a:t>
            </a:r>
            <a:r>
              <a:rPr lang="de-DE" sz="2000" b="1" dirty="0"/>
              <a:t> </a:t>
            </a:r>
            <a:r>
              <a:rPr lang="de-DE" sz="2000" dirty="0"/>
              <a:t>(§5 Abs. 1 </a:t>
            </a:r>
            <a:r>
              <a:rPr lang="de-DE" sz="2000" dirty="0" err="1"/>
              <a:t>PflBG</a:t>
            </a:r>
            <a:r>
              <a:rPr lang="de-DE" sz="2000" dirty="0"/>
              <a:t> )</a:t>
            </a:r>
          </a:p>
          <a:p>
            <a:r>
              <a:rPr lang="de-DE" sz="2000" dirty="0"/>
              <a:t>Das </a:t>
            </a:r>
            <a:r>
              <a:rPr lang="de-DE" sz="2000" dirty="0">
                <a:highlight>
                  <a:srgbClr val="FFFF00"/>
                </a:highlight>
              </a:rPr>
              <a:t>Ausbildungsziel</a:t>
            </a:r>
            <a:r>
              <a:rPr lang="de-DE" sz="2000" dirty="0"/>
              <a:t> ist also nicht das Bestehen der Abschlussprüfung, sondern der Erwerb der in § 5 genannten </a:t>
            </a:r>
            <a:r>
              <a:rPr lang="de-DE" sz="2000" dirty="0">
                <a:highlight>
                  <a:srgbClr val="FFFF00"/>
                </a:highlight>
              </a:rPr>
              <a:t>Kompetenzen</a:t>
            </a:r>
          </a:p>
          <a:p>
            <a:endParaRPr lang="de-DE" sz="2000" dirty="0"/>
          </a:p>
          <a:p>
            <a:endParaRPr lang="de-DE" sz="2000" dirty="0"/>
          </a:p>
        </p:txBody>
      </p:sp>
    </p:spTree>
    <p:extLst>
      <p:ext uri="{BB962C8B-B14F-4D97-AF65-F5344CB8AC3E}">
        <p14:creationId xmlns:p14="http://schemas.microsoft.com/office/powerpoint/2010/main" val="9336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C337BB-E4BA-4606-94F1-5303834F2B63}"/>
              </a:ext>
            </a:extLst>
          </p:cNvPr>
          <p:cNvSpPr>
            <a:spLocks noGrp="1"/>
          </p:cNvSpPr>
          <p:nvPr>
            <p:ph type="title"/>
          </p:nvPr>
        </p:nvSpPr>
        <p:spPr>
          <a:xfrm>
            <a:off x="964788" y="804333"/>
            <a:ext cx="3391900" cy="5249334"/>
          </a:xfrm>
        </p:spPr>
        <p:txBody>
          <a:bodyPr>
            <a:normAutofit/>
          </a:bodyPr>
          <a:lstStyle/>
          <a:p>
            <a:pPr algn="r"/>
            <a:r>
              <a:rPr lang="de-DE" sz="2400">
                <a:solidFill>
                  <a:srgbClr val="FFFFFF"/>
                </a:solidFill>
              </a:rPr>
              <a:t>Kompetenzorientierung - Anforderungsorientierung</a:t>
            </a:r>
          </a:p>
        </p:txBody>
      </p:sp>
      <p:sp>
        <p:nvSpPr>
          <p:cNvPr id="3" name="Inhaltsplatzhalter 2">
            <a:extLst>
              <a:ext uri="{FF2B5EF4-FFF2-40B4-BE49-F238E27FC236}">
                <a16:creationId xmlns:a16="http://schemas.microsoft.com/office/drawing/2014/main" id="{7B6C3C58-9404-4ECF-BD1E-743EDE4B377A}"/>
              </a:ext>
            </a:extLst>
          </p:cNvPr>
          <p:cNvSpPr>
            <a:spLocks noGrp="1"/>
          </p:cNvSpPr>
          <p:nvPr>
            <p:ph idx="1"/>
          </p:nvPr>
        </p:nvSpPr>
        <p:spPr>
          <a:xfrm>
            <a:off x="4951048" y="804333"/>
            <a:ext cx="6306003" cy="5249334"/>
          </a:xfrm>
        </p:spPr>
        <p:txBody>
          <a:bodyPr anchor="ctr">
            <a:normAutofit/>
          </a:bodyPr>
          <a:lstStyle/>
          <a:p>
            <a:r>
              <a:rPr lang="de-DE" i="0" u="none" strike="noStrike" baseline="0" dirty="0">
                <a:highlight>
                  <a:srgbClr val="FFFF00"/>
                </a:highlight>
              </a:rPr>
              <a:t>Kompetenzorientierung ist </a:t>
            </a:r>
            <a:r>
              <a:rPr lang="de-DE" dirty="0">
                <a:highlight>
                  <a:srgbClr val="FFFF00"/>
                </a:highlight>
              </a:rPr>
              <a:t>das z</a:t>
            </a:r>
            <a:r>
              <a:rPr lang="de-DE" i="0" u="none" strike="noStrike" baseline="0" dirty="0">
                <a:highlight>
                  <a:srgbClr val="FFFF00"/>
                </a:highlight>
              </a:rPr>
              <a:t>entrale </a:t>
            </a:r>
            <a:r>
              <a:rPr lang="de-DE" dirty="0">
                <a:highlight>
                  <a:srgbClr val="FFFF00"/>
                </a:highlight>
              </a:rPr>
              <a:t>P</a:t>
            </a:r>
            <a:r>
              <a:rPr lang="de-DE" i="0" u="none" strike="noStrike" baseline="0" dirty="0">
                <a:highlight>
                  <a:srgbClr val="FFFF00"/>
                </a:highlight>
              </a:rPr>
              <a:t>rinzip in der </a:t>
            </a:r>
            <a:r>
              <a:rPr lang="de-DE" i="0" u="none" strike="noStrike" baseline="0" dirty="0" err="1">
                <a:highlight>
                  <a:srgbClr val="FFFF00"/>
                </a:highlight>
              </a:rPr>
              <a:t>Generalsitik</a:t>
            </a:r>
            <a:r>
              <a:rPr lang="de-DE" i="0" u="none" strike="noStrike" baseline="0" dirty="0">
                <a:highlight>
                  <a:srgbClr val="FFFF00"/>
                </a:highlight>
              </a:rPr>
              <a:t>:</a:t>
            </a:r>
          </a:p>
          <a:p>
            <a:r>
              <a:rPr lang="de-DE" i="0" u="none" strike="noStrike" baseline="0" dirty="0"/>
              <a:t>Die „neue“ Pflegeausbildung zur Pflegefachfrau und zum Pflegefachmann ist kompetenzorientiert. In den Anlagen 1 bis 4 der Pflegeberufe-Ausbildungs- und –Prüfungsverordnung (</a:t>
            </a:r>
            <a:r>
              <a:rPr lang="de-DE" i="0" u="none" strike="noStrike" baseline="0" dirty="0" err="1"/>
              <a:t>Pfl</a:t>
            </a:r>
            <a:r>
              <a:rPr lang="de-DE" i="0" u="none" strike="noStrike" baseline="0" dirty="0"/>
              <a:t> </a:t>
            </a:r>
            <a:r>
              <a:rPr lang="de-DE" i="0" u="none" strike="noStrike" baseline="0" dirty="0" err="1"/>
              <a:t>APrV</a:t>
            </a:r>
            <a:r>
              <a:rPr lang="de-DE" i="0" u="none" strike="noStrike" baseline="0" dirty="0"/>
              <a:t>) werden Kompetenzen beschrieben, die im Laufe der Pflegeausbildung entwickelt werden sollen. Sie beziehen sich auf komplexe Pflege- und Berufssituationen und sind somit </a:t>
            </a:r>
            <a:r>
              <a:rPr lang="de-DE" b="1" i="0" u="none" strike="noStrike" baseline="0" dirty="0"/>
              <a:t>anforderungsorientiert</a:t>
            </a:r>
            <a:r>
              <a:rPr lang="de-DE" i="0" u="none" strike="noStrike" baseline="0" dirty="0"/>
              <a:t> formuliert.</a:t>
            </a:r>
            <a:endParaRPr lang="de-DE" dirty="0"/>
          </a:p>
        </p:txBody>
      </p:sp>
    </p:spTree>
    <p:extLst>
      <p:ext uri="{BB962C8B-B14F-4D97-AF65-F5344CB8AC3E}">
        <p14:creationId xmlns:p14="http://schemas.microsoft.com/office/powerpoint/2010/main" val="403983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9516" y="117565"/>
            <a:ext cx="9720072" cy="1499616"/>
          </a:xfrm>
        </p:spPr>
        <p:txBody>
          <a:bodyPr>
            <a:normAutofit fontScale="90000"/>
          </a:bodyPr>
          <a:lstStyle/>
          <a:p>
            <a:br>
              <a:rPr kumimoji="0" lang="de-DE"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br>
            <a:r>
              <a:rPr kumimoji="0" lang="de-DE"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Gesetzliche Vorgaben bzgl. Kompetenzen </a:t>
            </a:r>
            <a:br>
              <a:rPr kumimoji="0" lang="de-DE" sz="45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br>
            <a:r>
              <a:rPr kumimoji="0" lang="de-DE" sz="1800" b="0" i="0" u="none" strike="noStrike" kern="1200" cap="all" spc="100" normalizeH="0" baseline="0" noProof="0" dirty="0">
                <a:ln>
                  <a:noFill/>
                </a:ln>
                <a:solidFill>
                  <a:srgbClr val="3D3C3B"/>
                </a:solidFill>
                <a:effectLst/>
                <a:uLnTx/>
                <a:uFillTx/>
                <a:latin typeface="Tw Cen MT Condensed" panose="020B0606020104020203"/>
                <a:ea typeface="+mj-ea"/>
                <a:cs typeface="Calibri Light" panose="020F0302020204030204" pitchFamily="34" charset="0"/>
              </a:rPr>
              <a:t>In der </a:t>
            </a:r>
            <a:r>
              <a:rPr kumimoji="0" lang="de-DE" sz="1800" b="0" i="0" u="none" strike="noStrike" kern="1200" cap="all" spc="100" normalizeH="0" baseline="0" noProof="0" dirty="0" err="1">
                <a:ln>
                  <a:noFill/>
                </a:ln>
                <a:solidFill>
                  <a:srgbClr val="3D3C3B"/>
                </a:solidFill>
                <a:effectLst/>
                <a:uLnTx/>
                <a:uFillTx/>
                <a:latin typeface="Tw Cen MT Condensed" panose="020B0606020104020203"/>
                <a:ea typeface="+mj-ea"/>
                <a:cs typeface="Calibri Light" panose="020F0302020204030204" pitchFamily="34" charset="0"/>
              </a:rPr>
              <a:t>PflAPrV</a:t>
            </a:r>
            <a:r>
              <a:rPr kumimoji="0" lang="de-DE" sz="1800" b="0" i="0" u="none" strike="noStrike" kern="1200" cap="all" spc="100" normalizeH="0" baseline="0" noProof="0" dirty="0">
                <a:ln>
                  <a:noFill/>
                </a:ln>
                <a:solidFill>
                  <a:srgbClr val="3D3C3B"/>
                </a:solidFill>
                <a:effectLst/>
                <a:uLnTx/>
                <a:uFillTx/>
                <a:latin typeface="Tw Cen MT Condensed" panose="020B0606020104020203"/>
                <a:ea typeface="+mj-ea"/>
                <a:cs typeface="Calibri Light" panose="020F0302020204030204" pitchFamily="34" charset="0"/>
              </a:rPr>
              <a:t> werden die Kompetenzen in fünf Bereiche (I - V) eingeteilt. Jeder Bereich ist in mehrere Kompetenzschwerpunkte (1, 2, 3 …) gegliedert. Zu jedem Kompetenzschwerpunkt gehören wiederum mehrere Einzelkompetenzen (a, b, c …).</a:t>
            </a:r>
            <a:br>
              <a:rPr kumimoji="0" lang="de-DE" sz="1800" b="0" i="0" u="none" strike="noStrike" kern="1200" cap="all" spc="100" normalizeH="0" baseline="0" noProof="0" dirty="0">
                <a:ln>
                  <a:noFill/>
                </a:ln>
                <a:solidFill>
                  <a:srgbClr val="3D3C3B"/>
                </a:solidFill>
                <a:effectLst/>
                <a:uLnTx/>
                <a:uFillTx/>
                <a:latin typeface="Tw Cen MT Condensed" panose="020B0606020104020203"/>
                <a:ea typeface="+mj-ea"/>
                <a:cs typeface="Calibri Light" panose="020F0302020204030204" pitchFamily="34" charset="0"/>
              </a:rPr>
            </a:br>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16" y="1576909"/>
            <a:ext cx="8712968" cy="491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26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600438" y="332656"/>
            <a:ext cx="8925749" cy="741248"/>
            <a:chOff x="14" y="1532"/>
            <a:chExt cx="8925749" cy="741248"/>
          </a:xfrm>
        </p:grpSpPr>
        <p:sp>
          <p:nvSpPr>
            <p:cNvPr id="5" name="Abgerundetes Rechteck 4"/>
            <p:cNvSpPr/>
            <p:nvPr/>
          </p:nvSpPr>
          <p:spPr>
            <a:xfrm>
              <a:off x="14" y="1532"/>
              <a:ext cx="8925749" cy="741248"/>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bgerundetes Rechteck 4"/>
            <p:cNvSpPr/>
            <p:nvPr/>
          </p:nvSpPr>
          <p:spPr>
            <a:xfrm>
              <a:off x="21724" y="23242"/>
              <a:ext cx="8882329" cy="697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de-DE" sz="3200" dirty="0">
                  <a:solidFill>
                    <a:schemeClr val="tx1"/>
                  </a:solidFill>
                </a:rPr>
                <a:t>Kompetenzen ATA-/OTA- Ausbildung</a:t>
              </a:r>
            </a:p>
          </p:txBody>
        </p:sp>
      </p:grpSp>
      <p:graphicFrame>
        <p:nvGraphicFramePr>
          <p:cNvPr id="9" name="Diagramm 8"/>
          <p:cNvGraphicFramePr/>
          <p:nvPr/>
        </p:nvGraphicFramePr>
        <p:xfrm>
          <a:off x="2135560" y="1340768"/>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438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280913E1-53E1-86BB-40CC-97F03526BF20}"/>
              </a:ext>
            </a:extLst>
          </p:cNvPr>
          <p:cNvSpPr>
            <a:spLocks noGrp="1"/>
          </p:cNvSpPr>
          <p:nvPr>
            <p:ph type="title"/>
          </p:nvPr>
        </p:nvSpPr>
        <p:spPr>
          <a:xfrm>
            <a:off x="964788" y="804333"/>
            <a:ext cx="3391900" cy="5249334"/>
          </a:xfrm>
        </p:spPr>
        <p:txBody>
          <a:bodyPr>
            <a:normAutofit/>
          </a:bodyPr>
          <a:lstStyle/>
          <a:p>
            <a:pPr algn="r"/>
            <a:r>
              <a:rPr lang="de-DE" sz="4300" dirty="0">
                <a:solidFill>
                  <a:srgbClr val="FFFFFF"/>
                </a:solidFill>
              </a:rPr>
              <a:t>Kompetenz als Ausbildungsziel</a:t>
            </a:r>
          </a:p>
        </p:txBody>
      </p:sp>
      <p:sp>
        <p:nvSpPr>
          <p:cNvPr id="8" name="Inhaltsplatzhalter 7">
            <a:extLst>
              <a:ext uri="{FF2B5EF4-FFF2-40B4-BE49-F238E27FC236}">
                <a16:creationId xmlns:a16="http://schemas.microsoft.com/office/drawing/2014/main" id="{D408D0A6-12C6-69D8-CF60-E1540A6F653D}"/>
              </a:ext>
            </a:extLst>
          </p:cNvPr>
          <p:cNvSpPr>
            <a:spLocks noGrp="1"/>
          </p:cNvSpPr>
          <p:nvPr>
            <p:ph idx="1"/>
          </p:nvPr>
        </p:nvSpPr>
        <p:spPr>
          <a:xfrm>
            <a:off x="4951048" y="804333"/>
            <a:ext cx="6306003" cy="5249334"/>
          </a:xfrm>
        </p:spPr>
        <p:txBody>
          <a:bodyPr anchor="ctr">
            <a:normAutofit/>
          </a:bodyPr>
          <a:lstStyle/>
          <a:p>
            <a:r>
              <a:rPr lang="de-DE" dirty="0"/>
              <a:t>Der Kompetenzkatalog beinhaltet unsere Ziele für die Ausbildung und ist damit unsere Orientierung für den Lernprozess der Lernenden.</a:t>
            </a:r>
          </a:p>
          <a:p>
            <a:r>
              <a:rPr lang="de-DE" dirty="0"/>
              <a:t>Mit dem Ziel vor Augen kann ich als PA nun auswählen, welchen Inhalt ich mit welcher Methode vermitteln möchte und damit den Weg zum Ziel planen.</a:t>
            </a:r>
          </a:p>
          <a:p>
            <a:r>
              <a:rPr lang="de-DE" dirty="0"/>
              <a:t>Damit stehen die Kompetenzen als übergeordnete Ziele, über den Lernzielen einer kleineren Lerneinheit.</a:t>
            </a:r>
          </a:p>
          <a:p>
            <a:endParaRPr lang="de-DE" dirty="0"/>
          </a:p>
        </p:txBody>
      </p:sp>
    </p:spTree>
    <p:extLst>
      <p:ext uri="{BB962C8B-B14F-4D97-AF65-F5344CB8AC3E}">
        <p14:creationId xmlns:p14="http://schemas.microsoft.com/office/powerpoint/2010/main" val="35611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2AB64D8-A937-43A5-9D1A-677E6C6F3FD6}"/>
              </a:ext>
            </a:extLst>
          </p:cNvPr>
          <p:cNvPicPr>
            <a:picLocks noChangeAspect="1"/>
          </p:cNvPicPr>
          <p:nvPr/>
        </p:nvPicPr>
        <p:blipFill>
          <a:blip r:embed="rId2"/>
          <a:stretch>
            <a:fillRect/>
          </a:stretch>
        </p:blipFill>
        <p:spPr>
          <a:xfrm>
            <a:off x="2163915" y="804333"/>
            <a:ext cx="7864166" cy="5249331"/>
          </a:xfrm>
          <a:prstGeom prst="rect">
            <a:avLst/>
          </a:prstGeom>
        </p:spPr>
      </p:pic>
    </p:spTree>
    <p:extLst>
      <p:ext uri="{BB962C8B-B14F-4D97-AF65-F5344CB8AC3E}">
        <p14:creationId xmlns:p14="http://schemas.microsoft.com/office/powerpoint/2010/main" val="122239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15880" y="2060848"/>
            <a:ext cx="2088232" cy="369332"/>
          </a:xfrm>
          <a:prstGeom prst="rect">
            <a:avLst/>
          </a:prstGeom>
          <a:solidFill>
            <a:schemeClr val="accent2">
              <a:lumMod val="75000"/>
            </a:schemeClr>
          </a:solidFill>
        </p:spPr>
        <p:txBody>
          <a:bodyPr wrap="square" rtlCol="0">
            <a:spAutoFit/>
          </a:bodyPr>
          <a:lstStyle/>
          <a:p>
            <a:pPr algn="ctr"/>
            <a:r>
              <a:rPr lang="de-DE" dirty="0">
                <a:solidFill>
                  <a:prstClr val="black"/>
                </a:solidFill>
                <a:latin typeface="Calibri"/>
              </a:rPr>
              <a:t>Blutdruckmessung</a:t>
            </a:r>
          </a:p>
        </p:txBody>
      </p:sp>
      <p:sp>
        <p:nvSpPr>
          <p:cNvPr id="5" name="Textfeld 4"/>
          <p:cNvSpPr txBox="1"/>
          <p:nvPr/>
        </p:nvSpPr>
        <p:spPr>
          <a:xfrm>
            <a:off x="4799856" y="332657"/>
            <a:ext cx="2880320" cy="461665"/>
          </a:xfrm>
          <a:prstGeom prst="rect">
            <a:avLst/>
          </a:prstGeom>
          <a:noFill/>
        </p:spPr>
        <p:txBody>
          <a:bodyPr wrap="square" rtlCol="0">
            <a:spAutoFit/>
          </a:bodyPr>
          <a:lstStyle/>
          <a:p>
            <a:r>
              <a:rPr lang="de-DE" sz="1200" dirty="0">
                <a:solidFill>
                  <a:prstClr val="black"/>
                </a:solidFill>
                <a:latin typeface="Calibri"/>
              </a:rPr>
              <a:t>Blutdruckmedikation –gängige </a:t>
            </a:r>
            <a:r>
              <a:rPr lang="de-DE" sz="1200" dirty="0" err="1">
                <a:solidFill>
                  <a:prstClr val="black"/>
                </a:solidFill>
                <a:latin typeface="Calibri"/>
              </a:rPr>
              <a:t>Medis</a:t>
            </a:r>
            <a:r>
              <a:rPr lang="de-DE" sz="1200" dirty="0">
                <a:solidFill>
                  <a:prstClr val="black"/>
                </a:solidFill>
                <a:latin typeface="Calibri"/>
              </a:rPr>
              <a:t> und deren Wirkung/ Nebenwirkung</a:t>
            </a:r>
          </a:p>
        </p:txBody>
      </p:sp>
      <p:sp>
        <p:nvSpPr>
          <p:cNvPr id="6" name="Textfeld 5"/>
          <p:cNvSpPr txBox="1"/>
          <p:nvPr/>
        </p:nvSpPr>
        <p:spPr>
          <a:xfrm>
            <a:off x="7680176" y="794321"/>
            <a:ext cx="2232248" cy="1754326"/>
          </a:xfrm>
          <a:prstGeom prst="rect">
            <a:avLst/>
          </a:prstGeom>
          <a:noFill/>
        </p:spPr>
        <p:txBody>
          <a:bodyPr wrap="square" rtlCol="0">
            <a:spAutoFit/>
          </a:bodyPr>
          <a:lstStyle/>
          <a:p>
            <a:r>
              <a:rPr lang="de-DE" sz="1200" dirty="0">
                <a:solidFill>
                  <a:prstClr val="black"/>
                </a:solidFill>
                <a:latin typeface="Calibri"/>
              </a:rPr>
              <a:t>Handling der Geräte</a:t>
            </a:r>
          </a:p>
          <a:p>
            <a:pPr marL="285750" indent="-285750">
              <a:buFontTx/>
              <a:buChar char="-"/>
            </a:pPr>
            <a:r>
              <a:rPr lang="de-DE" sz="1200" dirty="0">
                <a:solidFill>
                  <a:prstClr val="black"/>
                </a:solidFill>
                <a:latin typeface="Calibri"/>
              </a:rPr>
              <a:t>Manschette entlüften</a:t>
            </a:r>
          </a:p>
          <a:p>
            <a:pPr marL="285750" indent="-285750">
              <a:buFontTx/>
              <a:buChar char="-"/>
            </a:pPr>
            <a:r>
              <a:rPr lang="de-DE" sz="1200" dirty="0">
                <a:solidFill>
                  <a:prstClr val="black"/>
                </a:solidFill>
                <a:latin typeface="Calibri"/>
              </a:rPr>
              <a:t>Welche Seite wie fest an den Arm</a:t>
            </a:r>
          </a:p>
          <a:p>
            <a:pPr marL="285750" indent="-285750">
              <a:buFontTx/>
              <a:buChar char="-"/>
            </a:pPr>
            <a:r>
              <a:rPr lang="de-DE" sz="1200" dirty="0">
                <a:solidFill>
                  <a:prstClr val="black"/>
                </a:solidFill>
                <a:latin typeface="Calibri"/>
              </a:rPr>
              <a:t>Position Stethoskop</a:t>
            </a:r>
          </a:p>
          <a:p>
            <a:pPr marL="285750" indent="-285750">
              <a:buFontTx/>
              <a:buChar char="-"/>
            </a:pPr>
            <a:r>
              <a:rPr lang="de-DE" sz="1200" dirty="0">
                <a:solidFill>
                  <a:prstClr val="black"/>
                </a:solidFill>
                <a:latin typeface="Calibri"/>
              </a:rPr>
              <a:t>Wie schnell aufpumpen/ ablassen?</a:t>
            </a:r>
          </a:p>
          <a:p>
            <a:pPr marL="285750" indent="-285750">
              <a:buFontTx/>
              <a:buChar char="-"/>
            </a:pPr>
            <a:r>
              <a:rPr lang="de-DE" sz="1200" dirty="0">
                <a:solidFill>
                  <a:prstClr val="black"/>
                </a:solidFill>
                <a:latin typeface="Calibri"/>
              </a:rPr>
              <a:t>Was höre ich/ sehe/ fühle ich</a:t>
            </a:r>
          </a:p>
        </p:txBody>
      </p:sp>
      <p:sp>
        <p:nvSpPr>
          <p:cNvPr id="7" name="Textfeld 6"/>
          <p:cNvSpPr txBox="1"/>
          <p:nvPr/>
        </p:nvSpPr>
        <p:spPr>
          <a:xfrm>
            <a:off x="7464152" y="2708921"/>
            <a:ext cx="1800200" cy="461665"/>
          </a:xfrm>
          <a:prstGeom prst="rect">
            <a:avLst/>
          </a:prstGeom>
          <a:noFill/>
        </p:spPr>
        <p:txBody>
          <a:bodyPr wrap="square" rtlCol="0">
            <a:spAutoFit/>
          </a:bodyPr>
          <a:lstStyle/>
          <a:p>
            <a:r>
              <a:rPr lang="de-DE" sz="1200" dirty="0">
                <a:solidFill>
                  <a:prstClr val="black"/>
                </a:solidFill>
                <a:latin typeface="Calibri"/>
              </a:rPr>
              <a:t>Physiologische/ pathologische Werte?</a:t>
            </a:r>
          </a:p>
        </p:txBody>
      </p:sp>
      <p:sp>
        <p:nvSpPr>
          <p:cNvPr id="8" name="Textfeld 7"/>
          <p:cNvSpPr txBox="1"/>
          <p:nvPr/>
        </p:nvSpPr>
        <p:spPr>
          <a:xfrm>
            <a:off x="7608168" y="3933057"/>
            <a:ext cx="1872208" cy="646331"/>
          </a:xfrm>
          <a:prstGeom prst="rect">
            <a:avLst/>
          </a:prstGeom>
          <a:noFill/>
        </p:spPr>
        <p:txBody>
          <a:bodyPr wrap="square" rtlCol="0">
            <a:spAutoFit/>
          </a:bodyPr>
          <a:lstStyle/>
          <a:p>
            <a:r>
              <a:rPr lang="de-DE" sz="1200" dirty="0">
                <a:solidFill>
                  <a:prstClr val="black"/>
                </a:solidFill>
                <a:latin typeface="Calibri"/>
              </a:rPr>
              <a:t>Verhalten im Notfall</a:t>
            </a:r>
          </a:p>
          <a:p>
            <a:pPr marL="285750" indent="-285750">
              <a:buFontTx/>
              <a:buChar char="-"/>
            </a:pPr>
            <a:r>
              <a:rPr lang="de-DE" sz="1200" dirty="0">
                <a:solidFill>
                  <a:prstClr val="black"/>
                </a:solidFill>
                <a:latin typeface="Calibri"/>
              </a:rPr>
              <a:t>Hilfe rufen</a:t>
            </a:r>
          </a:p>
          <a:p>
            <a:pPr marL="285750" indent="-285750">
              <a:buFontTx/>
              <a:buChar char="-"/>
            </a:pPr>
            <a:r>
              <a:rPr lang="de-DE" sz="1200" dirty="0">
                <a:solidFill>
                  <a:prstClr val="black"/>
                </a:solidFill>
                <a:latin typeface="Calibri"/>
              </a:rPr>
              <a:t>Selbst handeln</a:t>
            </a:r>
          </a:p>
        </p:txBody>
      </p:sp>
      <p:sp>
        <p:nvSpPr>
          <p:cNvPr id="9" name="Textfeld 8"/>
          <p:cNvSpPr txBox="1"/>
          <p:nvPr/>
        </p:nvSpPr>
        <p:spPr>
          <a:xfrm>
            <a:off x="6528048" y="4579388"/>
            <a:ext cx="2736304" cy="830997"/>
          </a:xfrm>
          <a:prstGeom prst="rect">
            <a:avLst/>
          </a:prstGeom>
          <a:noFill/>
        </p:spPr>
        <p:txBody>
          <a:bodyPr wrap="square" rtlCol="0">
            <a:spAutoFit/>
          </a:bodyPr>
          <a:lstStyle/>
          <a:p>
            <a:r>
              <a:rPr lang="de-DE" sz="1200" dirty="0">
                <a:solidFill>
                  <a:prstClr val="black"/>
                </a:solidFill>
                <a:latin typeface="Calibri"/>
              </a:rPr>
              <a:t>Informationsweitergabe</a:t>
            </a:r>
          </a:p>
          <a:p>
            <a:pPr marL="285750" indent="-285750">
              <a:buFontTx/>
              <a:buChar char="-"/>
            </a:pPr>
            <a:r>
              <a:rPr lang="de-DE" sz="1200" dirty="0">
                <a:solidFill>
                  <a:prstClr val="black"/>
                </a:solidFill>
                <a:latin typeface="Calibri"/>
              </a:rPr>
              <a:t>An Kollegen</a:t>
            </a:r>
          </a:p>
          <a:p>
            <a:pPr marL="285750" indent="-285750">
              <a:buFontTx/>
              <a:buChar char="-"/>
            </a:pPr>
            <a:r>
              <a:rPr lang="de-DE" sz="1200" dirty="0">
                <a:solidFill>
                  <a:prstClr val="black"/>
                </a:solidFill>
                <a:latin typeface="Calibri"/>
              </a:rPr>
              <a:t>An Ärzte</a:t>
            </a:r>
          </a:p>
          <a:p>
            <a:pPr marL="285750" indent="-285750">
              <a:buFontTx/>
              <a:buChar char="-"/>
            </a:pPr>
            <a:r>
              <a:rPr lang="de-DE" sz="1200" dirty="0">
                <a:solidFill>
                  <a:prstClr val="black"/>
                </a:solidFill>
                <a:latin typeface="Calibri"/>
              </a:rPr>
              <a:t>An Patienten</a:t>
            </a:r>
          </a:p>
        </p:txBody>
      </p:sp>
      <p:sp>
        <p:nvSpPr>
          <p:cNvPr id="10" name="Textfeld 9"/>
          <p:cNvSpPr txBox="1"/>
          <p:nvPr/>
        </p:nvSpPr>
        <p:spPr>
          <a:xfrm>
            <a:off x="5303912" y="3501008"/>
            <a:ext cx="1800200" cy="276999"/>
          </a:xfrm>
          <a:prstGeom prst="rect">
            <a:avLst/>
          </a:prstGeom>
          <a:noFill/>
        </p:spPr>
        <p:txBody>
          <a:bodyPr wrap="square" rtlCol="0">
            <a:spAutoFit/>
          </a:bodyPr>
          <a:lstStyle/>
          <a:p>
            <a:r>
              <a:rPr lang="de-DE" sz="1200" dirty="0">
                <a:solidFill>
                  <a:prstClr val="black"/>
                </a:solidFill>
                <a:latin typeface="Calibri"/>
              </a:rPr>
              <a:t>Kommunikation</a:t>
            </a:r>
          </a:p>
        </p:txBody>
      </p:sp>
      <p:sp>
        <p:nvSpPr>
          <p:cNvPr id="11" name="Textfeld 10"/>
          <p:cNvSpPr txBox="1"/>
          <p:nvPr/>
        </p:nvSpPr>
        <p:spPr>
          <a:xfrm>
            <a:off x="4223792" y="4579388"/>
            <a:ext cx="1836204" cy="830997"/>
          </a:xfrm>
          <a:prstGeom prst="rect">
            <a:avLst/>
          </a:prstGeom>
          <a:noFill/>
        </p:spPr>
        <p:txBody>
          <a:bodyPr wrap="square" rtlCol="0">
            <a:spAutoFit/>
          </a:bodyPr>
          <a:lstStyle/>
          <a:p>
            <a:r>
              <a:rPr lang="de-DE" sz="1200" dirty="0">
                <a:solidFill>
                  <a:prstClr val="black"/>
                </a:solidFill>
                <a:latin typeface="Calibri"/>
              </a:rPr>
              <a:t>Dokumentation</a:t>
            </a:r>
          </a:p>
          <a:p>
            <a:pPr marL="285750" indent="-285750">
              <a:buFontTx/>
              <a:buChar char="-"/>
            </a:pPr>
            <a:r>
              <a:rPr lang="de-DE" sz="1200" dirty="0">
                <a:solidFill>
                  <a:prstClr val="black"/>
                </a:solidFill>
                <a:latin typeface="Calibri"/>
              </a:rPr>
              <a:t>Wie</a:t>
            </a:r>
          </a:p>
          <a:p>
            <a:pPr marL="285750" indent="-285750">
              <a:buFontTx/>
              <a:buChar char="-"/>
            </a:pPr>
            <a:r>
              <a:rPr lang="de-DE" sz="1200" dirty="0">
                <a:solidFill>
                  <a:prstClr val="black"/>
                </a:solidFill>
                <a:latin typeface="Calibri"/>
              </a:rPr>
              <a:t>Notwendigkeit</a:t>
            </a:r>
          </a:p>
          <a:p>
            <a:pPr marL="285750" indent="-285750">
              <a:buFontTx/>
              <a:buChar char="-"/>
            </a:pPr>
            <a:r>
              <a:rPr lang="de-DE" sz="1200" dirty="0">
                <a:solidFill>
                  <a:prstClr val="black"/>
                </a:solidFill>
                <a:latin typeface="Calibri"/>
              </a:rPr>
              <a:t>Datenschutz</a:t>
            </a:r>
          </a:p>
        </p:txBody>
      </p:sp>
      <p:sp>
        <p:nvSpPr>
          <p:cNvPr id="12" name="Textfeld 11"/>
          <p:cNvSpPr txBox="1"/>
          <p:nvPr/>
        </p:nvSpPr>
        <p:spPr>
          <a:xfrm>
            <a:off x="2279576" y="4293097"/>
            <a:ext cx="1368152" cy="830997"/>
          </a:xfrm>
          <a:prstGeom prst="rect">
            <a:avLst/>
          </a:prstGeom>
          <a:noFill/>
        </p:spPr>
        <p:txBody>
          <a:bodyPr wrap="square" rtlCol="0">
            <a:spAutoFit/>
          </a:bodyPr>
          <a:lstStyle/>
          <a:p>
            <a:r>
              <a:rPr lang="de-DE" sz="1200" dirty="0">
                <a:solidFill>
                  <a:prstClr val="black"/>
                </a:solidFill>
                <a:latin typeface="Calibri"/>
              </a:rPr>
              <a:t>Hygiene</a:t>
            </a:r>
          </a:p>
          <a:p>
            <a:pPr marL="171450" indent="-171450">
              <a:buFontTx/>
              <a:buChar char="-"/>
            </a:pPr>
            <a:r>
              <a:rPr lang="de-DE" sz="1200" dirty="0">
                <a:solidFill>
                  <a:prstClr val="black"/>
                </a:solidFill>
                <a:latin typeface="Calibri"/>
              </a:rPr>
              <a:t>Personelle</a:t>
            </a:r>
          </a:p>
          <a:p>
            <a:pPr marL="171450" indent="-171450">
              <a:buFontTx/>
              <a:buChar char="-"/>
            </a:pPr>
            <a:r>
              <a:rPr lang="de-DE" sz="1200" dirty="0">
                <a:solidFill>
                  <a:prstClr val="black"/>
                </a:solidFill>
                <a:latin typeface="Calibri"/>
              </a:rPr>
              <a:t>Aufbereitung der Materialien</a:t>
            </a:r>
          </a:p>
        </p:txBody>
      </p:sp>
      <p:sp>
        <p:nvSpPr>
          <p:cNvPr id="13" name="Textfeld 12"/>
          <p:cNvSpPr txBox="1"/>
          <p:nvPr/>
        </p:nvSpPr>
        <p:spPr>
          <a:xfrm>
            <a:off x="2135560" y="2780929"/>
            <a:ext cx="1800200" cy="461665"/>
          </a:xfrm>
          <a:prstGeom prst="rect">
            <a:avLst/>
          </a:prstGeom>
          <a:noFill/>
        </p:spPr>
        <p:txBody>
          <a:bodyPr wrap="square" rtlCol="0">
            <a:spAutoFit/>
          </a:bodyPr>
          <a:lstStyle/>
          <a:p>
            <a:r>
              <a:rPr lang="de-DE" sz="1200" dirty="0">
                <a:solidFill>
                  <a:prstClr val="black"/>
                </a:solidFill>
                <a:latin typeface="Calibri"/>
              </a:rPr>
              <a:t>Aktuelle Studienlage zu Hypo-/ Hypertonie</a:t>
            </a:r>
          </a:p>
        </p:txBody>
      </p:sp>
      <p:sp>
        <p:nvSpPr>
          <p:cNvPr id="14" name="Textfeld 13"/>
          <p:cNvSpPr txBox="1"/>
          <p:nvPr/>
        </p:nvSpPr>
        <p:spPr>
          <a:xfrm>
            <a:off x="3143672" y="3639508"/>
            <a:ext cx="1728192" cy="646331"/>
          </a:xfrm>
          <a:prstGeom prst="rect">
            <a:avLst/>
          </a:prstGeom>
          <a:noFill/>
        </p:spPr>
        <p:txBody>
          <a:bodyPr wrap="square" rtlCol="0">
            <a:spAutoFit/>
          </a:bodyPr>
          <a:lstStyle/>
          <a:p>
            <a:r>
              <a:rPr lang="de-DE" sz="1200" dirty="0">
                <a:solidFill>
                  <a:prstClr val="black"/>
                </a:solidFill>
                <a:latin typeface="Calibri"/>
              </a:rPr>
              <a:t>Mögl. Komplikationen bei pathologischen Werten</a:t>
            </a:r>
          </a:p>
        </p:txBody>
      </p:sp>
      <p:sp>
        <p:nvSpPr>
          <p:cNvPr id="15" name="Textfeld 14"/>
          <p:cNvSpPr txBox="1"/>
          <p:nvPr/>
        </p:nvSpPr>
        <p:spPr>
          <a:xfrm>
            <a:off x="2423592" y="1844825"/>
            <a:ext cx="1584176" cy="461665"/>
          </a:xfrm>
          <a:prstGeom prst="rect">
            <a:avLst/>
          </a:prstGeom>
          <a:noFill/>
        </p:spPr>
        <p:txBody>
          <a:bodyPr wrap="square" rtlCol="0">
            <a:spAutoFit/>
          </a:bodyPr>
          <a:lstStyle/>
          <a:p>
            <a:r>
              <a:rPr lang="de-DE" sz="1200" dirty="0">
                <a:solidFill>
                  <a:prstClr val="black"/>
                </a:solidFill>
                <a:latin typeface="Calibri"/>
              </a:rPr>
              <a:t>Anlässe der RR-Messung</a:t>
            </a:r>
          </a:p>
        </p:txBody>
      </p:sp>
      <p:sp>
        <p:nvSpPr>
          <p:cNvPr id="16" name="Textfeld 15"/>
          <p:cNvSpPr txBox="1"/>
          <p:nvPr/>
        </p:nvSpPr>
        <p:spPr>
          <a:xfrm>
            <a:off x="2495600" y="908721"/>
            <a:ext cx="1728192" cy="646331"/>
          </a:xfrm>
          <a:prstGeom prst="rect">
            <a:avLst/>
          </a:prstGeom>
          <a:noFill/>
        </p:spPr>
        <p:txBody>
          <a:bodyPr wrap="square" rtlCol="0">
            <a:spAutoFit/>
          </a:bodyPr>
          <a:lstStyle/>
          <a:p>
            <a:r>
              <a:rPr lang="de-DE" sz="1200" dirty="0">
                <a:solidFill>
                  <a:prstClr val="black"/>
                </a:solidFill>
                <a:latin typeface="Calibri"/>
              </a:rPr>
              <a:t>Messung in komplexen Situationen (Shunts/ Mamma-CA)</a:t>
            </a:r>
          </a:p>
        </p:txBody>
      </p:sp>
      <p:sp>
        <p:nvSpPr>
          <p:cNvPr id="17" name="Textfeld 16"/>
          <p:cNvSpPr txBox="1"/>
          <p:nvPr/>
        </p:nvSpPr>
        <p:spPr>
          <a:xfrm>
            <a:off x="4511824" y="1231886"/>
            <a:ext cx="1584176" cy="830997"/>
          </a:xfrm>
          <a:prstGeom prst="rect">
            <a:avLst/>
          </a:prstGeom>
          <a:noFill/>
        </p:spPr>
        <p:txBody>
          <a:bodyPr wrap="square" rtlCol="0">
            <a:spAutoFit/>
          </a:bodyPr>
          <a:lstStyle/>
          <a:p>
            <a:r>
              <a:rPr lang="de-DE" sz="1200" dirty="0">
                <a:solidFill>
                  <a:prstClr val="black"/>
                </a:solidFill>
                <a:latin typeface="Calibri"/>
              </a:rPr>
              <a:t>Anatomie/ Physiologie Herz-Kreislaufsystem</a:t>
            </a:r>
          </a:p>
          <a:p>
            <a:pPr marL="285750" indent="-285750">
              <a:buFontTx/>
              <a:buChar char="-"/>
            </a:pPr>
            <a:endParaRPr lang="de-DE" sz="1200" dirty="0">
              <a:solidFill>
                <a:prstClr val="black"/>
              </a:solidFill>
              <a:latin typeface="Calibri"/>
            </a:endParaRPr>
          </a:p>
          <a:p>
            <a:endParaRPr lang="de-DE" sz="1200" dirty="0">
              <a:solidFill>
                <a:prstClr val="black"/>
              </a:solidFill>
              <a:latin typeface="Calibri"/>
            </a:endParaRPr>
          </a:p>
        </p:txBody>
      </p:sp>
      <p:cxnSp>
        <p:nvCxnSpPr>
          <p:cNvPr id="19" name="Gerade Verbindung mit Pfeil 18"/>
          <p:cNvCxnSpPr/>
          <p:nvPr/>
        </p:nvCxnSpPr>
        <p:spPr>
          <a:xfrm flipV="1">
            <a:off x="6384032" y="794322"/>
            <a:ext cx="0"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6816080" y="1340768"/>
            <a:ext cx="79208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endCxn id="7" idx="1"/>
          </p:cNvCxnSpPr>
          <p:nvPr/>
        </p:nvCxnSpPr>
        <p:spPr>
          <a:xfrm>
            <a:off x="6672064" y="2430181"/>
            <a:ext cx="792088" cy="509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6384032" y="2430180"/>
            <a:ext cx="1224136" cy="171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6312024" y="2430181"/>
            <a:ext cx="756084"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6059996" y="3011760"/>
            <a:ext cx="468052" cy="489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4871864" y="2430181"/>
            <a:ext cx="360040"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H="1">
            <a:off x="3935760" y="2430181"/>
            <a:ext cx="1080120" cy="1074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4" idx="1"/>
          </p:cNvCxnSpPr>
          <p:nvPr/>
        </p:nvCxnSpPr>
        <p:spPr>
          <a:xfrm flipH="1">
            <a:off x="2783632" y="2245515"/>
            <a:ext cx="2232248" cy="2010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stCxn id="4" idx="1"/>
          </p:cNvCxnSpPr>
          <p:nvPr/>
        </p:nvCxnSpPr>
        <p:spPr>
          <a:xfrm flipH="1">
            <a:off x="3647728" y="2245514"/>
            <a:ext cx="1368152"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flipV="1">
            <a:off x="3575720" y="2060848"/>
            <a:ext cx="1440160" cy="14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flipV="1">
            <a:off x="3791744" y="1340768"/>
            <a:ext cx="12601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5447928" y="1647384"/>
            <a:ext cx="0" cy="34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4943872" y="5661249"/>
            <a:ext cx="2124236" cy="276999"/>
          </a:xfrm>
          <a:prstGeom prst="rect">
            <a:avLst/>
          </a:prstGeom>
          <a:noFill/>
        </p:spPr>
        <p:txBody>
          <a:bodyPr wrap="square" rtlCol="0">
            <a:spAutoFit/>
          </a:bodyPr>
          <a:lstStyle/>
          <a:p>
            <a:r>
              <a:rPr lang="de-DE" sz="1200" dirty="0">
                <a:solidFill>
                  <a:prstClr val="black"/>
                </a:solidFill>
                <a:latin typeface="Calibri"/>
              </a:rPr>
              <a:t>Patientenberatung</a:t>
            </a:r>
          </a:p>
        </p:txBody>
      </p:sp>
      <p:cxnSp>
        <p:nvCxnSpPr>
          <p:cNvPr id="21" name="Gerade Verbindung mit Pfeil 20"/>
          <p:cNvCxnSpPr/>
          <p:nvPr/>
        </p:nvCxnSpPr>
        <p:spPr>
          <a:xfrm flipH="1">
            <a:off x="5807968" y="3778006"/>
            <a:ext cx="198022" cy="1883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988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feld 63"/>
          <p:cNvSpPr txBox="1"/>
          <p:nvPr/>
        </p:nvSpPr>
        <p:spPr>
          <a:xfrm>
            <a:off x="1919536" y="1484785"/>
            <a:ext cx="2304256" cy="1015663"/>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60" name="Textfeld 59"/>
          <p:cNvSpPr txBox="1"/>
          <p:nvPr/>
        </p:nvSpPr>
        <p:spPr>
          <a:xfrm>
            <a:off x="1800484" y="404665"/>
            <a:ext cx="2232248" cy="830997"/>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58" name="Textfeld 57"/>
          <p:cNvSpPr txBox="1"/>
          <p:nvPr/>
        </p:nvSpPr>
        <p:spPr>
          <a:xfrm>
            <a:off x="6096000" y="4594146"/>
            <a:ext cx="2304256" cy="1015663"/>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56" name="Textfeld 55"/>
          <p:cNvSpPr txBox="1"/>
          <p:nvPr/>
        </p:nvSpPr>
        <p:spPr>
          <a:xfrm>
            <a:off x="4511824" y="262390"/>
            <a:ext cx="3384376" cy="646331"/>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a:t>
            </a:r>
          </a:p>
          <a:p>
            <a:endParaRPr lang="de-DE" sz="1200" dirty="0">
              <a:solidFill>
                <a:prstClr val="black"/>
              </a:solidFill>
              <a:latin typeface="Calibri"/>
            </a:endParaRPr>
          </a:p>
          <a:p>
            <a:endParaRPr lang="de-DE" sz="1200" dirty="0">
              <a:solidFill>
                <a:prstClr val="black"/>
              </a:solidFill>
              <a:latin typeface="Calibri"/>
            </a:endParaRPr>
          </a:p>
        </p:txBody>
      </p:sp>
      <p:sp>
        <p:nvSpPr>
          <p:cNvPr id="4" name="Textfeld 3"/>
          <p:cNvSpPr txBox="1"/>
          <p:nvPr/>
        </p:nvSpPr>
        <p:spPr>
          <a:xfrm>
            <a:off x="5015880" y="2060848"/>
            <a:ext cx="2088232" cy="369332"/>
          </a:xfrm>
          <a:prstGeom prst="rect">
            <a:avLst/>
          </a:prstGeom>
          <a:solidFill>
            <a:schemeClr val="accent2">
              <a:lumMod val="75000"/>
            </a:schemeClr>
          </a:solidFill>
        </p:spPr>
        <p:txBody>
          <a:bodyPr wrap="square" rtlCol="0">
            <a:spAutoFit/>
          </a:bodyPr>
          <a:lstStyle/>
          <a:p>
            <a:pPr algn="ctr"/>
            <a:r>
              <a:rPr lang="de-DE" dirty="0">
                <a:solidFill>
                  <a:prstClr val="black"/>
                </a:solidFill>
                <a:latin typeface="Calibri"/>
              </a:rPr>
              <a:t>Blutdruckmessung</a:t>
            </a:r>
          </a:p>
        </p:txBody>
      </p:sp>
      <p:sp>
        <p:nvSpPr>
          <p:cNvPr id="5" name="Textfeld 4"/>
          <p:cNvSpPr txBox="1"/>
          <p:nvPr/>
        </p:nvSpPr>
        <p:spPr>
          <a:xfrm>
            <a:off x="4799856" y="332657"/>
            <a:ext cx="2880320" cy="461665"/>
          </a:xfrm>
          <a:prstGeom prst="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r>
              <a:rPr lang="de-DE" sz="1200" dirty="0">
                <a:solidFill>
                  <a:prstClr val="black"/>
                </a:solidFill>
                <a:latin typeface="Calibri"/>
              </a:rPr>
              <a:t> I Blutdruckmedikation –gängige </a:t>
            </a:r>
            <a:r>
              <a:rPr lang="de-DE" sz="1200" dirty="0" err="1">
                <a:solidFill>
                  <a:prstClr val="black"/>
                </a:solidFill>
                <a:latin typeface="Calibri"/>
              </a:rPr>
              <a:t>Medis</a:t>
            </a:r>
            <a:r>
              <a:rPr lang="de-DE" sz="1200" dirty="0">
                <a:solidFill>
                  <a:prstClr val="black"/>
                </a:solidFill>
                <a:latin typeface="Calibri"/>
              </a:rPr>
              <a:t> und deren Wirkung/ Nebenwirkung</a:t>
            </a:r>
          </a:p>
        </p:txBody>
      </p:sp>
      <p:sp>
        <p:nvSpPr>
          <p:cNvPr id="6" name="Textfeld 5"/>
          <p:cNvSpPr txBox="1"/>
          <p:nvPr/>
        </p:nvSpPr>
        <p:spPr>
          <a:xfrm>
            <a:off x="8040216" y="900784"/>
            <a:ext cx="2232248" cy="1754326"/>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 I Handling der Geräte</a:t>
            </a:r>
          </a:p>
          <a:p>
            <a:pPr marL="285750" indent="-285750">
              <a:buFontTx/>
              <a:buChar char="-"/>
            </a:pPr>
            <a:r>
              <a:rPr lang="de-DE" sz="1200" dirty="0">
                <a:solidFill>
                  <a:prstClr val="black"/>
                </a:solidFill>
                <a:latin typeface="Calibri"/>
              </a:rPr>
              <a:t>Manschette entlüften</a:t>
            </a:r>
          </a:p>
          <a:p>
            <a:pPr marL="285750" indent="-285750">
              <a:buFontTx/>
              <a:buChar char="-"/>
            </a:pPr>
            <a:r>
              <a:rPr lang="de-DE" sz="1200" dirty="0">
                <a:solidFill>
                  <a:prstClr val="black"/>
                </a:solidFill>
                <a:latin typeface="Calibri"/>
              </a:rPr>
              <a:t>Welche Seite wie fest an den Arm</a:t>
            </a:r>
          </a:p>
          <a:p>
            <a:pPr marL="285750" indent="-285750">
              <a:buFontTx/>
              <a:buChar char="-"/>
            </a:pPr>
            <a:r>
              <a:rPr lang="de-DE" sz="1200" dirty="0">
                <a:solidFill>
                  <a:prstClr val="black"/>
                </a:solidFill>
                <a:latin typeface="Calibri"/>
              </a:rPr>
              <a:t>Position Stethoskop</a:t>
            </a:r>
          </a:p>
          <a:p>
            <a:pPr marL="285750" indent="-285750">
              <a:buFontTx/>
              <a:buChar char="-"/>
            </a:pPr>
            <a:r>
              <a:rPr lang="de-DE" sz="1200" dirty="0">
                <a:solidFill>
                  <a:prstClr val="black"/>
                </a:solidFill>
                <a:latin typeface="Calibri"/>
              </a:rPr>
              <a:t>Wie schnell aufpumpen/ ablassen?</a:t>
            </a:r>
          </a:p>
          <a:p>
            <a:pPr marL="285750" indent="-285750">
              <a:buFontTx/>
              <a:buChar char="-"/>
            </a:pPr>
            <a:r>
              <a:rPr lang="de-DE" sz="1200" dirty="0">
                <a:solidFill>
                  <a:prstClr val="black"/>
                </a:solidFill>
                <a:latin typeface="Calibri"/>
              </a:rPr>
              <a:t>Was höre ich/ sehe/ fühle ich</a:t>
            </a:r>
          </a:p>
        </p:txBody>
      </p:sp>
      <p:sp>
        <p:nvSpPr>
          <p:cNvPr id="7" name="Textfeld 6"/>
          <p:cNvSpPr txBox="1"/>
          <p:nvPr/>
        </p:nvSpPr>
        <p:spPr>
          <a:xfrm>
            <a:off x="7464152" y="2708921"/>
            <a:ext cx="1800200" cy="461665"/>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Physiologische/ pathologische Werte?</a:t>
            </a:r>
          </a:p>
        </p:txBody>
      </p:sp>
      <p:sp>
        <p:nvSpPr>
          <p:cNvPr id="8" name="Textfeld 7"/>
          <p:cNvSpPr txBox="1"/>
          <p:nvPr/>
        </p:nvSpPr>
        <p:spPr>
          <a:xfrm>
            <a:off x="7608168" y="3933057"/>
            <a:ext cx="1872208" cy="646331"/>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 I Verhalten im Notfall</a:t>
            </a:r>
          </a:p>
          <a:p>
            <a:pPr marL="285750" indent="-285750">
              <a:buFontTx/>
              <a:buChar char="-"/>
            </a:pPr>
            <a:r>
              <a:rPr lang="de-DE" sz="1200" dirty="0">
                <a:solidFill>
                  <a:prstClr val="black"/>
                </a:solidFill>
                <a:latin typeface="Calibri"/>
              </a:rPr>
              <a:t>Hilfe rufen</a:t>
            </a:r>
          </a:p>
          <a:p>
            <a:pPr marL="285750" indent="-285750">
              <a:buFontTx/>
              <a:buChar char="-"/>
            </a:pPr>
            <a:r>
              <a:rPr lang="de-DE" sz="1200" dirty="0">
                <a:solidFill>
                  <a:prstClr val="black"/>
                </a:solidFill>
                <a:latin typeface="Calibri"/>
              </a:rPr>
              <a:t>Selbst handeln</a:t>
            </a:r>
          </a:p>
        </p:txBody>
      </p:sp>
      <p:sp>
        <p:nvSpPr>
          <p:cNvPr id="9" name="Textfeld 8"/>
          <p:cNvSpPr txBox="1"/>
          <p:nvPr/>
        </p:nvSpPr>
        <p:spPr>
          <a:xfrm>
            <a:off x="6384032" y="4708595"/>
            <a:ext cx="1836204" cy="830997"/>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Informationsweitergabe</a:t>
            </a:r>
          </a:p>
          <a:p>
            <a:pPr marL="285750" indent="-285750">
              <a:buFontTx/>
              <a:buChar char="-"/>
            </a:pPr>
            <a:r>
              <a:rPr lang="de-DE" sz="1200" dirty="0">
                <a:solidFill>
                  <a:prstClr val="black"/>
                </a:solidFill>
                <a:latin typeface="Calibri"/>
              </a:rPr>
              <a:t>An Kollegen</a:t>
            </a:r>
          </a:p>
          <a:p>
            <a:pPr marL="285750" indent="-285750">
              <a:buFontTx/>
              <a:buChar char="-"/>
            </a:pPr>
            <a:r>
              <a:rPr lang="de-DE" sz="1200" dirty="0">
                <a:solidFill>
                  <a:prstClr val="black"/>
                </a:solidFill>
                <a:latin typeface="Calibri"/>
              </a:rPr>
              <a:t>An Ärzte</a:t>
            </a:r>
          </a:p>
          <a:p>
            <a:pPr marL="285750" indent="-285750">
              <a:buFontTx/>
              <a:buChar char="-"/>
            </a:pPr>
            <a:r>
              <a:rPr lang="de-DE" sz="1200" dirty="0">
                <a:solidFill>
                  <a:prstClr val="black"/>
                </a:solidFill>
                <a:latin typeface="Calibri"/>
              </a:rPr>
              <a:t>An Patienten</a:t>
            </a:r>
          </a:p>
        </p:txBody>
      </p:sp>
      <p:sp>
        <p:nvSpPr>
          <p:cNvPr id="10" name="Textfeld 9"/>
          <p:cNvSpPr txBox="1"/>
          <p:nvPr/>
        </p:nvSpPr>
        <p:spPr>
          <a:xfrm>
            <a:off x="5231904" y="3501009"/>
            <a:ext cx="1368152" cy="276999"/>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Kommunikation</a:t>
            </a:r>
          </a:p>
        </p:txBody>
      </p:sp>
      <p:sp>
        <p:nvSpPr>
          <p:cNvPr id="12" name="Textfeld 11"/>
          <p:cNvSpPr txBox="1"/>
          <p:nvPr/>
        </p:nvSpPr>
        <p:spPr>
          <a:xfrm>
            <a:off x="2279576" y="4293097"/>
            <a:ext cx="1368152" cy="830997"/>
          </a:xfrm>
          <a:prstGeom prst="rect">
            <a:avLst/>
          </a:prstGeom>
          <a:solidFill>
            <a:schemeClr val="accent5">
              <a:lumMod val="60000"/>
              <a:lumOff val="40000"/>
            </a:schemeClr>
          </a:solidFill>
        </p:spPr>
        <p:txBody>
          <a:bodyPr wrap="square" rtlCol="0">
            <a:spAutoFit/>
          </a:bodyPr>
          <a:lstStyle/>
          <a:p>
            <a:pPr algn="r"/>
            <a:r>
              <a:rPr lang="de-DE" sz="1200" dirty="0">
                <a:solidFill>
                  <a:prstClr val="black"/>
                </a:solidFill>
                <a:latin typeface="Calibri"/>
              </a:rPr>
              <a:t>I Hygiene</a:t>
            </a:r>
          </a:p>
          <a:p>
            <a:pPr marL="171450" indent="-171450" algn="r">
              <a:buFontTx/>
              <a:buChar char="-"/>
            </a:pPr>
            <a:r>
              <a:rPr lang="de-DE" sz="1200" dirty="0">
                <a:solidFill>
                  <a:prstClr val="black"/>
                </a:solidFill>
                <a:latin typeface="Calibri"/>
              </a:rPr>
              <a:t>Personelle</a:t>
            </a:r>
          </a:p>
          <a:p>
            <a:pPr marL="171450" indent="-171450" algn="r">
              <a:buFontTx/>
              <a:buChar char="-"/>
            </a:pPr>
            <a:r>
              <a:rPr lang="de-DE" sz="1200" dirty="0">
                <a:solidFill>
                  <a:prstClr val="black"/>
                </a:solidFill>
                <a:latin typeface="Calibri"/>
              </a:rPr>
              <a:t>Aufbereitung der Materialien</a:t>
            </a:r>
          </a:p>
        </p:txBody>
      </p:sp>
      <p:sp>
        <p:nvSpPr>
          <p:cNvPr id="13" name="Textfeld 12"/>
          <p:cNvSpPr txBox="1"/>
          <p:nvPr/>
        </p:nvSpPr>
        <p:spPr>
          <a:xfrm>
            <a:off x="2135560" y="2780929"/>
            <a:ext cx="1800200" cy="461665"/>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 Aktuelle Studienlage zu Hypo-/ Hypertonie</a:t>
            </a:r>
          </a:p>
        </p:txBody>
      </p:sp>
      <p:sp>
        <p:nvSpPr>
          <p:cNvPr id="16" name="Textfeld 15"/>
          <p:cNvSpPr txBox="1"/>
          <p:nvPr/>
        </p:nvSpPr>
        <p:spPr>
          <a:xfrm>
            <a:off x="2184453" y="496997"/>
            <a:ext cx="1728192" cy="646331"/>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Messung in komplexen Situationen (Shunts/ Mamma-CA)</a:t>
            </a:r>
          </a:p>
        </p:txBody>
      </p:sp>
      <p:sp>
        <p:nvSpPr>
          <p:cNvPr id="17" name="Textfeld 16"/>
          <p:cNvSpPr txBox="1"/>
          <p:nvPr/>
        </p:nvSpPr>
        <p:spPr>
          <a:xfrm>
            <a:off x="4511824" y="1184027"/>
            <a:ext cx="1692188" cy="461665"/>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Anatomie/ Physiologie Herz-Kreislaufsystem</a:t>
            </a:r>
          </a:p>
        </p:txBody>
      </p:sp>
      <p:cxnSp>
        <p:nvCxnSpPr>
          <p:cNvPr id="19" name="Gerade Verbindung mit Pfeil 18"/>
          <p:cNvCxnSpPr/>
          <p:nvPr/>
        </p:nvCxnSpPr>
        <p:spPr>
          <a:xfrm flipV="1">
            <a:off x="6384032" y="908722"/>
            <a:ext cx="0" cy="115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6816080" y="1340768"/>
            <a:ext cx="12241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endCxn id="7" idx="1"/>
          </p:cNvCxnSpPr>
          <p:nvPr/>
        </p:nvCxnSpPr>
        <p:spPr>
          <a:xfrm>
            <a:off x="6672064" y="2430181"/>
            <a:ext cx="792088" cy="509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6384032" y="2430180"/>
            <a:ext cx="1224136" cy="171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6312024" y="2430181"/>
            <a:ext cx="756084"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6059996" y="3011760"/>
            <a:ext cx="468052" cy="489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4871864" y="2430181"/>
            <a:ext cx="360040"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a:endCxn id="14" idx="0"/>
          </p:cNvCxnSpPr>
          <p:nvPr/>
        </p:nvCxnSpPr>
        <p:spPr>
          <a:xfrm flipH="1">
            <a:off x="4007768" y="2430181"/>
            <a:ext cx="1008112" cy="1209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4" idx="1"/>
          </p:cNvCxnSpPr>
          <p:nvPr/>
        </p:nvCxnSpPr>
        <p:spPr>
          <a:xfrm flipH="1">
            <a:off x="2783632" y="2245515"/>
            <a:ext cx="2232248" cy="2010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stCxn id="4" idx="1"/>
          </p:cNvCxnSpPr>
          <p:nvPr/>
        </p:nvCxnSpPr>
        <p:spPr>
          <a:xfrm flipH="1">
            <a:off x="3647728" y="2245514"/>
            <a:ext cx="1368152"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a:off x="4223792" y="2075657"/>
            <a:ext cx="7920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flipV="1">
            <a:off x="3791744" y="1340768"/>
            <a:ext cx="12601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5447928" y="1647384"/>
            <a:ext cx="0" cy="34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2184453" y="1724203"/>
            <a:ext cx="1872208" cy="646331"/>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p:txBody>
      </p:sp>
      <p:sp>
        <p:nvSpPr>
          <p:cNvPr id="14" name="Textfeld 13"/>
          <p:cNvSpPr txBox="1"/>
          <p:nvPr/>
        </p:nvSpPr>
        <p:spPr>
          <a:xfrm>
            <a:off x="3143672" y="3639508"/>
            <a:ext cx="1728192" cy="646331"/>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 Mögl. Komplikationen bei pathologischen Werten</a:t>
            </a:r>
          </a:p>
        </p:txBody>
      </p:sp>
      <p:sp>
        <p:nvSpPr>
          <p:cNvPr id="15" name="Textfeld 14"/>
          <p:cNvSpPr txBox="1"/>
          <p:nvPr/>
        </p:nvSpPr>
        <p:spPr>
          <a:xfrm>
            <a:off x="2423592" y="1844825"/>
            <a:ext cx="1584176" cy="461665"/>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Anlässe der RR-Messung</a:t>
            </a:r>
          </a:p>
        </p:txBody>
      </p:sp>
      <p:sp>
        <p:nvSpPr>
          <p:cNvPr id="35" name="Textfeld 34"/>
          <p:cNvSpPr txBox="1"/>
          <p:nvPr/>
        </p:nvSpPr>
        <p:spPr>
          <a:xfrm>
            <a:off x="4943872" y="5661249"/>
            <a:ext cx="2124236" cy="276999"/>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Patientenberatung</a:t>
            </a:r>
          </a:p>
        </p:txBody>
      </p:sp>
      <p:cxnSp>
        <p:nvCxnSpPr>
          <p:cNvPr id="37" name="Gerade Verbindung mit Pfeil 36"/>
          <p:cNvCxnSpPr/>
          <p:nvPr/>
        </p:nvCxnSpPr>
        <p:spPr>
          <a:xfrm flipH="1">
            <a:off x="5807968" y="3778006"/>
            <a:ext cx="198022" cy="1883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223792" y="4579388"/>
            <a:ext cx="1836204" cy="830997"/>
          </a:xfrm>
          <a:prstGeom prst="rect">
            <a:avLst/>
          </a:prstGeom>
          <a:solidFill>
            <a:schemeClr val="accent6">
              <a:lumMod val="60000"/>
              <a:lumOff val="40000"/>
            </a:schemeClr>
          </a:solidFill>
        </p:spPr>
        <p:txBody>
          <a:bodyPr wrap="square" rtlCol="0">
            <a:spAutoFit/>
          </a:bodyPr>
          <a:lstStyle/>
          <a:p>
            <a:r>
              <a:rPr lang="de-DE" sz="1200" dirty="0">
                <a:solidFill>
                  <a:prstClr val="black"/>
                </a:solidFill>
                <a:latin typeface="Calibri"/>
              </a:rPr>
              <a:t>IV Dokumentation</a:t>
            </a:r>
          </a:p>
          <a:p>
            <a:pPr marL="285750" indent="-285750">
              <a:buFontTx/>
              <a:buChar char="-"/>
            </a:pPr>
            <a:r>
              <a:rPr lang="de-DE" sz="1200" dirty="0">
                <a:solidFill>
                  <a:prstClr val="black"/>
                </a:solidFill>
                <a:latin typeface="Calibri"/>
              </a:rPr>
              <a:t>Wie</a:t>
            </a:r>
          </a:p>
          <a:p>
            <a:pPr marL="285750" indent="-285750">
              <a:buFontTx/>
              <a:buChar char="-"/>
            </a:pPr>
            <a:r>
              <a:rPr lang="de-DE" sz="1200" dirty="0">
                <a:solidFill>
                  <a:prstClr val="black"/>
                </a:solidFill>
                <a:latin typeface="Calibri"/>
              </a:rPr>
              <a:t>Notwendigkeit</a:t>
            </a:r>
          </a:p>
          <a:p>
            <a:pPr marL="285750" indent="-285750">
              <a:buFontTx/>
              <a:buChar char="-"/>
            </a:pPr>
            <a:r>
              <a:rPr lang="de-DE" sz="1200" dirty="0">
                <a:solidFill>
                  <a:prstClr val="black"/>
                </a:solidFill>
                <a:latin typeface="Calibri"/>
              </a:rPr>
              <a:t>Datenschutz</a:t>
            </a:r>
          </a:p>
        </p:txBody>
      </p:sp>
    </p:spTree>
    <p:extLst>
      <p:ext uri="{BB962C8B-B14F-4D97-AF65-F5344CB8AC3E}">
        <p14:creationId xmlns:p14="http://schemas.microsoft.com/office/powerpoint/2010/main" val="372944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hteck 102"/>
          <p:cNvSpPr/>
          <p:nvPr/>
        </p:nvSpPr>
        <p:spPr>
          <a:xfrm>
            <a:off x="1524000" y="5661248"/>
            <a:ext cx="1691680" cy="11967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Calibri"/>
            </a:endParaRPr>
          </a:p>
        </p:txBody>
      </p:sp>
      <p:sp>
        <p:nvSpPr>
          <p:cNvPr id="64" name="Textfeld 63"/>
          <p:cNvSpPr txBox="1"/>
          <p:nvPr/>
        </p:nvSpPr>
        <p:spPr>
          <a:xfrm>
            <a:off x="1919536" y="1484785"/>
            <a:ext cx="2304256" cy="1015663"/>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60" name="Textfeld 59"/>
          <p:cNvSpPr txBox="1"/>
          <p:nvPr/>
        </p:nvSpPr>
        <p:spPr>
          <a:xfrm>
            <a:off x="1800484" y="404665"/>
            <a:ext cx="2232248" cy="830997"/>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58" name="Textfeld 57"/>
          <p:cNvSpPr txBox="1"/>
          <p:nvPr/>
        </p:nvSpPr>
        <p:spPr>
          <a:xfrm>
            <a:off x="6096000" y="4594146"/>
            <a:ext cx="2304256" cy="1015663"/>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a:p>
            <a:endParaRPr lang="de-DE" sz="1200" dirty="0">
              <a:solidFill>
                <a:prstClr val="black"/>
              </a:solidFill>
              <a:latin typeface="Calibri"/>
            </a:endParaRPr>
          </a:p>
        </p:txBody>
      </p:sp>
      <p:sp>
        <p:nvSpPr>
          <p:cNvPr id="56" name="Textfeld 55"/>
          <p:cNvSpPr txBox="1"/>
          <p:nvPr/>
        </p:nvSpPr>
        <p:spPr>
          <a:xfrm>
            <a:off x="4511824" y="262390"/>
            <a:ext cx="3384376" cy="646331"/>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a:t>
            </a:r>
          </a:p>
          <a:p>
            <a:endParaRPr lang="de-DE" sz="1200" dirty="0">
              <a:solidFill>
                <a:prstClr val="black"/>
              </a:solidFill>
              <a:latin typeface="Calibri"/>
            </a:endParaRPr>
          </a:p>
          <a:p>
            <a:endParaRPr lang="de-DE" sz="1200" dirty="0">
              <a:solidFill>
                <a:prstClr val="black"/>
              </a:solidFill>
              <a:latin typeface="Calibri"/>
            </a:endParaRPr>
          </a:p>
        </p:txBody>
      </p:sp>
      <p:sp>
        <p:nvSpPr>
          <p:cNvPr id="4" name="Textfeld 3"/>
          <p:cNvSpPr txBox="1"/>
          <p:nvPr/>
        </p:nvSpPr>
        <p:spPr>
          <a:xfrm>
            <a:off x="5015880" y="2060848"/>
            <a:ext cx="2088232" cy="369332"/>
          </a:xfrm>
          <a:prstGeom prst="rect">
            <a:avLst/>
          </a:prstGeom>
          <a:solidFill>
            <a:schemeClr val="accent2">
              <a:lumMod val="75000"/>
            </a:schemeClr>
          </a:solidFill>
        </p:spPr>
        <p:txBody>
          <a:bodyPr wrap="square" rtlCol="0">
            <a:spAutoFit/>
          </a:bodyPr>
          <a:lstStyle/>
          <a:p>
            <a:pPr algn="ctr"/>
            <a:r>
              <a:rPr lang="de-DE" dirty="0">
                <a:solidFill>
                  <a:prstClr val="black"/>
                </a:solidFill>
                <a:latin typeface="Calibri"/>
              </a:rPr>
              <a:t>Blutdruckmessung</a:t>
            </a:r>
          </a:p>
        </p:txBody>
      </p:sp>
      <p:sp>
        <p:nvSpPr>
          <p:cNvPr id="5" name="Textfeld 4"/>
          <p:cNvSpPr txBox="1"/>
          <p:nvPr/>
        </p:nvSpPr>
        <p:spPr>
          <a:xfrm>
            <a:off x="4799856" y="332657"/>
            <a:ext cx="2880320" cy="461665"/>
          </a:xfrm>
          <a:prstGeom prst="rect">
            <a:avLst/>
          </a:prstGeom>
          <a:solidFill>
            <a:schemeClr val="accent5">
              <a:lumMod val="60000"/>
              <a:lumOff val="40000"/>
            </a:schemeClr>
          </a:solidFill>
          <a:ln>
            <a:solidFill>
              <a:schemeClr val="accent5">
                <a:lumMod val="60000"/>
                <a:lumOff val="40000"/>
              </a:schemeClr>
            </a:solidFill>
          </a:ln>
        </p:spPr>
        <p:txBody>
          <a:bodyPr wrap="square" rtlCol="0">
            <a:spAutoFit/>
          </a:bodyPr>
          <a:lstStyle/>
          <a:p>
            <a:r>
              <a:rPr lang="de-DE" sz="1200" dirty="0">
                <a:solidFill>
                  <a:prstClr val="black"/>
                </a:solidFill>
                <a:latin typeface="Calibri"/>
              </a:rPr>
              <a:t> I Blutdruckmedikation –gängige </a:t>
            </a:r>
            <a:r>
              <a:rPr lang="de-DE" sz="1200" dirty="0" err="1">
                <a:solidFill>
                  <a:prstClr val="black"/>
                </a:solidFill>
                <a:latin typeface="Calibri"/>
              </a:rPr>
              <a:t>Medis</a:t>
            </a:r>
            <a:r>
              <a:rPr lang="de-DE" sz="1200" dirty="0">
                <a:solidFill>
                  <a:prstClr val="black"/>
                </a:solidFill>
                <a:latin typeface="Calibri"/>
              </a:rPr>
              <a:t> und deren Wirkung/ Nebenwirkung </a:t>
            </a:r>
            <a:r>
              <a:rPr lang="de-DE" sz="1200" dirty="0">
                <a:solidFill>
                  <a:srgbClr val="FF0000"/>
                </a:solidFill>
                <a:latin typeface="Calibri"/>
              </a:rPr>
              <a:t>2.-3.Lj</a:t>
            </a:r>
          </a:p>
        </p:txBody>
      </p:sp>
      <p:sp>
        <p:nvSpPr>
          <p:cNvPr id="6" name="Textfeld 5"/>
          <p:cNvSpPr txBox="1"/>
          <p:nvPr/>
        </p:nvSpPr>
        <p:spPr>
          <a:xfrm>
            <a:off x="8093254" y="653038"/>
            <a:ext cx="2232248" cy="1938992"/>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 I Handling der Geräte</a:t>
            </a:r>
          </a:p>
          <a:p>
            <a:pPr marL="285750" indent="-285750">
              <a:buFontTx/>
              <a:buChar char="-"/>
            </a:pPr>
            <a:r>
              <a:rPr lang="de-DE" sz="1200" dirty="0">
                <a:solidFill>
                  <a:prstClr val="black"/>
                </a:solidFill>
                <a:latin typeface="Calibri"/>
              </a:rPr>
              <a:t>Manschette entlüften</a:t>
            </a:r>
          </a:p>
          <a:p>
            <a:pPr marL="285750" indent="-285750">
              <a:buFontTx/>
              <a:buChar char="-"/>
            </a:pPr>
            <a:r>
              <a:rPr lang="de-DE" sz="1200" dirty="0">
                <a:solidFill>
                  <a:prstClr val="black"/>
                </a:solidFill>
                <a:latin typeface="Calibri"/>
              </a:rPr>
              <a:t>Welche Seite wie fest an den Arm</a:t>
            </a:r>
          </a:p>
          <a:p>
            <a:pPr marL="285750" indent="-285750">
              <a:buFontTx/>
              <a:buChar char="-"/>
            </a:pPr>
            <a:r>
              <a:rPr lang="de-DE" sz="1200" dirty="0">
                <a:solidFill>
                  <a:prstClr val="black"/>
                </a:solidFill>
                <a:latin typeface="Calibri"/>
              </a:rPr>
              <a:t>Position Stethoskop</a:t>
            </a:r>
          </a:p>
          <a:p>
            <a:pPr marL="285750" indent="-285750">
              <a:buFontTx/>
              <a:buChar char="-"/>
            </a:pPr>
            <a:r>
              <a:rPr lang="de-DE" sz="1200" dirty="0">
                <a:solidFill>
                  <a:prstClr val="black"/>
                </a:solidFill>
                <a:latin typeface="Calibri"/>
              </a:rPr>
              <a:t>Wie schnell aufpumpen/ ablassen?</a:t>
            </a:r>
          </a:p>
          <a:p>
            <a:pPr marL="285750" indent="-285750">
              <a:buFontTx/>
              <a:buChar char="-"/>
            </a:pPr>
            <a:r>
              <a:rPr lang="de-DE" sz="1200" dirty="0">
                <a:solidFill>
                  <a:prstClr val="black"/>
                </a:solidFill>
                <a:latin typeface="Calibri"/>
              </a:rPr>
              <a:t>Was höre ich/ sehe/ fühle ich</a:t>
            </a:r>
          </a:p>
          <a:p>
            <a:r>
              <a:rPr lang="de-DE" sz="1200" dirty="0">
                <a:solidFill>
                  <a:srgbClr val="FF0000"/>
                </a:solidFill>
                <a:latin typeface="Calibri"/>
              </a:rPr>
              <a:t>1. </a:t>
            </a:r>
            <a:r>
              <a:rPr lang="de-DE" sz="1200" dirty="0" err="1">
                <a:solidFill>
                  <a:srgbClr val="FF0000"/>
                </a:solidFill>
                <a:latin typeface="Calibri"/>
              </a:rPr>
              <a:t>Lj</a:t>
            </a:r>
            <a:endParaRPr lang="de-DE" sz="1200" dirty="0">
              <a:solidFill>
                <a:srgbClr val="FF0000"/>
              </a:solidFill>
              <a:latin typeface="Calibri"/>
            </a:endParaRPr>
          </a:p>
        </p:txBody>
      </p:sp>
      <p:sp>
        <p:nvSpPr>
          <p:cNvPr id="7" name="Textfeld 6"/>
          <p:cNvSpPr txBox="1"/>
          <p:nvPr/>
        </p:nvSpPr>
        <p:spPr>
          <a:xfrm>
            <a:off x="7464152" y="2708921"/>
            <a:ext cx="1800200" cy="461665"/>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Physiologische/ pathologische Werte? </a:t>
            </a:r>
            <a:r>
              <a:rPr lang="de-DE" sz="1200" dirty="0">
                <a:solidFill>
                  <a:srgbClr val="FF0000"/>
                </a:solidFill>
                <a:latin typeface="Calibri"/>
              </a:rPr>
              <a:t>1.Lj</a:t>
            </a:r>
          </a:p>
        </p:txBody>
      </p:sp>
      <p:sp>
        <p:nvSpPr>
          <p:cNvPr id="8" name="Textfeld 7"/>
          <p:cNvSpPr txBox="1"/>
          <p:nvPr/>
        </p:nvSpPr>
        <p:spPr>
          <a:xfrm>
            <a:off x="7608168" y="3933057"/>
            <a:ext cx="1872208" cy="646331"/>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 I Verhalten im Notfall</a:t>
            </a:r>
          </a:p>
          <a:p>
            <a:pPr marL="285750" indent="-285750">
              <a:buFontTx/>
              <a:buChar char="-"/>
            </a:pPr>
            <a:r>
              <a:rPr lang="de-DE" sz="1200" dirty="0">
                <a:solidFill>
                  <a:prstClr val="black"/>
                </a:solidFill>
                <a:latin typeface="Calibri"/>
              </a:rPr>
              <a:t>Hilfe rufen </a:t>
            </a:r>
            <a:r>
              <a:rPr lang="de-DE" sz="1200" dirty="0">
                <a:solidFill>
                  <a:srgbClr val="FF0000"/>
                </a:solidFill>
                <a:latin typeface="Calibri"/>
              </a:rPr>
              <a:t>1. </a:t>
            </a:r>
            <a:r>
              <a:rPr lang="de-DE" sz="1200" dirty="0" err="1">
                <a:solidFill>
                  <a:srgbClr val="FF0000"/>
                </a:solidFill>
                <a:latin typeface="Calibri"/>
              </a:rPr>
              <a:t>Lj</a:t>
            </a:r>
            <a:endParaRPr lang="de-DE" sz="1200" dirty="0">
              <a:solidFill>
                <a:srgbClr val="FF0000"/>
              </a:solidFill>
              <a:latin typeface="Calibri"/>
            </a:endParaRPr>
          </a:p>
          <a:p>
            <a:pPr marL="285750" indent="-285750">
              <a:buFontTx/>
              <a:buChar char="-"/>
            </a:pPr>
            <a:r>
              <a:rPr lang="de-DE" sz="1200" dirty="0">
                <a:solidFill>
                  <a:prstClr val="black"/>
                </a:solidFill>
                <a:latin typeface="Calibri"/>
              </a:rPr>
              <a:t>Selbst handeln </a:t>
            </a:r>
            <a:r>
              <a:rPr lang="de-DE" sz="1200" dirty="0">
                <a:solidFill>
                  <a:srgbClr val="FF0000"/>
                </a:solidFill>
                <a:latin typeface="Calibri"/>
              </a:rPr>
              <a:t>3.Lj</a:t>
            </a:r>
          </a:p>
        </p:txBody>
      </p:sp>
      <p:sp>
        <p:nvSpPr>
          <p:cNvPr id="9" name="Textfeld 8"/>
          <p:cNvSpPr txBox="1"/>
          <p:nvPr/>
        </p:nvSpPr>
        <p:spPr>
          <a:xfrm>
            <a:off x="6384032" y="4708595"/>
            <a:ext cx="1836204" cy="830997"/>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Informationsweitergabe</a:t>
            </a:r>
          </a:p>
          <a:p>
            <a:pPr marL="285750" indent="-285750">
              <a:buFontTx/>
              <a:buChar char="-"/>
            </a:pPr>
            <a:r>
              <a:rPr lang="de-DE" sz="1200" dirty="0">
                <a:solidFill>
                  <a:prstClr val="black"/>
                </a:solidFill>
                <a:latin typeface="Calibri"/>
              </a:rPr>
              <a:t>An Kollegen </a:t>
            </a:r>
            <a:r>
              <a:rPr lang="de-DE" sz="1200" dirty="0">
                <a:solidFill>
                  <a:srgbClr val="FF0000"/>
                </a:solidFill>
                <a:latin typeface="Calibri"/>
              </a:rPr>
              <a:t>1.Lj</a:t>
            </a:r>
          </a:p>
          <a:p>
            <a:pPr marL="285750" indent="-285750">
              <a:buFontTx/>
              <a:buChar char="-"/>
            </a:pPr>
            <a:r>
              <a:rPr lang="de-DE" sz="1200" dirty="0">
                <a:solidFill>
                  <a:prstClr val="black"/>
                </a:solidFill>
                <a:latin typeface="Calibri"/>
              </a:rPr>
              <a:t>An Ärzte </a:t>
            </a:r>
            <a:r>
              <a:rPr lang="de-DE" sz="1200" dirty="0">
                <a:solidFill>
                  <a:srgbClr val="FF0000"/>
                </a:solidFill>
                <a:latin typeface="Calibri"/>
              </a:rPr>
              <a:t>2./3. </a:t>
            </a:r>
            <a:r>
              <a:rPr lang="de-DE" sz="1200" dirty="0" err="1">
                <a:solidFill>
                  <a:srgbClr val="FF0000"/>
                </a:solidFill>
                <a:latin typeface="Calibri"/>
              </a:rPr>
              <a:t>Lj</a:t>
            </a:r>
            <a:endParaRPr lang="de-DE" sz="1200" dirty="0">
              <a:solidFill>
                <a:srgbClr val="FF0000"/>
              </a:solidFill>
              <a:latin typeface="Calibri"/>
            </a:endParaRPr>
          </a:p>
          <a:p>
            <a:pPr marL="285750" indent="-285750">
              <a:buFontTx/>
              <a:buChar char="-"/>
            </a:pPr>
            <a:r>
              <a:rPr lang="de-DE" sz="1200" dirty="0">
                <a:solidFill>
                  <a:prstClr val="black"/>
                </a:solidFill>
                <a:latin typeface="Calibri"/>
              </a:rPr>
              <a:t>An Patienten </a:t>
            </a:r>
            <a:r>
              <a:rPr lang="de-DE" sz="1200" dirty="0">
                <a:solidFill>
                  <a:srgbClr val="FF0000"/>
                </a:solidFill>
                <a:latin typeface="Calibri"/>
              </a:rPr>
              <a:t>1.Lj.</a:t>
            </a:r>
          </a:p>
        </p:txBody>
      </p:sp>
      <p:sp>
        <p:nvSpPr>
          <p:cNvPr id="10" name="Textfeld 9"/>
          <p:cNvSpPr txBox="1"/>
          <p:nvPr/>
        </p:nvSpPr>
        <p:spPr>
          <a:xfrm>
            <a:off x="5231904" y="3501009"/>
            <a:ext cx="1368152" cy="276999"/>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Kommunikation</a:t>
            </a:r>
          </a:p>
        </p:txBody>
      </p:sp>
      <p:sp>
        <p:nvSpPr>
          <p:cNvPr id="12" name="Textfeld 11"/>
          <p:cNvSpPr txBox="1"/>
          <p:nvPr/>
        </p:nvSpPr>
        <p:spPr>
          <a:xfrm>
            <a:off x="2279576" y="4293097"/>
            <a:ext cx="1368152" cy="1015663"/>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Hygiene</a:t>
            </a:r>
          </a:p>
          <a:p>
            <a:pPr marL="171450" indent="-171450">
              <a:buFontTx/>
              <a:buChar char="-"/>
            </a:pPr>
            <a:r>
              <a:rPr lang="de-DE" sz="1200" dirty="0">
                <a:solidFill>
                  <a:prstClr val="black"/>
                </a:solidFill>
                <a:latin typeface="Calibri"/>
              </a:rPr>
              <a:t>Personelle</a:t>
            </a:r>
          </a:p>
          <a:p>
            <a:pPr marL="171450" indent="-171450">
              <a:buFontTx/>
              <a:buChar char="-"/>
            </a:pPr>
            <a:r>
              <a:rPr lang="de-DE" sz="1200" dirty="0">
                <a:solidFill>
                  <a:prstClr val="black"/>
                </a:solidFill>
                <a:latin typeface="Calibri"/>
              </a:rPr>
              <a:t>Aufbereitung der Materialien</a:t>
            </a:r>
          </a:p>
          <a:p>
            <a:pPr marL="171450" indent="-171450">
              <a:buFontTx/>
              <a:buChar char="-"/>
            </a:pPr>
            <a:r>
              <a:rPr lang="de-DE" sz="1200" dirty="0">
                <a:solidFill>
                  <a:srgbClr val="FF0000"/>
                </a:solidFill>
                <a:latin typeface="Calibri"/>
              </a:rPr>
              <a:t>1.Lj.</a:t>
            </a:r>
          </a:p>
        </p:txBody>
      </p:sp>
      <p:sp>
        <p:nvSpPr>
          <p:cNvPr id="13" name="Textfeld 12"/>
          <p:cNvSpPr txBox="1"/>
          <p:nvPr/>
        </p:nvSpPr>
        <p:spPr>
          <a:xfrm>
            <a:off x="2135560" y="2780929"/>
            <a:ext cx="1800200" cy="461665"/>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 Aktuelle Studienlage zu Hypo-/ Hypertonie </a:t>
            </a:r>
            <a:r>
              <a:rPr lang="de-DE" sz="1200" dirty="0">
                <a:solidFill>
                  <a:srgbClr val="FF0000"/>
                </a:solidFill>
                <a:latin typeface="Calibri"/>
              </a:rPr>
              <a:t>2.-3-Lj.</a:t>
            </a:r>
          </a:p>
        </p:txBody>
      </p:sp>
      <p:sp>
        <p:nvSpPr>
          <p:cNvPr id="16" name="Textfeld 15"/>
          <p:cNvSpPr txBox="1"/>
          <p:nvPr/>
        </p:nvSpPr>
        <p:spPr>
          <a:xfrm>
            <a:off x="2184453" y="496997"/>
            <a:ext cx="1728192" cy="646331"/>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Messung in komplexen Situationen (Shunts/ Mamma-CA) </a:t>
            </a:r>
            <a:r>
              <a:rPr lang="de-DE" sz="1200" dirty="0">
                <a:solidFill>
                  <a:srgbClr val="FF0000"/>
                </a:solidFill>
                <a:latin typeface="Calibri"/>
              </a:rPr>
              <a:t>1.-3. </a:t>
            </a:r>
            <a:r>
              <a:rPr lang="de-DE" sz="1200" dirty="0" err="1">
                <a:solidFill>
                  <a:srgbClr val="FF0000"/>
                </a:solidFill>
                <a:latin typeface="Calibri"/>
              </a:rPr>
              <a:t>Lj</a:t>
            </a:r>
            <a:endParaRPr lang="de-DE" sz="1200" dirty="0">
              <a:solidFill>
                <a:srgbClr val="FF0000"/>
              </a:solidFill>
              <a:latin typeface="Calibri"/>
            </a:endParaRPr>
          </a:p>
        </p:txBody>
      </p:sp>
      <p:sp>
        <p:nvSpPr>
          <p:cNvPr id="17" name="Textfeld 16"/>
          <p:cNvSpPr txBox="1"/>
          <p:nvPr/>
        </p:nvSpPr>
        <p:spPr>
          <a:xfrm>
            <a:off x="4511824" y="1184027"/>
            <a:ext cx="1692188" cy="646331"/>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Anatomie/ Physiologie Herz-Kreislaufsystem </a:t>
            </a:r>
            <a:r>
              <a:rPr lang="de-DE" sz="1200" dirty="0">
                <a:solidFill>
                  <a:srgbClr val="FF0000"/>
                </a:solidFill>
                <a:latin typeface="Calibri"/>
              </a:rPr>
              <a:t>1.-3. </a:t>
            </a:r>
            <a:r>
              <a:rPr lang="de-DE" sz="1200" dirty="0" err="1">
                <a:solidFill>
                  <a:srgbClr val="FF0000"/>
                </a:solidFill>
                <a:latin typeface="Calibri"/>
              </a:rPr>
              <a:t>Lj</a:t>
            </a:r>
            <a:endParaRPr lang="de-DE" sz="1200" dirty="0">
              <a:solidFill>
                <a:srgbClr val="FF0000"/>
              </a:solidFill>
              <a:latin typeface="Calibri"/>
            </a:endParaRPr>
          </a:p>
        </p:txBody>
      </p:sp>
      <p:cxnSp>
        <p:nvCxnSpPr>
          <p:cNvPr id="19" name="Gerade Verbindung mit Pfeil 18"/>
          <p:cNvCxnSpPr/>
          <p:nvPr/>
        </p:nvCxnSpPr>
        <p:spPr>
          <a:xfrm flipV="1">
            <a:off x="6384032" y="908722"/>
            <a:ext cx="0" cy="115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6816080" y="1340768"/>
            <a:ext cx="12241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endCxn id="7" idx="1"/>
          </p:cNvCxnSpPr>
          <p:nvPr/>
        </p:nvCxnSpPr>
        <p:spPr>
          <a:xfrm>
            <a:off x="6672064" y="2430181"/>
            <a:ext cx="792088" cy="509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6384032" y="2430180"/>
            <a:ext cx="1224136" cy="171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6312024" y="2430181"/>
            <a:ext cx="756084"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6059996" y="3011760"/>
            <a:ext cx="468052" cy="489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4871864" y="2430181"/>
            <a:ext cx="360040" cy="2149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a:endCxn id="14" idx="0"/>
          </p:cNvCxnSpPr>
          <p:nvPr/>
        </p:nvCxnSpPr>
        <p:spPr>
          <a:xfrm flipH="1">
            <a:off x="4007768" y="2430181"/>
            <a:ext cx="1008112" cy="1209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4" idx="1"/>
          </p:cNvCxnSpPr>
          <p:nvPr/>
        </p:nvCxnSpPr>
        <p:spPr>
          <a:xfrm flipH="1">
            <a:off x="2783632" y="2245515"/>
            <a:ext cx="2232248" cy="2010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stCxn id="4" idx="1"/>
          </p:cNvCxnSpPr>
          <p:nvPr/>
        </p:nvCxnSpPr>
        <p:spPr>
          <a:xfrm flipH="1">
            <a:off x="3647728" y="2245514"/>
            <a:ext cx="1368152"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a:off x="4223792" y="2075657"/>
            <a:ext cx="7920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flipV="1">
            <a:off x="3791744" y="1340768"/>
            <a:ext cx="12601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5447928" y="1647384"/>
            <a:ext cx="0" cy="34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2184453" y="1724203"/>
            <a:ext cx="1872208" cy="646331"/>
          </a:xfrm>
          <a:prstGeom prst="rect">
            <a:avLst/>
          </a:prstGeom>
          <a:solidFill>
            <a:schemeClr val="accent3">
              <a:lumMod val="60000"/>
              <a:lumOff val="40000"/>
            </a:schemeClr>
          </a:solidFill>
        </p:spPr>
        <p:txBody>
          <a:bodyPr wrap="square" rtlCol="0">
            <a:spAutoFit/>
          </a:bodyPr>
          <a:lstStyle/>
          <a:p>
            <a:r>
              <a:rPr lang="de-DE" sz="1200" dirty="0">
                <a:solidFill>
                  <a:prstClr val="black"/>
                </a:solidFill>
                <a:latin typeface="Calibri"/>
              </a:rPr>
              <a:t>III</a:t>
            </a:r>
          </a:p>
          <a:p>
            <a:endParaRPr lang="de-DE" sz="1200" dirty="0">
              <a:solidFill>
                <a:prstClr val="black"/>
              </a:solidFill>
              <a:latin typeface="Calibri"/>
            </a:endParaRPr>
          </a:p>
          <a:p>
            <a:endParaRPr lang="de-DE" sz="1200" dirty="0">
              <a:solidFill>
                <a:prstClr val="black"/>
              </a:solidFill>
              <a:latin typeface="Calibri"/>
            </a:endParaRPr>
          </a:p>
        </p:txBody>
      </p:sp>
      <p:sp>
        <p:nvSpPr>
          <p:cNvPr id="14" name="Textfeld 13"/>
          <p:cNvSpPr txBox="1"/>
          <p:nvPr/>
        </p:nvSpPr>
        <p:spPr>
          <a:xfrm>
            <a:off x="3143672" y="3639508"/>
            <a:ext cx="1728192" cy="646331"/>
          </a:xfrm>
          <a:prstGeom prst="rect">
            <a:avLst/>
          </a:prstGeom>
          <a:solidFill>
            <a:schemeClr val="bg2">
              <a:lumMod val="75000"/>
            </a:schemeClr>
          </a:solidFill>
        </p:spPr>
        <p:txBody>
          <a:bodyPr wrap="square" rtlCol="0">
            <a:spAutoFit/>
          </a:bodyPr>
          <a:lstStyle/>
          <a:p>
            <a:r>
              <a:rPr lang="de-DE" sz="1200" dirty="0">
                <a:solidFill>
                  <a:prstClr val="black"/>
                </a:solidFill>
                <a:latin typeface="Calibri"/>
              </a:rPr>
              <a:t>V Mögl. Komplikationen bei pathologischen Werten </a:t>
            </a:r>
            <a:r>
              <a:rPr lang="de-DE" sz="1200" dirty="0">
                <a:solidFill>
                  <a:srgbClr val="FF0000"/>
                </a:solidFill>
                <a:latin typeface="Calibri"/>
              </a:rPr>
              <a:t>2.-3. </a:t>
            </a:r>
            <a:r>
              <a:rPr lang="de-DE" sz="1200" dirty="0" err="1">
                <a:solidFill>
                  <a:srgbClr val="FF0000"/>
                </a:solidFill>
                <a:latin typeface="Calibri"/>
              </a:rPr>
              <a:t>Lj</a:t>
            </a:r>
            <a:r>
              <a:rPr lang="de-DE" sz="1200" dirty="0">
                <a:solidFill>
                  <a:srgbClr val="FF0000"/>
                </a:solidFill>
                <a:latin typeface="Calibri"/>
              </a:rPr>
              <a:t>.</a:t>
            </a:r>
          </a:p>
        </p:txBody>
      </p:sp>
      <p:sp>
        <p:nvSpPr>
          <p:cNvPr id="15" name="Textfeld 14"/>
          <p:cNvSpPr txBox="1"/>
          <p:nvPr/>
        </p:nvSpPr>
        <p:spPr>
          <a:xfrm>
            <a:off x="2423592" y="1844825"/>
            <a:ext cx="1584176" cy="461665"/>
          </a:xfrm>
          <a:prstGeom prst="rect">
            <a:avLst/>
          </a:prstGeom>
          <a:solidFill>
            <a:schemeClr val="accent5">
              <a:lumMod val="60000"/>
              <a:lumOff val="40000"/>
            </a:schemeClr>
          </a:solidFill>
        </p:spPr>
        <p:txBody>
          <a:bodyPr wrap="square" rtlCol="0">
            <a:spAutoFit/>
          </a:bodyPr>
          <a:lstStyle/>
          <a:p>
            <a:r>
              <a:rPr lang="de-DE" sz="1200" dirty="0">
                <a:solidFill>
                  <a:prstClr val="black"/>
                </a:solidFill>
                <a:latin typeface="Calibri"/>
              </a:rPr>
              <a:t>I Anlässe der RR-Messung </a:t>
            </a:r>
            <a:r>
              <a:rPr lang="de-DE" sz="1200" dirty="0">
                <a:solidFill>
                  <a:srgbClr val="FF0000"/>
                </a:solidFill>
                <a:latin typeface="Calibri"/>
              </a:rPr>
              <a:t>1.-3.Lj</a:t>
            </a:r>
          </a:p>
        </p:txBody>
      </p:sp>
      <p:pic>
        <p:nvPicPr>
          <p:cNvPr id="68" name="Grafik 67"/>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7228518" y="818609"/>
            <a:ext cx="396044" cy="391154"/>
          </a:xfrm>
          <a:prstGeom prst="rect">
            <a:avLst/>
          </a:prstGeom>
        </p:spPr>
      </p:pic>
      <p:pic>
        <p:nvPicPr>
          <p:cNvPr id="77" name="Grafik 76"/>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9777950" y="2495966"/>
            <a:ext cx="385731" cy="318289"/>
          </a:xfrm>
          <a:prstGeom prst="rect">
            <a:avLst/>
          </a:prstGeom>
        </p:spPr>
      </p:pic>
      <p:sp>
        <p:nvSpPr>
          <p:cNvPr id="78" name="Textfeld 77"/>
          <p:cNvSpPr txBox="1"/>
          <p:nvPr/>
        </p:nvSpPr>
        <p:spPr>
          <a:xfrm>
            <a:off x="4943872" y="5661249"/>
            <a:ext cx="2124236" cy="276999"/>
          </a:xfrm>
          <a:prstGeom prst="rect">
            <a:avLst/>
          </a:prstGeom>
          <a:solidFill>
            <a:schemeClr val="accent4">
              <a:lumMod val="60000"/>
              <a:lumOff val="40000"/>
            </a:schemeClr>
          </a:solidFill>
        </p:spPr>
        <p:txBody>
          <a:bodyPr wrap="square" rtlCol="0">
            <a:spAutoFit/>
          </a:bodyPr>
          <a:lstStyle/>
          <a:p>
            <a:r>
              <a:rPr lang="de-DE" sz="1200" dirty="0">
                <a:solidFill>
                  <a:prstClr val="black"/>
                </a:solidFill>
                <a:latin typeface="Calibri"/>
              </a:rPr>
              <a:t>II Patientenberatung </a:t>
            </a:r>
            <a:r>
              <a:rPr lang="de-DE" sz="1200" dirty="0">
                <a:solidFill>
                  <a:srgbClr val="FF0000"/>
                </a:solidFill>
                <a:latin typeface="Calibri"/>
              </a:rPr>
              <a:t>1.-3. </a:t>
            </a:r>
            <a:r>
              <a:rPr lang="de-DE" sz="1200" dirty="0" err="1">
                <a:solidFill>
                  <a:srgbClr val="FF0000"/>
                </a:solidFill>
                <a:latin typeface="Calibri"/>
              </a:rPr>
              <a:t>Lj</a:t>
            </a:r>
            <a:endParaRPr lang="de-DE" sz="1200" dirty="0">
              <a:solidFill>
                <a:srgbClr val="FF0000"/>
              </a:solidFill>
              <a:latin typeface="Calibri"/>
            </a:endParaRPr>
          </a:p>
        </p:txBody>
      </p:sp>
      <p:cxnSp>
        <p:nvCxnSpPr>
          <p:cNvPr id="79" name="Gerade Verbindung mit Pfeil 78"/>
          <p:cNvCxnSpPr/>
          <p:nvPr/>
        </p:nvCxnSpPr>
        <p:spPr>
          <a:xfrm flipH="1">
            <a:off x="5807968" y="3778006"/>
            <a:ext cx="198022" cy="1883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223792" y="4579388"/>
            <a:ext cx="1836204" cy="830997"/>
          </a:xfrm>
          <a:prstGeom prst="rect">
            <a:avLst/>
          </a:prstGeom>
          <a:solidFill>
            <a:schemeClr val="accent6">
              <a:lumMod val="60000"/>
              <a:lumOff val="40000"/>
            </a:schemeClr>
          </a:solidFill>
        </p:spPr>
        <p:txBody>
          <a:bodyPr wrap="square" rtlCol="0">
            <a:spAutoFit/>
          </a:bodyPr>
          <a:lstStyle/>
          <a:p>
            <a:r>
              <a:rPr lang="de-DE" sz="1200" dirty="0">
                <a:solidFill>
                  <a:prstClr val="black"/>
                </a:solidFill>
                <a:latin typeface="Calibri"/>
              </a:rPr>
              <a:t>IV Dokumentation</a:t>
            </a:r>
          </a:p>
          <a:p>
            <a:pPr marL="285750" indent="-285750">
              <a:buFontTx/>
              <a:buChar char="-"/>
            </a:pPr>
            <a:r>
              <a:rPr lang="de-DE" sz="1200" dirty="0">
                <a:solidFill>
                  <a:prstClr val="black"/>
                </a:solidFill>
                <a:latin typeface="Calibri"/>
              </a:rPr>
              <a:t>Wie </a:t>
            </a:r>
            <a:r>
              <a:rPr lang="de-DE" sz="1200" dirty="0">
                <a:solidFill>
                  <a:srgbClr val="FF0000"/>
                </a:solidFill>
                <a:latin typeface="Calibri"/>
              </a:rPr>
              <a:t>1.Lj</a:t>
            </a:r>
          </a:p>
          <a:p>
            <a:pPr marL="285750" indent="-285750">
              <a:buFontTx/>
              <a:buChar char="-"/>
            </a:pPr>
            <a:r>
              <a:rPr lang="de-DE" sz="1200" dirty="0">
                <a:solidFill>
                  <a:prstClr val="black"/>
                </a:solidFill>
                <a:latin typeface="Calibri"/>
              </a:rPr>
              <a:t>Notwendigkeit </a:t>
            </a:r>
            <a:r>
              <a:rPr lang="de-DE" sz="1200" dirty="0">
                <a:solidFill>
                  <a:srgbClr val="FF0000"/>
                </a:solidFill>
                <a:latin typeface="Calibri"/>
              </a:rPr>
              <a:t>2.-3. </a:t>
            </a:r>
            <a:r>
              <a:rPr lang="de-DE" sz="1200" dirty="0" err="1">
                <a:solidFill>
                  <a:srgbClr val="FF0000"/>
                </a:solidFill>
                <a:latin typeface="Calibri"/>
              </a:rPr>
              <a:t>Lj</a:t>
            </a:r>
            <a:endParaRPr lang="de-DE" sz="1200" dirty="0">
              <a:solidFill>
                <a:srgbClr val="FF0000"/>
              </a:solidFill>
              <a:latin typeface="Calibri"/>
            </a:endParaRPr>
          </a:p>
          <a:p>
            <a:pPr marL="285750" indent="-285750">
              <a:buFontTx/>
              <a:buChar char="-"/>
            </a:pPr>
            <a:r>
              <a:rPr lang="de-DE" sz="1200" dirty="0">
                <a:solidFill>
                  <a:prstClr val="black"/>
                </a:solidFill>
                <a:latin typeface="Calibri"/>
              </a:rPr>
              <a:t>Datenschutz </a:t>
            </a:r>
            <a:r>
              <a:rPr lang="de-DE" sz="1200" dirty="0">
                <a:solidFill>
                  <a:srgbClr val="FF0000"/>
                </a:solidFill>
                <a:latin typeface="Calibri"/>
              </a:rPr>
              <a:t>1.Lj</a:t>
            </a:r>
          </a:p>
        </p:txBody>
      </p:sp>
      <p:pic>
        <p:nvPicPr>
          <p:cNvPr id="81" name="Grafik 80"/>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8629639" y="3130486"/>
            <a:ext cx="385731" cy="318289"/>
          </a:xfrm>
          <a:prstGeom prst="rect">
            <a:avLst/>
          </a:prstGeom>
        </p:spPr>
      </p:pic>
      <p:pic>
        <p:nvPicPr>
          <p:cNvPr id="82" name="Grafik 81"/>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9209379" y="4390306"/>
            <a:ext cx="385731" cy="318289"/>
          </a:xfrm>
          <a:prstGeom prst="rect">
            <a:avLst/>
          </a:prstGeom>
        </p:spPr>
      </p:pic>
      <p:pic>
        <p:nvPicPr>
          <p:cNvPr id="83" name="Grafik 82"/>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8040217" y="5522883"/>
            <a:ext cx="385731" cy="318289"/>
          </a:xfrm>
          <a:prstGeom prst="rect">
            <a:avLst/>
          </a:prstGeom>
        </p:spPr>
      </p:pic>
      <p:pic>
        <p:nvPicPr>
          <p:cNvPr id="84" name="Grafik 83"/>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5906980" y="5899730"/>
            <a:ext cx="385731" cy="318289"/>
          </a:xfrm>
          <a:prstGeom prst="rect">
            <a:avLst/>
          </a:prstGeom>
        </p:spPr>
      </p:pic>
      <p:pic>
        <p:nvPicPr>
          <p:cNvPr id="85" name="Grafik 84"/>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4223793" y="5342960"/>
            <a:ext cx="385731" cy="318289"/>
          </a:xfrm>
          <a:prstGeom prst="rect">
            <a:avLst/>
          </a:prstGeom>
        </p:spPr>
      </p:pic>
      <p:pic>
        <p:nvPicPr>
          <p:cNvPr id="86" name="Grafik 85"/>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2082273" y="5024671"/>
            <a:ext cx="385731" cy="318289"/>
          </a:xfrm>
          <a:prstGeom prst="rect">
            <a:avLst/>
          </a:prstGeom>
        </p:spPr>
      </p:pic>
      <p:pic>
        <p:nvPicPr>
          <p:cNvPr id="87" name="Grafik 86"/>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5328052" y="3773912"/>
            <a:ext cx="385731" cy="318289"/>
          </a:xfrm>
          <a:prstGeom prst="rect">
            <a:avLst/>
          </a:prstGeom>
        </p:spPr>
      </p:pic>
      <p:pic>
        <p:nvPicPr>
          <p:cNvPr id="88" name="Grafik 87"/>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6771420" y="825095"/>
            <a:ext cx="385731" cy="318289"/>
          </a:xfrm>
          <a:prstGeom prst="rect">
            <a:avLst/>
          </a:prstGeom>
        </p:spPr>
      </p:pic>
      <p:pic>
        <p:nvPicPr>
          <p:cNvPr id="89" name="Grafik 88"/>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3899757" y="741640"/>
            <a:ext cx="385731" cy="318289"/>
          </a:xfrm>
          <a:prstGeom prst="rect">
            <a:avLst/>
          </a:prstGeom>
        </p:spPr>
      </p:pic>
      <p:pic>
        <p:nvPicPr>
          <p:cNvPr id="90" name="Grafik 89"/>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9209378" y="3984775"/>
            <a:ext cx="396044" cy="391154"/>
          </a:xfrm>
          <a:prstGeom prst="rect">
            <a:avLst/>
          </a:prstGeom>
        </p:spPr>
      </p:pic>
      <p:pic>
        <p:nvPicPr>
          <p:cNvPr id="91" name="Grafik 90"/>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7668741" y="5508575"/>
            <a:ext cx="396044" cy="391154"/>
          </a:xfrm>
          <a:prstGeom prst="rect">
            <a:avLst/>
          </a:prstGeom>
        </p:spPr>
      </p:pic>
      <p:pic>
        <p:nvPicPr>
          <p:cNvPr id="92" name="Grafik 91"/>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5804884" y="3757926"/>
            <a:ext cx="396044" cy="391154"/>
          </a:xfrm>
          <a:prstGeom prst="rect">
            <a:avLst/>
          </a:prstGeom>
        </p:spPr>
      </p:pic>
      <p:pic>
        <p:nvPicPr>
          <p:cNvPr id="93" name="Grafik 92"/>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6196246" y="1256355"/>
            <a:ext cx="396044" cy="391154"/>
          </a:xfrm>
          <a:prstGeom prst="rect">
            <a:avLst/>
          </a:prstGeom>
        </p:spPr>
      </p:pic>
      <p:pic>
        <p:nvPicPr>
          <p:cNvPr id="94" name="Grafik 93"/>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3904383" y="389977"/>
            <a:ext cx="396044" cy="391154"/>
          </a:xfrm>
          <a:prstGeom prst="rect">
            <a:avLst/>
          </a:prstGeom>
        </p:spPr>
      </p:pic>
      <p:pic>
        <p:nvPicPr>
          <p:cNvPr id="95" name="Grafik 94"/>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3251684" y="2234603"/>
            <a:ext cx="396044" cy="391154"/>
          </a:xfrm>
          <a:prstGeom prst="rect">
            <a:avLst/>
          </a:prstGeom>
        </p:spPr>
      </p:pic>
      <p:pic>
        <p:nvPicPr>
          <p:cNvPr id="96" name="Grafik 95"/>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2567608" y="3238817"/>
            <a:ext cx="396044" cy="391154"/>
          </a:xfrm>
          <a:prstGeom prst="rect">
            <a:avLst/>
          </a:prstGeom>
        </p:spPr>
      </p:pic>
      <p:pic>
        <p:nvPicPr>
          <p:cNvPr id="97" name="Grafik 96"/>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3989854" y="4256221"/>
            <a:ext cx="396044" cy="391154"/>
          </a:xfrm>
          <a:prstGeom prst="rect">
            <a:avLst/>
          </a:prstGeom>
        </p:spPr>
      </p:pic>
      <p:pic>
        <p:nvPicPr>
          <p:cNvPr id="98" name="Grafik 97"/>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6315605" y="5899729"/>
            <a:ext cx="396044" cy="391154"/>
          </a:xfrm>
          <a:prstGeom prst="rect">
            <a:avLst/>
          </a:prstGeom>
        </p:spPr>
      </p:pic>
      <p:pic>
        <p:nvPicPr>
          <p:cNvPr id="99" name="Grafik 98"/>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9015369" y="3130485"/>
            <a:ext cx="396044" cy="391154"/>
          </a:xfrm>
          <a:prstGeom prst="rect">
            <a:avLst/>
          </a:prstGeom>
        </p:spPr>
      </p:pic>
      <p:pic>
        <p:nvPicPr>
          <p:cNvPr id="100" name="Grafik 99"/>
          <p:cNvPicPr>
            <a:picLocks noChangeAspect="1"/>
          </p:cNvPicPr>
          <p:nvPr/>
        </p:nvPicPr>
        <p:blipFill rotWithShape="1">
          <a:blip r:embed="rId2" cstate="print">
            <a:extLst>
              <a:ext uri="{28A0092B-C50C-407E-A947-70E740481C1C}">
                <a14:useLocalDpi xmlns:a14="http://schemas.microsoft.com/office/drawing/2010/main" val="0"/>
              </a:ext>
            </a:extLst>
          </a:blip>
          <a:srcRect l="19730" t="20469" r="20470" b="20469"/>
          <a:stretch/>
        </p:blipFill>
        <p:spPr>
          <a:xfrm>
            <a:off x="1691770" y="5938247"/>
            <a:ext cx="396044" cy="391154"/>
          </a:xfrm>
          <a:prstGeom prst="rect">
            <a:avLst/>
          </a:prstGeom>
        </p:spPr>
      </p:pic>
      <p:pic>
        <p:nvPicPr>
          <p:cNvPr id="101" name="Grafik 100"/>
          <p:cNvPicPr>
            <a:picLocks noChangeAspect="1"/>
          </p:cNvPicPr>
          <p:nvPr/>
        </p:nvPicPr>
        <p:blipFill rotWithShape="1">
          <a:blip r:embed="rId3" cstate="print">
            <a:extLst>
              <a:ext uri="{28A0092B-C50C-407E-A947-70E740481C1C}">
                <a14:useLocalDpi xmlns:a14="http://schemas.microsoft.com/office/drawing/2010/main" val="0"/>
              </a:ext>
            </a:extLst>
          </a:blip>
          <a:srcRect t="10754" b="6729"/>
          <a:stretch/>
        </p:blipFill>
        <p:spPr>
          <a:xfrm>
            <a:off x="1674619" y="6453337"/>
            <a:ext cx="385731" cy="318289"/>
          </a:xfrm>
          <a:prstGeom prst="rect">
            <a:avLst/>
          </a:prstGeom>
        </p:spPr>
      </p:pic>
      <p:sp>
        <p:nvSpPr>
          <p:cNvPr id="76" name="Textfeld 75"/>
          <p:cNvSpPr txBox="1"/>
          <p:nvPr/>
        </p:nvSpPr>
        <p:spPr>
          <a:xfrm>
            <a:off x="2135561" y="6058874"/>
            <a:ext cx="976547" cy="246221"/>
          </a:xfrm>
          <a:prstGeom prst="rect">
            <a:avLst/>
          </a:prstGeom>
          <a:noFill/>
        </p:spPr>
        <p:txBody>
          <a:bodyPr wrap="square" rtlCol="0">
            <a:spAutoFit/>
          </a:bodyPr>
          <a:lstStyle/>
          <a:p>
            <a:r>
              <a:rPr lang="de-DE" sz="1000" dirty="0">
                <a:solidFill>
                  <a:prstClr val="black"/>
                </a:solidFill>
                <a:latin typeface="Calibri"/>
              </a:rPr>
              <a:t>Im Gespräch</a:t>
            </a:r>
          </a:p>
        </p:txBody>
      </p:sp>
      <p:sp>
        <p:nvSpPr>
          <p:cNvPr id="102" name="Textfeld 101"/>
          <p:cNvSpPr txBox="1"/>
          <p:nvPr/>
        </p:nvSpPr>
        <p:spPr>
          <a:xfrm>
            <a:off x="2150123" y="6525404"/>
            <a:ext cx="864096" cy="246221"/>
          </a:xfrm>
          <a:prstGeom prst="rect">
            <a:avLst/>
          </a:prstGeom>
          <a:noFill/>
        </p:spPr>
        <p:txBody>
          <a:bodyPr wrap="square" rtlCol="0">
            <a:spAutoFit/>
          </a:bodyPr>
          <a:lstStyle/>
          <a:p>
            <a:r>
              <a:rPr lang="de-DE" sz="1000" dirty="0">
                <a:solidFill>
                  <a:prstClr val="black"/>
                </a:solidFill>
                <a:latin typeface="Calibri"/>
              </a:rPr>
              <a:t>beobachtbar</a:t>
            </a:r>
          </a:p>
        </p:txBody>
      </p:sp>
    </p:spTree>
    <p:extLst>
      <p:ext uri="{BB962C8B-B14F-4D97-AF65-F5344CB8AC3E}">
        <p14:creationId xmlns:p14="http://schemas.microsoft.com/office/powerpoint/2010/main" val="389067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46980E-F1A7-8705-DE84-64F4A238E39A}"/>
              </a:ext>
            </a:extLst>
          </p:cNvPr>
          <p:cNvSpPr>
            <a:spLocks noGrp="1"/>
          </p:cNvSpPr>
          <p:nvPr>
            <p:ph type="title"/>
          </p:nvPr>
        </p:nvSpPr>
        <p:spPr>
          <a:xfrm>
            <a:off x="546652" y="804333"/>
            <a:ext cx="3810036" cy="5249334"/>
          </a:xfrm>
        </p:spPr>
        <p:txBody>
          <a:bodyPr>
            <a:normAutofit/>
          </a:bodyPr>
          <a:lstStyle/>
          <a:p>
            <a:pPr algn="r"/>
            <a:r>
              <a:rPr lang="de-DE" sz="3900" dirty="0">
                <a:solidFill>
                  <a:srgbClr val="FFFFFF"/>
                </a:solidFill>
              </a:rPr>
              <a:t>Man kann nicht </a:t>
            </a:r>
            <a:r>
              <a:rPr lang="de-DE" sz="3900" dirty="0" err="1">
                <a:solidFill>
                  <a:srgbClr val="FFFFFF"/>
                </a:solidFill>
              </a:rPr>
              <a:t>nicht</a:t>
            </a:r>
            <a:r>
              <a:rPr lang="de-DE" sz="3900" dirty="0">
                <a:solidFill>
                  <a:srgbClr val="FFFFFF"/>
                </a:solidFill>
              </a:rPr>
              <a:t> kompetenzorientiert anleiten!</a:t>
            </a:r>
            <a:br>
              <a:rPr lang="de-DE" sz="3900" dirty="0">
                <a:solidFill>
                  <a:srgbClr val="FFFFFF"/>
                </a:solidFill>
              </a:rPr>
            </a:br>
            <a:r>
              <a:rPr lang="de-DE" sz="2400" dirty="0">
                <a:solidFill>
                  <a:srgbClr val="FFFFFF"/>
                </a:solidFill>
              </a:rPr>
              <a:t>Lernende werden immer kompetenter – Kompetenzentwicklung ist nicht zu verhindern </a:t>
            </a:r>
          </a:p>
        </p:txBody>
      </p:sp>
      <p:sp>
        <p:nvSpPr>
          <p:cNvPr id="3" name="Inhaltsplatzhalter 2">
            <a:extLst>
              <a:ext uri="{FF2B5EF4-FFF2-40B4-BE49-F238E27FC236}">
                <a16:creationId xmlns:a16="http://schemas.microsoft.com/office/drawing/2014/main" id="{5A939051-4F17-A967-8566-CF435D3AA869}"/>
              </a:ext>
            </a:extLst>
          </p:cNvPr>
          <p:cNvSpPr>
            <a:spLocks noGrp="1"/>
          </p:cNvSpPr>
          <p:nvPr>
            <p:ph idx="1"/>
          </p:nvPr>
        </p:nvSpPr>
        <p:spPr>
          <a:xfrm>
            <a:off x="4951048" y="437322"/>
            <a:ext cx="6306003" cy="5616345"/>
          </a:xfrm>
        </p:spPr>
        <p:txBody>
          <a:bodyPr anchor="ctr">
            <a:normAutofit lnSpcReduction="10000"/>
          </a:bodyPr>
          <a:lstStyle/>
          <a:p>
            <a:endParaRPr lang="de-DE" sz="1800" dirty="0"/>
          </a:p>
          <a:p>
            <a:r>
              <a:rPr lang="de-DE" sz="1800" dirty="0"/>
              <a:t>Kompetenzen können nicht in einer einzigen Situation vermittelt werden. Sie können nur selbstorganisiert (in realen Problemsituationen) erworben werden. Lehrende können dazu Angebote machen, die die Kompetenzentwicklung unterstützen und anbahnen.</a:t>
            </a:r>
          </a:p>
          <a:p>
            <a:r>
              <a:rPr lang="de-DE" sz="1800" b="1" dirty="0"/>
              <a:t>Mit was sind wir konfrontiert</a:t>
            </a:r>
            <a:r>
              <a:rPr lang="de-DE" sz="1800" b="1" dirty="0">
                <a:latin typeface="Arial" panose="020B0604020202020204" pitchFamily="34" charset="0"/>
                <a:cs typeface="Arial" panose="020B0604020202020204" pitchFamily="34" charset="0"/>
              </a:rPr>
              <a:t>:</a:t>
            </a:r>
            <a:endParaRPr lang="de-DE" sz="1800" b="1" dirty="0"/>
          </a:p>
          <a:p>
            <a:pPr marL="0" indent="0">
              <a:buNone/>
            </a:pPr>
            <a:r>
              <a:rPr lang="de-DE" sz="1800" dirty="0"/>
              <a:t>1. Welche Kompetenzen sind in den Vorgaben für Lehrende vorgesehen?</a:t>
            </a:r>
          </a:p>
          <a:p>
            <a:pPr marL="0" indent="0">
              <a:buNone/>
            </a:pPr>
            <a:r>
              <a:rPr lang="de-DE" sz="1800" dirty="0"/>
              <a:t>2. Daraus passende Lern- und Arbeitsaufgaben ausarbeiten, so dass auf eine beabsichtigte Kompetenz angeleitet werden kann?</a:t>
            </a:r>
          </a:p>
          <a:p>
            <a:r>
              <a:rPr lang="de-DE" sz="1800" b="1" dirty="0"/>
              <a:t>Auswahlkriterien: </a:t>
            </a:r>
          </a:p>
          <a:p>
            <a:pPr marL="0" indent="0">
              <a:buNone/>
            </a:pPr>
            <a:r>
              <a:rPr lang="de-DE" sz="1800" dirty="0"/>
              <a:t>1. Gesetzliche Vorgaben </a:t>
            </a:r>
          </a:p>
          <a:p>
            <a:pPr marL="0" indent="0">
              <a:buNone/>
            </a:pPr>
            <a:r>
              <a:rPr lang="de-DE" sz="1800" dirty="0"/>
              <a:t>2. Nach den Rahmenlehrplänen sollen Pflegesituationen die zentralen Bezugspunkte der Pflegeausbildung sein</a:t>
            </a:r>
          </a:p>
          <a:p>
            <a:pPr marL="0" indent="0">
              <a:buNone/>
            </a:pPr>
            <a:r>
              <a:rPr lang="de-DE" sz="1800" dirty="0"/>
              <a:t>3. Aufgabe sollte komplex und problemhaltig sein; Aufgabe muss vollständig sein: Planung, Durchführung, Reflexion</a:t>
            </a:r>
          </a:p>
          <a:p>
            <a:endParaRPr lang="de-DE" sz="1700" dirty="0"/>
          </a:p>
          <a:p>
            <a:pPr marL="0" indent="0">
              <a:buNone/>
            </a:pPr>
            <a:endParaRPr lang="de-DE" sz="1700" dirty="0"/>
          </a:p>
        </p:txBody>
      </p:sp>
    </p:spTree>
    <p:extLst>
      <p:ext uri="{BB962C8B-B14F-4D97-AF65-F5344CB8AC3E}">
        <p14:creationId xmlns:p14="http://schemas.microsoft.com/office/powerpoint/2010/main" val="1036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Computergenerierte Lichter">
            <a:extLst>
              <a:ext uri="{FF2B5EF4-FFF2-40B4-BE49-F238E27FC236}">
                <a16:creationId xmlns:a16="http://schemas.microsoft.com/office/drawing/2014/main" id="{580BB8D0-B28A-7073-460D-7B0BA4021CA1}"/>
              </a:ext>
            </a:extLst>
          </p:cNvPr>
          <p:cNvPicPr>
            <a:picLocks noChangeAspect="1"/>
          </p:cNvPicPr>
          <p:nvPr/>
        </p:nvPicPr>
        <p:blipFill rotWithShape="1">
          <a:blip r:embed="rId2">
            <a:duotone>
              <a:schemeClr val="bg2">
                <a:shade val="45000"/>
                <a:satMod val="135000"/>
              </a:schemeClr>
              <a:prstClr val="white"/>
            </a:duotone>
            <a:alphaModFix amt="40000"/>
          </a:blip>
          <a:srcRect t="7659" b="16328"/>
          <a:stretch/>
        </p:blipFill>
        <p:spPr>
          <a:xfrm>
            <a:off x="20" y="10"/>
            <a:ext cx="12191980" cy="6857989"/>
          </a:xfrm>
          <a:prstGeom prst="rect">
            <a:avLst/>
          </a:prstGeom>
        </p:spPr>
      </p:pic>
      <p:sp>
        <p:nvSpPr>
          <p:cNvPr id="2" name="Titel 1">
            <a:extLst>
              <a:ext uri="{FF2B5EF4-FFF2-40B4-BE49-F238E27FC236}">
                <a16:creationId xmlns:a16="http://schemas.microsoft.com/office/drawing/2014/main" id="{45367BFA-E88E-43BC-E1F8-A25FFE44290F}"/>
              </a:ext>
            </a:extLst>
          </p:cNvPr>
          <p:cNvSpPr>
            <a:spLocks noGrp="1"/>
          </p:cNvSpPr>
          <p:nvPr>
            <p:ph type="title"/>
          </p:nvPr>
        </p:nvSpPr>
        <p:spPr>
          <a:xfrm>
            <a:off x="1024128" y="585216"/>
            <a:ext cx="9720072" cy="1499616"/>
          </a:xfrm>
        </p:spPr>
        <p:txBody>
          <a:bodyPr>
            <a:normAutofit/>
          </a:bodyPr>
          <a:lstStyle/>
          <a:p>
            <a:r>
              <a:rPr lang="de-DE"/>
              <a:t>Lernen</a:t>
            </a:r>
          </a:p>
        </p:txBody>
      </p:sp>
      <p:cxnSp>
        <p:nvCxnSpPr>
          <p:cNvPr id="16" name="Straight Connector 15">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A0317687-1CD0-9775-4343-842037184567}"/>
              </a:ext>
            </a:extLst>
          </p:cNvPr>
          <p:cNvSpPr>
            <a:spLocks noGrp="1"/>
          </p:cNvSpPr>
          <p:nvPr>
            <p:ph idx="1"/>
          </p:nvPr>
        </p:nvSpPr>
        <p:spPr>
          <a:xfrm>
            <a:off x="1024128" y="2286000"/>
            <a:ext cx="9720073" cy="4023360"/>
          </a:xfrm>
        </p:spPr>
        <p:txBody>
          <a:bodyPr>
            <a:normAutofit/>
          </a:bodyPr>
          <a:lstStyle/>
          <a:p>
            <a:r>
              <a:rPr lang="de-DE" dirty="0"/>
              <a:t>Es ist möglich, über Wahrnehmung das Gehirn zu „bilden“. Die gespeicherten Erfahrungen können wieder abgerufen werden. Wird das Gehirn wiederholt mit gleichen oder ähnlichen Erfahrungen konfrontiert, so kann das als Lernprozess bezeichnet werden.</a:t>
            </a:r>
          </a:p>
          <a:p>
            <a:r>
              <a:rPr lang="de-DE" dirty="0"/>
              <a:t>Jeder Mensch ist im Laufe seines Lebens unterschiedlichen Erfahrungen ausgesetzt und daher einzigartig.</a:t>
            </a:r>
          </a:p>
          <a:p>
            <a:r>
              <a:rPr lang="de-DE" dirty="0"/>
              <a:t>Lernen ist ein individueller Vorgang, kann nur eigenaktiv und selbstgesteuert stattfinden. Die Aneignung von Wissen knüpft immer an vorhergehenden Denkstrukturen, Wissensgrundlagen, erlebten Erfahrungen, Motivation und Einstellungen an.</a:t>
            </a:r>
          </a:p>
          <a:p>
            <a:r>
              <a:rPr lang="pt-BR" sz="1200" dirty="0"/>
              <a:t>(Olbrich, Christa 2012)</a:t>
            </a:r>
            <a:endParaRPr lang="de-DE" sz="1200" dirty="0"/>
          </a:p>
        </p:txBody>
      </p:sp>
    </p:spTree>
    <p:extLst>
      <p:ext uri="{BB962C8B-B14F-4D97-AF65-F5344CB8AC3E}">
        <p14:creationId xmlns:p14="http://schemas.microsoft.com/office/powerpoint/2010/main" val="237755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8A3972-FEE2-AD76-B528-50983AACA0B7}"/>
              </a:ext>
            </a:extLst>
          </p:cNvPr>
          <p:cNvSpPr>
            <a:spLocks noGrp="1"/>
          </p:cNvSpPr>
          <p:nvPr>
            <p:ph type="title"/>
          </p:nvPr>
        </p:nvSpPr>
        <p:spPr>
          <a:xfrm>
            <a:off x="964788" y="804333"/>
            <a:ext cx="3391900" cy="5249334"/>
          </a:xfrm>
        </p:spPr>
        <p:txBody>
          <a:bodyPr>
            <a:normAutofit/>
          </a:bodyPr>
          <a:lstStyle/>
          <a:p>
            <a:pPr algn="r"/>
            <a:r>
              <a:rPr lang="de-DE" dirty="0">
                <a:solidFill>
                  <a:srgbClr val="FFFFFF"/>
                </a:solidFill>
              </a:rPr>
              <a:t>Übertragung der Kompetenzen auf die PA-Arbeit</a:t>
            </a:r>
          </a:p>
        </p:txBody>
      </p:sp>
      <p:sp>
        <p:nvSpPr>
          <p:cNvPr id="3" name="Inhaltsplatzhalter 2">
            <a:extLst>
              <a:ext uri="{FF2B5EF4-FFF2-40B4-BE49-F238E27FC236}">
                <a16:creationId xmlns:a16="http://schemas.microsoft.com/office/drawing/2014/main" id="{6EBE7D0A-C06B-562A-23C5-DEAE5D60A4A2}"/>
              </a:ext>
            </a:extLst>
          </p:cNvPr>
          <p:cNvSpPr>
            <a:spLocks noGrp="1"/>
          </p:cNvSpPr>
          <p:nvPr>
            <p:ph idx="1"/>
          </p:nvPr>
        </p:nvSpPr>
        <p:spPr>
          <a:xfrm>
            <a:off x="4951048" y="248575"/>
            <a:ext cx="6306003" cy="5805092"/>
          </a:xfrm>
        </p:spPr>
        <p:txBody>
          <a:bodyPr anchor="ctr">
            <a:noAutofit/>
          </a:bodyPr>
          <a:lstStyle/>
          <a:p>
            <a:r>
              <a:rPr lang="de-DE" sz="2000" dirty="0"/>
              <a:t>1. Was taucht in meinem Arbeitsbereich auf?</a:t>
            </a:r>
          </a:p>
          <a:p>
            <a:pPr marL="0" indent="0">
              <a:buNone/>
            </a:pPr>
            <a:r>
              <a:rPr lang="de-DE" sz="2000" dirty="0">
                <a:sym typeface="Symbol" panose="05050102010706020507" pitchFamily="18" charset="2"/>
              </a:rPr>
              <a:t> </a:t>
            </a:r>
            <a:r>
              <a:rPr lang="de-DE" sz="2000" dirty="0"/>
              <a:t>Welche der Kompetenzen, die formuliert sind, sind in meinem Bereich bedeutsam?</a:t>
            </a:r>
          </a:p>
          <a:p>
            <a:pPr marL="0" indent="0">
              <a:buNone/>
            </a:pPr>
            <a:r>
              <a:rPr lang="de-DE" sz="2000" dirty="0">
                <a:cs typeface="Arial" panose="020B0604020202020204" pitchFamily="34" charset="0"/>
                <a:sym typeface="Symbol" panose="05050102010706020507" pitchFamily="18" charset="2"/>
              </a:rPr>
              <a:t> </a:t>
            </a:r>
            <a:r>
              <a:rPr lang="de-DE" sz="2000" dirty="0"/>
              <a:t>Welche Kompetenzen kann man in meinem Bereich als PA besonders gut lernen?</a:t>
            </a:r>
          </a:p>
          <a:p>
            <a:pPr marL="0" indent="0">
              <a:buNone/>
            </a:pPr>
            <a:r>
              <a:rPr lang="de-DE" sz="2000" dirty="0">
                <a:sym typeface="Symbol" panose="05050102010706020507" pitchFamily="18" charset="2"/>
              </a:rPr>
              <a:t> </a:t>
            </a:r>
            <a:r>
              <a:rPr lang="de-DE" sz="2000" dirty="0"/>
              <a:t>Ich brauche nicht den ganzen Katalog wegzuarbeiten.</a:t>
            </a:r>
          </a:p>
          <a:p>
            <a:r>
              <a:rPr lang="de-DE" sz="2000" dirty="0"/>
              <a:t>2. Ich muss mich mit anderen darüber unterhalten, was steckt hinter den formulierten Kompetenzen (Abstraktionsgrad)</a:t>
            </a:r>
          </a:p>
          <a:p>
            <a:pPr marL="0" indent="0">
              <a:buNone/>
            </a:pPr>
            <a:r>
              <a:rPr lang="de-DE" sz="2000" dirty="0">
                <a:sym typeface="Symbol" panose="05050102010706020507" pitchFamily="18" charset="2"/>
              </a:rPr>
              <a:t> </a:t>
            </a:r>
            <a:r>
              <a:rPr lang="de-DE" sz="2000" dirty="0"/>
              <a:t>Interpretationsspielraum – Freiheit, diesen für meinen Arbeitsbereich anzupassen</a:t>
            </a:r>
            <a:r>
              <a:rPr lang="de-DE" sz="2000" dirty="0">
                <a:effectLst/>
              </a:rPr>
              <a:t> </a:t>
            </a:r>
          </a:p>
          <a:p>
            <a:pPr marL="0" indent="0">
              <a:buNone/>
            </a:pPr>
            <a:r>
              <a:rPr lang="de-DE" sz="2000" dirty="0">
                <a:effectLst/>
                <a:sym typeface="Symbol" panose="05050102010706020507" pitchFamily="18" charset="2"/>
              </a:rPr>
              <a:t> Die </a:t>
            </a:r>
            <a:r>
              <a:rPr lang="de-DE" sz="2000" dirty="0">
                <a:effectLst/>
              </a:rPr>
              <a:t>Kompetenzen beziehen sich jeweils auf situative Anforderungen</a:t>
            </a:r>
            <a:endParaRPr lang="de-DE" sz="2000" dirty="0"/>
          </a:p>
          <a:p>
            <a:pPr marL="0" indent="0">
              <a:buNone/>
            </a:pPr>
            <a:r>
              <a:rPr lang="de-DE" sz="2000" dirty="0">
                <a:sym typeface="Symbol" panose="05050102010706020507" pitchFamily="18" charset="2"/>
              </a:rPr>
              <a:t> </a:t>
            </a:r>
            <a:r>
              <a:rPr lang="de-DE" sz="2000" dirty="0"/>
              <a:t>Wir verstehen die Kompetenzen als etwas, was bei uns vorkommt, was wir als unseren Beruf verstehen und die professionellen Handlungen, die wir ausführen, in dem System der verschiedenen Entscheidungsmöglichkeiten</a:t>
            </a:r>
          </a:p>
        </p:txBody>
      </p:sp>
    </p:spTree>
    <p:extLst>
      <p:ext uri="{BB962C8B-B14F-4D97-AF65-F5344CB8AC3E}">
        <p14:creationId xmlns:p14="http://schemas.microsoft.com/office/powerpoint/2010/main" val="40698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2701B5-E19D-9522-944C-65AB7E4774CA}"/>
              </a:ext>
            </a:extLst>
          </p:cNvPr>
          <p:cNvSpPr>
            <a:spLocks noGrp="1"/>
          </p:cNvSpPr>
          <p:nvPr>
            <p:ph type="title"/>
          </p:nvPr>
        </p:nvSpPr>
        <p:spPr>
          <a:xfrm>
            <a:off x="964788" y="804333"/>
            <a:ext cx="3391900" cy="5249334"/>
          </a:xfrm>
        </p:spPr>
        <p:txBody>
          <a:bodyPr>
            <a:normAutofit/>
          </a:bodyPr>
          <a:lstStyle/>
          <a:p>
            <a:pPr algn="r"/>
            <a:r>
              <a:rPr lang="de-DE" sz="2000" dirty="0">
                <a:solidFill>
                  <a:srgbClr val="FFFFFF"/>
                </a:solidFill>
                <a:effectLst/>
                <a:latin typeface="Arial" panose="020B0604020202020204" pitchFamily="34" charset="0"/>
              </a:rPr>
              <a:t>I.2 Pflegeprozesse und Pflegediagnostik bei Menschen aller Altersstufen mit gesundheitlichen Problemlagen planen, organisieren, gestalten, durchführen, steuern und evaluieren (bewerten) unter dem besonderen</a:t>
            </a:r>
            <a:br>
              <a:rPr lang="de-DE" sz="2000" dirty="0">
                <a:solidFill>
                  <a:srgbClr val="FFFFFF"/>
                </a:solidFill>
              </a:rPr>
            </a:br>
            <a:r>
              <a:rPr lang="de-DE" sz="2000" dirty="0">
                <a:solidFill>
                  <a:srgbClr val="FFFFFF"/>
                </a:solidFill>
                <a:effectLst/>
                <a:latin typeface="Arial" panose="020B0604020202020204" pitchFamily="34" charset="0"/>
              </a:rPr>
              <a:t>Fokus von Gesundheitsförderung und Prävention.</a:t>
            </a:r>
            <a:br>
              <a:rPr lang="de-DE" sz="2000" dirty="0">
                <a:solidFill>
                  <a:srgbClr val="FFFFFF"/>
                </a:solidFill>
              </a:rPr>
            </a:br>
            <a:endParaRPr lang="de-DE" sz="2000" dirty="0">
              <a:solidFill>
                <a:srgbClr val="FFFFFF"/>
              </a:solidFill>
            </a:endParaRPr>
          </a:p>
        </p:txBody>
      </p:sp>
      <p:sp>
        <p:nvSpPr>
          <p:cNvPr id="3" name="Inhaltsplatzhalter 2">
            <a:extLst>
              <a:ext uri="{FF2B5EF4-FFF2-40B4-BE49-F238E27FC236}">
                <a16:creationId xmlns:a16="http://schemas.microsoft.com/office/drawing/2014/main" id="{3310CA3E-735B-5A9A-3208-CD74BA7DA06D}"/>
              </a:ext>
            </a:extLst>
          </p:cNvPr>
          <p:cNvSpPr>
            <a:spLocks noGrp="1"/>
          </p:cNvSpPr>
          <p:nvPr>
            <p:ph idx="1"/>
          </p:nvPr>
        </p:nvSpPr>
        <p:spPr>
          <a:xfrm>
            <a:off x="4951048" y="804333"/>
            <a:ext cx="6306003" cy="5249334"/>
          </a:xfrm>
        </p:spPr>
        <p:txBody>
          <a:bodyPr anchor="ctr">
            <a:normAutofit/>
          </a:bodyPr>
          <a:lstStyle/>
          <a:p>
            <a:r>
              <a:rPr lang="de-DE" sz="1900">
                <a:effectLst/>
                <a:highlight>
                  <a:srgbClr val="FFFF00"/>
                </a:highlight>
                <a:latin typeface="Times New Roman" panose="02020603050405020304" pitchFamily="18" charset="0"/>
              </a:rPr>
              <a:t>Orientierungseinsatz: Beobachtungen von Veränderungen des Gesundheitszustandes anhand verschiedener Vitalzeichen</a:t>
            </a:r>
            <a:br>
              <a:rPr lang="de-DE" sz="1900">
                <a:highlight>
                  <a:srgbClr val="FFFF00"/>
                </a:highlight>
              </a:rPr>
            </a:br>
            <a:r>
              <a:rPr lang="de-DE" sz="1900">
                <a:effectLst/>
                <a:highlight>
                  <a:srgbClr val="FFFF00"/>
                </a:highlight>
                <a:latin typeface="Times New Roman" panose="02020603050405020304" pitchFamily="18" charset="0"/>
              </a:rPr>
              <a:t>systematisch erheben und digital oder analog dokumentieren. Die ermittelten Werte mit Normwerten begründet abgleichen und zuständige Pflegefachpersonen über Abweichungen korrekt und zuverlässig informieren.</a:t>
            </a:r>
          </a:p>
          <a:p>
            <a:r>
              <a:rPr lang="de-DE" sz="1900">
                <a:highlight>
                  <a:srgbClr val="00FFFF"/>
                </a:highlight>
                <a:latin typeface="Times New Roman" panose="02020603050405020304" pitchFamily="18" charset="0"/>
              </a:rPr>
              <a:t>Vertiefungseinsatz: </a:t>
            </a:r>
            <a:r>
              <a:rPr lang="de-DE" sz="1900">
                <a:effectLst/>
                <a:highlight>
                  <a:srgbClr val="00FFFF"/>
                </a:highlight>
                <a:latin typeface="Times New Roman" panose="02020603050405020304" pitchFamily="18" charset="0"/>
              </a:rPr>
              <a:t>Veränderungen des Gesundheitszustandes, darunter auch Vitalfunktionen und Laborparameter in</a:t>
            </a:r>
            <a:r>
              <a:rPr lang="de-DE" sz="1900">
                <a:highlight>
                  <a:srgbClr val="00FFFF"/>
                </a:highlight>
                <a:latin typeface="Arial" panose="020B0604020202020204" pitchFamily="34" charset="0"/>
              </a:rPr>
              <a:t> </a:t>
            </a:r>
            <a:r>
              <a:rPr lang="de-DE" sz="1900">
                <a:effectLst/>
                <a:highlight>
                  <a:srgbClr val="00FFFF"/>
                </a:highlight>
                <a:latin typeface="Times New Roman" panose="02020603050405020304" pitchFamily="18" charset="0"/>
              </a:rPr>
              <a:t>komplexen gesundheitlichen Problemlagen, systematisch verantwortlich erheben. Dabei auch Maßnahmen des pflegerischen Monitorings in intensivpflichtigen Versorgungssituationen durchführen,</a:t>
            </a:r>
            <a:r>
              <a:rPr lang="de-DE" sz="1900">
                <a:highlight>
                  <a:srgbClr val="00FFFF"/>
                </a:highlight>
                <a:latin typeface="Arial" panose="020B0604020202020204" pitchFamily="34" charset="0"/>
              </a:rPr>
              <a:t> </a:t>
            </a:r>
            <a:r>
              <a:rPr lang="de-DE" sz="1900">
                <a:effectLst/>
                <a:highlight>
                  <a:srgbClr val="00FFFF"/>
                </a:highlight>
                <a:latin typeface="Times New Roman" panose="02020603050405020304" pitchFamily="18" charset="0"/>
              </a:rPr>
              <a:t>sofern diese im Versorgungskontext gegeben sind. Die ermittelten Daten anhand von pflegewissenschaftlichen sowie medizinischen Erkenntnissen erklären und interpretieren, pflegebezogene Interventionen in Abstimmung mit dem therapeutischen Team einleiten, durchführen und evaluieren. Den Standpunkt der Pflege im interdisziplinären Diskurs vertreten.</a:t>
            </a:r>
            <a:endParaRPr lang="de-DE" sz="1900">
              <a:highlight>
                <a:srgbClr val="00FFFF"/>
              </a:highlight>
            </a:endParaRPr>
          </a:p>
        </p:txBody>
      </p:sp>
    </p:spTree>
    <p:extLst>
      <p:ext uri="{BB962C8B-B14F-4D97-AF65-F5344CB8AC3E}">
        <p14:creationId xmlns:p14="http://schemas.microsoft.com/office/powerpoint/2010/main" val="131762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9CE186-A910-8877-288E-60348C8C7D20}"/>
              </a:ext>
            </a:extLst>
          </p:cNvPr>
          <p:cNvSpPr>
            <a:spLocks noGrp="1"/>
          </p:cNvSpPr>
          <p:nvPr>
            <p:ph type="title"/>
          </p:nvPr>
        </p:nvSpPr>
        <p:spPr>
          <a:xfrm>
            <a:off x="213064" y="804333"/>
            <a:ext cx="4143624" cy="5249334"/>
          </a:xfrm>
        </p:spPr>
        <p:txBody>
          <a:bodyPr>
            <a:normAutofit/>
          </a:bodyPr>
          <a:lstStyle/>
          <a:p>
            <a:pPr algn="r"/>
            <a:r>
              <a:rPr lang="de-DE" sz="2400" dirty="0">
                <a:solidFill>
                  <a:srgbClr val="FFFFFF"/>
                </a:solidFill>
                <a:effectLst/>
                <a:latin typeface="Arial" panose="020B0604020202020204" pitchFamily="34" charset="0"/>
                <a:cs typeface="Arial" panose="020B0604020202020204" pitchFamily="34" charset="0"/>
              </a:rPr>
              <a:t>I.4 </a:t>
            </a:r>
            <a:br>
              <a:rPr lang="de-DE" sz="2400" dirty="0">
                <a:solidFill>
                  <a:srgbClr val="FFFFFF"/>
                </a:solidFill>
                <a:effectLst/>
                <a:latin typeface="Arial" panose="020B0604020202020204" pitchFamily="34" charset="0"/>
                <a:cs typeface="Arial" panose="020B0604020202020204" pitchFamily="34" charset="0"/>
              </a:rPr>
            </a:br>
            <a:r>
              <a:rPr lang="de-DE" sz="2400" dirty="0">
                <a:solidFill>
                  <a:srgbClr val="FFFFFF"/>
                </a:solidFill>
                <a:effectLst/>
                <a:latin typeface="Arial" panose="020B0604020202020204" pitchFamily="34" charset="0"/>
                <a:cs typeface="Arial" panose="020B0604020202020204" pitchFamily="34" charset="0"/>
              </a:rPr>
              <a:t>In lebensbedrohlichen sowie in Krisen- oder Katastrophen-situationen zielgerichtet handeln.</a:t>
            </a:r>
            <a:br>
              <a:rPr lang="de-DE" sz="2400" dirty="0">
                <a:solidFill>
                  <a:srgbClr val="FFFFFF"/>
                </a:solidFill>
                <a:latin typeface="Arial" panose="020B0604020202020204" pitchFamily="34" charset="0"/>
                <a:cs typeface="Arial" panose="020B0604020202020204" pitchFamily="34" charset="0"/>
              </a:rPr>
            </a:br>
            <a:endParaRPr lang="de-DE" sz="2400" dirty="0">
              <a:solidFill>
                <a:srgbClr val="FFFFFF"/>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96EC50C-0008-C614-B060-3C1C8EE1DEB1}"/>
              </a:ext>
            </a:extLst>
          </p:cNvPr>
          <p:cNvSpPr>
            <a:spLocks noGrp="1"/>
          </p:cNvSpPr>
          <p:nvPr>
            <p:ph idx="1"/>
          </p:nvPr>
        </p:nvSpPr>
        <p:spPr>
          <a:xfrm>
            <a:off x="4951048" y="804333"/>
            <a:ext cx="6306003" cy="5249334"/>
          </a:xfrm>
        </p:spPr>
        <p:txBody>
          <a:bodyPr anchor="ctr">
            <a:normAutofit/>
          </a:bodyPr>
          <a:lstStyle/>
          <a:p>
            <a:r>
              <a:rPr lang="de-DE" sz="1900">
                <a:effectLst/>
                <a:highlight>
                  <a:srgbClr val="FFFF00"/>
                </a:highlight>
                <a:latin typeface="Times New Roman" panose="02020603050405020304" pitchFamily="18" charset="0"/>
              </a:rPr>
              <a:t>Orientierungseinsatz: Brandschutz- und Evakuierungsregularien sowie Sicherheitsvorkehrungen des Bereichs kennen und,</a:t>
            </a:r>
            <a:br>
              <a:rPr lang="de-DE" sz="1900">
                <a:highlight>
                  <a:srgbClr val="FFFF00"/>
                </a:highlight>
              </a:rPr>
            </a:br>
            <a:r>
              <a:rPr lang="de-DE" sz="1900">
                <a:effectLst/>
                <a:highlight>
                  <a:srgbClr val="FFFF00"/>
                </a:highlight>
                <a:latin typeface="Times New Roman" panose="02020603050405020304" pitchFamily="18" charset="0"/>
              </a:rPr>
              <a:t>soweit erforderlich, in Handlungsabläufe integrieren.</a:t>
            </a:r>
          </a:p>
          <a:p>
            <a:r>
              <a:rPr lang="de-DE" sz="1900">
                <a:effectLst/>
                <a:highlight>
                  <a:srgbClr val="00FFFF"/>
                </a:highlight>
                <a:latin typeface="Times New Roman" panose="02020603050405020304" pitchFamily="18" charset="0"/>
              </a:rPr>
              <a:t>Vertiefungseinsatz: Die Institutions-/Organisations- und Sicherheitsstruktur inkl. der Notfall- und Evakuierungspläne im Einsatzbereich des Vertiefungseinsatzes unter Rückbezug auf die in anderen Versorgungsbereichen gewonnenen Erkenntnisse reflektieren. Die eigenen Verantwortungsbereiche und Aufgaben kennen und situativ umsetzen. Ggf. Veränderungsvorschläge für die Sicherheitsarchitektur von stationären Versorgungsbereichen konstruktiv einbringen bzw. Entscheidungsprozesse hinsichtlich der Sicherheitssituation im häuslichen Umfeld für die zu pflegenden Menschen und ihre Bezugspersonen unterstützen und mit ihnen aushandeln.</a:t>
            </a:r>
            <a:br>
              <a:rPr lang="de-DE" sz="1900">
                <a:highlight>
                  <a:srgbClr val="00FFFF"/>
                </a:highlight>
              </a:rPr>
            </a:br>
            <a:r>
              <a:rPr lang="de-DE" sz="1900">
                <a:effectLst/>
                <a:highlight>
                  <a:srgbClr val="00FFFF"/>
                </a:highlight>
                <a:latin typeface="Times New Roman" panose="02020603050405020304" pitchFamily="18" charset="0"/>
              </a:rPr>
              <a:t>In der Reanimation mitwirken und Handlungssicherheit aufbauen.</a:t>
            </a:r>
            <a:endParaRPr lang="de-DE" sz="1900">
              <a:highlight>
                <a:srgbClr val="00FFFF"/>
              </a:highlight>
            </a:endParaRPr>
          </a:p>
        </p:txBody>
      </p:sp>
    </p:spTree>
    <p:extLst>
      <p:ext uri="{BB962C8B-B14F-4D97-AF65-F5344CB8AC3E}">
        <p14:creationId xmlns:p14="http://schemas.microsoft.com/office/powerpoint/2010/main" val="402969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1912D6-D02C-992B-F636-13A8D647660D}"/>
              </a:ext>
            </a:extLst>
          </p:cNvPr>
          <p:cNvSpPr>
            <a:spLocks noGrp="1"/>
          </p:cNvSpPr>
          <p:nvPr>
            <p:ph type="title"/>
          </p:nvPr>
        </p:nvSpPr>
        <p:spPr>
          <a:xfrm>
            <a:off x="964788" y="804333"/>
            <a:ext cx="3391900" cy="5249334"/>
          </a:xfrm>
        </p:spPr>
        <p:txBody>
          <a:bodyPr>
            <a:normAutofit/>
          </a:bodyPr>
          <a:lstStyle/>
          <a:p>
            <a:pPr algn="r"/>
            <a:r>
              <a:rPr lang="de-DE" sz="2400" dirty="0">
                <a:solidFill>
                  <a:srgbClr val="FFFFFF"/>
                </a:solidFill>
                <a:effectLst/>
                <a:latin typeface="Arial" panose="020B0604020202020204" pitchFamily="34" charset="0"/>
              </a:rPr>
              <a:t>II.1 Kommunikation und Interaktion mit Menschen aller Altersstufen und ihren Bezugspersonen personen- und situationsbezogen gestalten und eine angemessene Information sicherstellen</a:t>
            </a:r>
            <a:endParaRPr lang="de-DE" sz="2400" dirty="0">
              <a:solidFill>
                <a:srgbClr val="FFFFFF"/>
              </a:solidFill>
            </a:endParaRPr>
          </a:p>
        </p:txBody>
      </p:sp>
      <p:sp>
        <p:nvSpPr>
          <p:cNvPr id="3" name="Inhaltsplatzhalter 2">
            <a:extLst>
              <a:ext uri="{FF2B5EF4-FFF2-40B4-BE49-F238E27FC236}">
                <a16:creationId xmlns:a16="http://schemas.microsoft.com/office/drawing/2014/main" id="{7C3D7291-8FBC-0493-2FA2-E075722CFABA}"/>
              </a:ext>
            </a:extLst>
          </p:cNvPr>
          <p:cNvSpPr>
            <a:spLocks noGrp="1"/>
          </p:cNvSpPr>
          <p:nvPr>
            <p:ph idx="1"/>
          </p:nvPr>
        </p:nvSpPr>
        <p:spPr>
          <a:xfrm>
            <a:off x="4951048" y="804333"/>
            <a:ext cx="6306003" cy="5249334"/>
          </a:xfrm>
        </p:spPr>
        <p:txBody>
          <a:bodyPr anchor="ctr">
            <a:normAutofit/>
          </a:bodyPr>
          <a:lstStyle/>
          <a:p>
            <a:r>
              <a:rPr lang="de-DE" dirty="0">
                <a:effectLst/>
                <a:highlight>
                  <a:srgbClr val="FFFF00"/>
                </a:highlight>
                <a:latin typeface="Times New Roman" panose="02020603050405020304" pitchFamily="18" charset="0"/>
              </a:rPr>
              <a:t>Orientierungseinsatz: Eigene Gefühle und emotionale Reaktionsmuster in der Begegnung mit zu pflegenden Menschen und ihrer aktuellen Lebenssituation wahrnehmen und im kollegialen fallbezogenen Austausch mit Pflegefachpersonen benennen und reflektieren (z. B. zum Umgang mit Unsicherheit, Scham, Ekel, </a:t>
            </a:r>
            <a:r>
              <a:rPr lang="de-DE" dirty="0" err="1">
                <a:effectLst/>
                <a:highlight>
                  <a:srgbClr val="FFFF00"/>
                </a:highlight>
                <a:latin typeface="Times New Roman" panose="02020603050405020304" pitchFamily="18" charset="0"/>
              </a:rPr>
              <a:t>Ängsten,Wut</a:t>
            </a:r>
            <a:r>
              <a:rPr lang="de-DE" dirty="0">
                <a:effectLst/>
                <a:highlight>
                  <a:srgbClr val="FFFF00"/>
                </a:highlight>
                <a:latin typeface="Times New Roman" panose="02020603050405020304" pitchFamily="18" charset="0"/>
              </a:rPr>
              <a:t>, Ungeduld).</a:t>
            </a:r>
          </a:p>
          <a:p>
            <a:r>
              <a:rPr lang="de-DE" dirty="0">
                <a:effectLst/>
                <a:highlight>
                  <a:srgbClr val="00FFFF"/>
                </a:highlight>
                <a:latin typeface="Times New Roman" panose="02020603050405020304" pitchFamily="18" charset="0"/>
              </a:rPr>
              <a:t>Vertiefungseinsatz: In Pflegeprozessen gegenüber den zu pflegenden Menschen eine personenzentrierte Haltung einnehmen und/oder körper-leiborientierte Momente der Interaktionsgestaltung integrieren, um darüber Anerkennung der zu pflegenden Menschen mit ihren Gefühlen, ihrem Erleben, ihren Bedürfnissen sowie zwischenmenschliche Verbundenheit zu realisieren.</a:t>
            </a:r>
            <a:endParaRPr lang="de-DE" dirty="0">
              <a:highlight>
                <a:srgbClr val="00FFFF"/>
              </a:highlight>
            </a:endParaRPr>
          </a:p>
        </p:txBody>
      </p:sp>
    </p:spTree>
    <p:extLst>
      <p:ext uri="{BB962C8B-B14F-4D97-AF65-F5344CB8AC3E}">
        <p14:creationId xmlns:p14="http://schemas.microsoft.com/office/powerpoint/2010/main" val="3350828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02C02F-829A-E9FF-482E-CAF2C44080BE}"/>
              </a:ext>
            </a:extLst>
          </p:cNvPr>
          <p:cNvSpPr>
            <a:spLocks noGrp="1"/>
          </p:cNvSpPr>
          <p:nvPr>
            <p:ph type="title"/>
          </p:nvPr>
        </p:nvSpPr>
        <p:spPr>
          <a:xfrm>
            <a:off x="964788" y="804333"/>
            <a:ext cx="3391900" cy="5249334"/>
          </a:xfrm>
        </p:spPr>
        <p:txBody>
          <a:bodyPr>
            <a:normAutofit/>
          </a:bodyPr>
          <a:lstStyle/>
          <a:p>
            <a:pPr algn="r"/>
            <a:r>
              <a:rPr lang="de-DE" sz="2400" dirty="0">
                <a:solidFill>
                  <a:srgbClr val="FFFFFF"/>
                </a:solidFill>
                <a:effectLst/>
                <a:latin typeface="Arial" panose="020B0604020202020204" pitchFamily="34" charset="0"/>
              </a:rPr>
              <a:t>II.2 </a:t>
            </a:r>
            <a:br>
              <a:rPr lang="de-DE" sz="2400" dirty="0">
                <a:solidFill>
                  <a:srgbClr val="FFFFFF"/>
                </a:solidFill>
                <a:effectLst/>
                <a:latin typeface="Arial" panose="020B0604020202020204" pitchFamily="34" charset="0"/>
              </a:rPr>
            </a:br>
            <a:r>
              <a:rPr lang="de-DE" sz="2400" dirty="0">
                <a:solidFill>
                  <a:srgbClr val="FFFFFF"/>
                </a:solidFill>
                <a:effectLst/>
                <a:latin typeface="Arial" panose="020B0604020202020204" pitchFamily="34" charset="0"/>
              </a:rPr>
              <a:t>Information, Schulung und Beratung bei Menschen aller Altersstufen/</a:t>
            </a:r>
            <a:br>
              <a:rPr lang="de-DE" sz="2400" dirty="0">
                <a:solidFill>
                  <a:srgbClr val="FFFFFF"/>
                </a:solidFill>
                <a:effectLst/>
                <a:latin typeface="Arial" panose="020B0604020202020204" pitchFamily="34" charset="0"/>
              </a:rPr>
            </a:br>
            <a:r>
              <a:rPr lang="de-DE" sz="2400" dirty="0">
                <a:solidFill>
                  <a:srgbClr val="FFFFFF"/>
                </a:solidFill>
                <a:effectLst/>
                <a:latin typeface="Arial" panose="020B0604020202020204" pitchFamily="34" charset="0"/>
              </a:rPr>
              <a:t>Kindern und Jugendlichen/</a:t>
            </a:r>
            <a:br>
              <a:rPr lang="de-DE" sz="2400" dirty="0">
                <a:solidFill>
                  <a:srgbClr val="FFFFFF"/>
                </a:solidFill>
                <a:effectLst/>
                <a:latin typeface="Arial" panose="020B0604020202020204" pitchFamily="34" charset="0"/>
              </a:rPr>
            </a:br>
            <a:r>
              <a:rPr lang="de-DE" sz="2400" dirty="0">
                <a:solidFill>
                  <a:srgbClr val="FFFFFF"/>
                </a:solidFill>
                <a:effectLst/>
                <a:latin typeface="Arial" panose="020B0604020202020204" pitchFamily="34" charset="0"/>
              </a:rPr>
              <a:t>alten Menschen verantwortlich organisieren, gestalten, steuern und evaluieren (bewerten).</a:t>
            </a:r>
            <a:endParaRPr lang="de-DE" sz="2400" dirty="0">
              <a:solidFill>
                <a:srgbClr val="FFFFFF"/>
              </a:solidFill>
            </a:endParaRPr>
          </a:p>
        </p:txBody>
      </p:sp>
      <p:sp>
        <p:nvSpPr>
          <p:cNvPr id="3" name="Inhaltsplatzhalter 2">
            <a:extLst>
              <a:ext uri="{FF2B5EF4-FFF2-40B4-BE49-F238E27FC236}">
                <a16:creationId xmlns:a16="http://schemas.microsoft.com/office/drawing/2014/main" id="{F2399395-70AB-C267-6136-DC38F29DE958}"/>
              </a:ext>
            </a:extLst>
          </p:cNvPr>
          <p:cNvSpPr>
            <a:spLocks noGrp="1"/>
          </p:cNvSpPr>
          <p:nvPr>
            <p:ph idx="1"/>
          </p:nvPr>
        </p:nvSpPr>
        <p:spPr>
          <a:xfrm>
            <a:off x="4951048" y="804333"/>
            <a:ext cx="6306003" cy="5249334"/>
          </a:xfrm>
        </p:spPr>
        <p:txBody>
          <a:bodyPr anchor="ctr">
            <a:normAutofit/>
          </a:bodyPr>
          <a:lstStyle/>
          <a:p>
            <a:r>
              <a:rPr lang="de-DE" dirty="0">
                <a:effectLst/>
                <a:highlight>
                  <a:srgbClr val="FFFF00"/>
                </a:highlight>
                <a:latin typeface="Times New Roman" panose="02020603050405020304" pitchFamily="18" charset="0"/>
              </a:rPr>
              <a:t>Orientierungseinsatz: Die zu pflegenden Menschen zu einfach strukturierten Handlungs- und Bewegungsabläufen gezielt anleiten und dabei einfache didaktische und methodische Prinzipien umsetzen</a:t>
            </a:r>
          </a:p>
          <a:p>
            <a:r>
              <a:rPr lang="de-DE" dirty="0">
                <a:effectLst/>
                <a:highlight>
                  <a:srgbClr val="00FFFF"/>
                </a:highlight>
                <a:latin typeface="Times New Roman" panose="02020603050405020304" pitchFamily="18" charset="0"/>
              </a:rPr>
              <a:t>Vertiefungseinsatz: Zu pflegende Menschen und ihre Bezugspersonen im Umgang mit krankheits- sowie therapie- und pflegebedingten Anforderungen beraten und sie darin unterstützen, ihre Gesundheitsziele zu erreichen (z. B. zu Schlafgewohnheiten, gesunder Ernährung, Veränderung des Lebensstils, </a:t>
            </a:r>
            <a:r>
              <a:rPr lang="de-DE" dirty="0" err="1">
                <a:effectLst/>
                <a:highlight>
                  <a:srgbClr val="00FFFF"/>
                </a:highlight>
                <a:latin typeface="Times New Roman" panose="02020603050405020304" pitchFamily="18" charset="0"/>
              </a:rPr>
              <a:t>Kontinenzförderung</a:t>
            </a:r>
            <a:r>
              <a:rPr lang="de-DE" dirty="0">
                <a:effectLst/>
                <a:highlight>
                  <a:srgbClr val="00FFFF"/>
                </a:highlight>
                <a:latin typeface="Times New Roman" panose="02020603050405020304" pitchFamily="18" charset="0"/>
              </a:rPr>
              <a:t>).</a:t>
            </a:r>
            <a:br>
              <a:rPr lang="de-DE" dirty="0">
                <a:highlight>
                  <a:srgbClr val="00FFFF"/>
                </a:highlight>
              </a:rPr>
            </a:br>
            <a:endParaRPr lang="de-DE" dirty="0">
              <a:highlight>
                <a:srgbClr val="00FFFF"/>
              </a:highlight>
            </a:endParaRPr>
          </a:p>
        </p:txBody>
      </p:sp>
    </p:spTree>
    <p:extLst>
      <p:ext uri="{BB962C8B-B14F-4D97-AF65-F5344CB8AC3E}">
        <p14:creationId xmlns:p14="http://schemas.microsoft.com/office/powerpoint/2010/main" val="64450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B5CC59-3D2C-F6A5-1D98-10DE8FF88369}"/>
              </a:ext>
            </a:extLst>
          </p:cNvPr>
          <p:cNvSpPr>
            <a:spLocks noGrp="1"/>
          </p:cNvSpPr>
          <p:nvPr>
            <p:ph type="title"/>
          </p:nvPr>
        </p:nvSpPr>
        <p:spPr>
          <a:xfrm>
            <a:off x="964788" y="804333"/>
            <a:ext cx="3391900" cy="5249334"/>
          </a:xfrm>
        </p:spPr>
        <p:txBody>
          <a:bodyPr>
            <a:normAutofit/>
          </a:bodyPr>
          <a:lstStyle/>
          <a:p>
            <a:pPr algn="r"/>
            <a:r>
              <a:rPr lang="de-DE" sz="2400" dirty="0">
                <a:solidFill>
                  <a:srgbClr val="FFFFFF"/>
                </a:solidFill>
                <a:effectLst/>
                <a:latin typeface="Arial" panose="020B0604020202020204" pitchFamily="34" charset="0"/>
              </a:rPr>
              <a:t>III.2 </a:t>
            </a:r>
            <a:br>
              <a:rPr lang="de-DE" sz="2400" dirty="0">
                <a:solidFill>
                  <a:srgbClr val="FFFFFF"/>
                </a:solidFill>
                <a:effectLst/>
                <a:latin typeface="Arial" panose="020B0604020202020204" pitchFamily="34" charset="0"/>
              </a:rPr>
            </a:br>
            <a:r>
              <a:rPr lang="de-DE" sz="2400" dirty="0">
                <a:solidFill>
                  <a:srgbClr val="FFFFFF"/>
                </a:solidFill>
                <a:effectLst/>
                <a:latin typeface="Arial" panose="020B0604020202020204" pitchFamily="34" charset="0"/>
              </a:rPr>
              <a:t>Ärztliche Anordnungen im Pflegekontext eigenständig durchführen.</a:t>
            </a:r>
            <a:br>
              <a:rPr lang="de-DE" sz="2400" dirty="0">
                <a:solidFill>
                  <a:srgbClr val="FFFFFF"/>
                </a:solidFill>
              </a:rPr>
            </a:br>
            <a:endParaRPr lang="de-DE" sz="2400" dirty="0">
              <a:solidFill>
                <a:srgbClr val="FFFFFF"/>
              </a:solidFill>
            </a:endParaRPr>
          </a:p>
        </p:txBody>
      </p:sp>
      <p:sp>
        <p:nvSpPr>
          <p:cNvPr id="3" name="Inhaltsplatzhalter 2">
            <a:extLst>
              <a:ext uri="{FF2B5EF4-FFF2-40B4-BE49-F238E27FC236}">
                <a16:creationId xmlns:a16="http://schemas.microsoft.com/office/drawing/2014/main" id="{C1F0E44F-612C-58DF-75B7-AF832DF00CCB}"/>
              </a:ext>
            </a:extLst>
          </p:cNvPr>
          <p:cNvSpPr>
            <a:spLocks noGrp="1"/>
          </p:cNvSpPr>
          <p:nvPr>
            <p:ph idx="1"/>
          </p:nvPr>
        </p:nvSpPr>
        <p:spPr>
          <a:xfrm>
            <a:off x="4951048" y="804333"/>
            <a:ext cx="6306003" cy="5249334"/>
          </a:xfrm>
        </p:spPr>
        <p:txBody>
          <a:bodyPr anchor="ctr">
            <a:normAutofit/>
          </a:bodyPr>
          <a:lstStyle/>
          <a:p>
            <a:r>
              <a:rPr lang="de-DE" sz="2000">
                <a:effectLst/>
                <a:highlight>
                  <a:srgbClr val="FFFF00"/>
                </a:highlight>
                <a:latin typeface="Times New Roman" panose="02020603050405020304" pitchFamily="18" charset="0"/>
              </a:rPr>
              <a:t>Orientierungseinsatz: Grundlagen der Hygiene sowie die am Einsatzort geltende Kleiderordnung in ihren Begründungen erfassen, beachten und umsetzen.</a:t>
            </a:r>
          </a:p>
          <a:p>
            <a:r>
              <a:rPr lang="de-DE" sz="2000">
                <a:effectLst/>
                <a:highlight>
                  <a:srgbClr val="FFFF00"/>
                </a:highlight>
                <a:latin typeface="Times New Roman" panose="02020603050405020304" pitchFamily="18" charset="0"/>
              </a:rPr>
              <a:t>An der Umsetzung von ärztlich veranlassten Maßnahmen der Diagnostik und Therapie teilnehmen, insbesondere bei den zu pflegenden Menschen, für die auch sonst eine Einbindung in die Pflegeprozessgestaltung besteht, und Zusammenhänge entsprechend dem erworbenen Kenntnisstand gemeinsam mit Pflegefachpersonen reflektieren.</a:t>
            </a:r>
          </a:p>
          <a:p>
            <a:r>
              <a:rPr lang="de-DE" sz="2000">
                <a:effectLst/>
                <a:highlight>
                  <a:srgbClr val="00FFFF"/>
                </a:highlight>
                <a:latin typeface="Times New Roman" panose="02020603050405020304" pitchFamily="18" charset="0"/>
              </a:rPr>
              <a:t>Vertiefungseinsatz: Bei der Teilnahme an ärztlichen Visiten bzw. im Kontakt mit Haus- und </a:t>
            </a:r>
            <a:r>
              <a:rPr lang="de-DE" sz="2000" err="1">
                <a:effectLst/>
                <a:highlight>
                  <a:srgbClr val="00FFFF"/>
                </a:highlight>
                <a:latin typeface="Times New Roman" panose="02020603050405020304" pitchFamily="18" charset="0"/>
              </a:rPr>
              <a:t>Fachärzt</a:t>
            </a:r>
            <a:r>
              <a:rPr lang="de-DE" sz="2000">
                <a:effectLst/>
                <a:highlight>
                  <a:srgbClr val="00FFFF"/>
                </a:highlight>
                <a:latin typeface="Times New Roman" panose="02020603050405020304" pitchFamily="18" charset="0"/>
              </a:rPr>
              <a:t>*innen die pflegerische, auf umfassender Pflegediagnostik beruhende Sichtweise hinsichtlich geeigneter Pflegeinterventionen und der Beobachtungen zur Wirksamkeit medizinischer Maßnahmen einbringen.</a:t>
            </a:r>
            <a:endParaRPr lang="de-DE" sz="2000">
              <a:highlight>
                <a:srgbClr val="00FFFF"/>
              </a:highlight>
            </a:endParaRPr>
          </a:p>
        </p:txBody>
      </p:sp>
    </p:spTree>
    <p:extLst>
      <p:ext uri="{BB962C8B-B14F-4D97-AF65-F5344CB8AC3E}">
        <p14:creationId xmlns:p14="http://schemas.microsoft.com/office/powerpoint/2010/main" val="2667229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2C38205-5DF1-B248-DD61-9515048D8325}"/>
              </a:ext>
            </a:extLst>
          </p:cNvPr>
          <p:cNvSpPr txBox="1"/>
          <p:nvPr/>
        </p:nvSpPr>
        <p:spPr>
          <a:xfrm>
            <a:off x="1074443" y="3429000"/>
            <a:ext cx="4282611" cy="923330"/>
          </a:xfrm>
          <a:prstGeom prst="rect">
            <a:avLst/>
          </a:prstGeom>
          <a:noFill/>
        </p:spPr>
        <p:txBody>
          <a:bodyPr wrap="square">
            <a:spAutoFit/>
          </a:bodyPr>
          <a:lstStyle/>
          <a:p>
            <a:r>
              <a:rPr lang="de-DE" dirty="0">
                <a:solidFill>
                  <a:schemeClr val="accent3"/>
                </a:solidFill>
              </a:rPr>
              <a:t>Kompetenz ist die Fähigkeit und Fertigkeit, in unterschiedlichen Pflegesituationen Probleme zu lösen, sowie die Bereitschaft dazu.</a:t>
            </a:r>
          </a:p>
        </p:txBody>
      </p:sp>
      <p:sp>
        <p:nvSpPr>
          <p:cNvPr id="4" name="Textfeld 3">
            <a:extLst>
              <a:ext uri="{FF2B5EF4-FFF2-40B4-BE49-F238E27FC236}">
                <a16:creationId xmlns:a16="http://schemas.microsoft.com/office/drawing/2014/main" id="{1600BC28-A7AD-6C19-F676-0BAA979D1AFB}"/>
              </a:ext>
            </a:extLst>
          </p:cNvPr>
          <p:cNvSpPr txBox="1"/>
          <p:nvPr/>
        </p:nvSpPr>
        <p:spPr>
          <a:xfrm>
            <a:off x="725278" y="710559"/>
            <a:ext cx="2776754" cy="646331"/>
          </a:xfrm>
          <a:prstGeom prst="rect">
            <a:avLst/>
          </a:prstGeom>
          <a:noFill/>
        </p:spPr>
        <p:txBody>
          <a:bodyPr wrap="square" rtlCol="0">
            <a:spAutoFit/>
          </a:bodyPr>
          <a:lstStyle/>
          <a:p>
            <a:r>
              <a:rPr lang="de-DE" dirty="0">
                <a:solidFill>
                  <a:schemeClr val="accent1">
                    <a:lumMod val="75000"/>
                  </a:schemeClr>
                </a:solidFill>
              </a:rPr>
              <a:t>Kompetenz ist nicht nur die Verrichtung einer Tätigkeit.</a:t>
            </a:r>
          </a:p>
        </p:txBody>
      </p:sp>
      <p:sp>
        <p:nvSpPr>
          <p:cNvPr id="5" name="Textfeld 4">
            <a:extLst>
              <a:ext uri="{FF2B5EF4-FFF2-40B4-BE49-F238E27FC236}">
                <a16:creationId xmlns:a16="http://schemas.microsoft.com/office/drawing/2014/main" id="{9614812E-143B-6FFD-135B-77D6C594BFB6}"/>
              </a:ext>
            </a:extLst>
          </p:cNvPr>
          <p:cNvSpPr txBox="1"/>
          <p:nvPr/>
        </p:nvSpPr>
        <p:spPr>
          <a:xfrm>
            <a:off x="8099517" y="3853126"/>
            <a:ext cx="3503777" cy="369332"/>
          </a:xfrm>
          <a:prstGeom prst="rect">
            <a:avLst/>
          </a:prstGeom>
          <a:noFill/>
        </p:spPr>
        <p:txBody>
          <a:bodyPr wrap="square" rtlCol="0">
            <a:spAutoFit/>
          </a:bodyPr>
          <a:lstStyle/>
          <a:p>
            <a:r>
              <a:rPr lang="de-DE" dirty="0">
                <a:solidFill>
                  <a:srgbClr val="FF0000"/>
                </a:solidFill>
              </a:rPr>
              <a:t>Es geht um den ganzen Menschen.</a:t>
            </a:r>
          </a:p>
        </p:txBody>
      </p:sp>
      <p:sp>
        <p:nvSpPr>
          <p:cNvPr id="6" name="Textfeld 5">
            <a:extLst>
              <a:ext uri="{FF2B5EF4-FFF2-40B4-BE49-F238E27FC236}">
                <a16:creationId xmlns:a16="http://schemas.microsoft.com/office/drawing/2014/main" id="{3612FDB2-DFB2-FF29-5AB7-843930BCF218}"/>
              </a:ext>
            </a:extLst>
          </p:cNvPr>
          <p:cNvSpPr txBox="1"/>
          <p:nvPr/>
        </p:nvSpPr>
        <p:spPr>
          <a:xfrm>
            <a:off x="4374074" y="167455"/>
            <a:ext cx="4977905" cy="1200329"/>
          </a:xfrm>
          <a:prstGeom prst="rect">
            <a:avLst/>
          </a:prstGeom>
          <a:noFill/>
        </p:spPr>
        <p:txBody>
          <a:bodyPr wrap="square" rtlCol="0">
            <a:spAutoFit/>
          </a:bodyPr>
          <a:lstStyle/>
          <a:p>
            <a:r>
              <a:rPr lang="de-DE" dirty="0">
                <a:solidFill>
                  <a:schemeClr val="accent4">
                    <a:lumMod val="75000"/>
                  </a:schemeClr>
                </a:solidFill>
              </a:rPr>
              <a:t>Der Kompetenzkatalog ist ein Konstrukt, von uns gemacht, mit der wir versuchen verschiedene Phänomene aus der Wirklichkeit zu benennen und zu erklären.</a:t>
            </a:r>
          </a:p>
        </p:txBody>
      </p:sp>
      <p:sp>
        <p:nvSpPr>
          <p:cNvPr id="7" name="Textfeld 6">
            <a:extLst>
              <a:ext uri="{FF2B5EF4-FFF2-40B4-BE49-F238E27FC236}">
                <a16:creationId xmlns:a16="http://schemas.microsoft.com/office/drawing/2014/main" id="{4683BD28-1519-8170-AD28-38198A2DF595}"/>
              </a:ext>
            </a:extLst>
          </p:cNvPr>
          <p:cNvSpPr txBox="1"/>
          <p:nvPr/>
        </p:nvSpPr>
        <p:spPr>
          <a:xfrm>
            <a:off x="747963" y="1715515"/>
            <a:ext cx="5257973" cy="1200329"/>
          </a:xfrm>
          <a:prstGeom prst="rect">
            <a:avLst/>
          </a:prstGeom>
          <a:noFill/>
        </p:spPr>
        <p:txBody>
          <a:bodyPr wrap="square" rtlCol="0">
            <a:spAutoFit/>
          </a:bodyPr>
          <a:lstStyle/>
          <a:p>
            <a:r>
              <a:rPr lang="de-DE" dirty="0">
                <a:solidFill>
                  <a:srgbClr val="7030A0"/>
                </a:solidFill>
              </a:rPr>
              <a:t>Es werden immer mehrere Sachen zusammengebracht (Beispiel Blasenkatether: nicht nur das „Wie“, sondern auch die Haltung, mit welchem Willen und welcher Intention wird die Tätigkeit ausgeführt).</a:t>
            </a:r>
          </a:p>
        </p:txBody>
      </p:sp>
      <p:sp>
        <p:nvSpPr>
          <p:cNvPr id="8" name="Textfeld 7">
            <a:extLst>
              <a:ext uri="{FF2B5EF4-FFF2-40B4-BE49-F238E27FC236}">
                <a16:creationId xmlns:a16="http://schemas.microsoft.com/office/drawing/2014/main" id="{70E1E372-41BF-3583-3CBB-3E33A5B3D3CC}"/>
              </a:ext>
            </a:extLst>
          </p:cNvPr>
          <p:cNvSpPr txBox="1"/>
          <p:nvPr/>
        </p:nvSpPr>
        <p:spPr>
          <a:xfrm>
            <a:off x="8268018" y="1545918"/>
            <a:ext cx="3166776" cy="646331"/>
          </a:xfrm>
          <a:prstGeom prst="rect">
            <a:avLst/>
          </a:prstGeom>
          <a:noFill/>
        </p:spPr>
        <p:txBody>
          <a:bodyPr wrap="square" rtlCol="0">
            <a:spAutoFit/>
          </a:bodyPr>
          <a:lstStyle/>
          <a:p>
            <a:r>
              <a:rPr lang="de-DE" dirty="0">
                <a:solidFill>
                  <a:srgbClr val="FFC000"/>
                </a:solidFill>
              </a:rPr>
              <a:t>Kompetenzen basieren auf selbstgemachten Erfahrungen.</a:t>
            </a:r>
          </a:p>
        </p:txBody>
      </p:sp>
      <p:sp>
        <p:nvSpPr>
          <p:cNvPr id="9" name="Textfeld 8">
            <a:extLst>
              <a:ext uri="{FF2B5EF4-FFF2-40B4-BE49-F238E27FC236}">
                <a16:creationId xmlns:a16="http://schemas.microsoft.com/office/drawing/2014/main" id="{6B9D2FA0-06E7-221D-934E-A00C3FC3E93B}"/>
              </a:ext>
            </a:extLst>
          </p:cNvPr>
          <p:cNvSpPr txBox="1"/>
          <p:nvPr/>
        </p:nvSpPr>
        <p:spPr>
          <a:xfrm>
            <a:off x="6186065" y="2559604"/>
            <a:ext cx="5614531" cy="1200329"/>
          </a:xfrm>
          <a:prstGeom prst="rect">
            <a:avLst/>
          </a:prstGeom>
          <a:noFill/>
        </p:spPr>
        <p:txBody>
          <a:bodyPr wrap="square" rtlCol="0">
            <a:spAutoFit/>
          </a:bodyPr>
          <a:lstStyle/>
          <a:p>
            <a:r>
              <a:rPr lang="de-DE" dirty="0">
                <a:solidFill>
                  <a:srgbClr val="B4400C"/>
                </a:solidFill>
              </a:rPr>
              <a:t>Theoretisches Wissen kann die Basis zur Entwicklung von Kompetenz legen. Erfahrungen und wiederkehrende Handlungen in ähnlichen Situationen erwirken erst Können und Kompetenz.</a:t>
            </a:r>
          </a:p>
        </p:txBody>
      </p:sp>
      <p:sp>
        <p:nvSpPr>
          <p:cNvPr id="2" name="Textfeld 1">
            <a:extLst>
              <a:ext uri="{FF2B5EF4-FFF2-40B4-BE49-F238E27FC236}">
                <a16:creationId xmlns:a16="http://schemas.microsoft.com/office/drawing/2014/main" id="{014A4543-C38C-316B-8512-B0E2378A7034}"/>
              </a:ext>
            </a:extLst>
          </p:cNvPr>
          <p:cNvSpPr txBox="1"/>
          <p:nvPr/>
        </p:nvSpPr>
        <p:spPr>
          <a:xfrm>
            <a:off x="7115061" y="5755470"/>
            <a:ext cx="3950568" cy="923330"/>
          </a:xfrm>
          <a:prstGeom prst="rect">
            <a:avLst/>
          </a:prstGeom>
          <a:noFill/>
        </p:spPr>
        <p:txBody>
          <a:bodyPr wrap="square" rtlCol="0">
            <a:spAutoFit/>
          </a:bodyPr>
          <a:lstStyle/>
          <a:p>
            <a:r>
              <a:rPr lang="de-DE" sz="1800" dirty="0">
                <a:solidFill>
                  <a:srgbClr val="60B40C"/>
                </a:solidFill>
              </a:rPr>
              <a:t>Kompetenzen entwickeln und zeigen sich aus dem Zusammenspiel von Denken, Handeln und Fühlen.</a:t>
            </a:r>
          </a:p>
        </p:txBody>
      </p:sp>
      <p:sp>
        <p:nvSpPr>
          <p:cNvPr id="10" name="Textfeld 9">
            <a:extLst>
              <a:ext uri="{FF2B5EF4-FFF2-40B4-BE49-F238E27FC236}">
                <a16:creationId xmlns:a16="http://schemas.microsoft.com/office/drawing/2014/main" id="{78CE30AA-C468-460B-3C09-A22E302053FC}"/>
              </a:ext>
            </a:extLst>
          </p:cNvPr>
          <p:cNvSpPr txBox="1"/>
          <p:nvPr/>
        </p:nvSpPr>
        <p:spPr>
          <a:xfrm>
            <a:off x="221936" y="5200582"/>
            <a:ext cx="3280096" cy="923330"/>
          </a:xfrm>
          <a:prstGeom prst="rect">
            <a:avLst/>
          </a:prstGeom>
          <a:noFill/>
        </p:spPr>
        <p:txBody>
          <a:bodyPr wrap="square" rtlCol="0">
            <a:spAutoFit/>
          </a:bodyPr>
          <a:lstStyle/>
          <a:p>
            <a:r>
              <a:rPr lang="de-DE" dirty="0"/>
              <a:t>D</a:t>
            </a:r>
            <a:r>
              <a:rPr lang="de-DE" dirty="0">
                <a:effectLst/>
              </a:rPr>
              <a:t>ie Kompetenzen beziehen sich jeweils auf situative Anforderungen.</a:t>
            </a:r>
            <a:endParaRPr lang="de-DE" dirty="0"/>
          </a:p>
        </p:txBody>
      </p:sp>
      <p:sp>
        <p:nvSpPr>
          <p:cNvPr id="11" name="Textfeld 10">
            <a:extLst>
              <a:ext uri="{FF2B5EF4-FFF2-40B4-BE49-F238E27FC236}">
                <a16:creationId xmlns:a16="http://schemas.microsoft.com/office/drawing/2014/main" id="{7E5C8970-408E-AD6A-187A-98006B968E4F}"/>
              </a:ext>
            </a:extLst>
          </p:cNvPr>
          <p:cNvSpPr txBox="1"/>
          <p:nvPr/>
        </p:nvSpPr>
        <p:spPr>
          <a:xfrm>
            <a:off x="3632905" y="4467636"/>
            <a:ext cx="5057065" cy="1200329"/>
          </a:xfrm>
          <a:prstGeom prst="rect">
            <a:avLst/>
          </a:prstGeom>
          <a:noFill/>
        </p:spPr>
        <p:txBody>
          <a:bodyPr wrap="square" rtlCol="0">
            <a:spAutoFit/>
          </a:bodyPr>
          <a:lstStyle/>
          <a:p>
            <a:r>
              <a:rPr lang="de-DE" sz="1800" dirty="0">
                <a:solidFill>
                  <a:srgbClr val="922E75"/>
                </a:solidFill>
              </a:rPr>
              <a:t>Die Pflegeberufe sind im Wandel. Wurde früher Pflege vorwiegend tätigkeitsbezogen beschrieben, so steht heute im professionellen Verständnis die Kompetenz. </a:t>
            </a:r>
          </a:p>
        </p:txBody>
      </p:sp>
    </p:spTree>
    <p:extLst>
      <p:ext uri="{BB962C8B-B14F-4D97-AF65-F5344CB8AC3E}">
        <p14:creationId xmlns:p14="http://schemas.microsoft.com/office/powerpoint/2010/main" val="316466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2"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BDBB9-7146-636C-2D24-D2E39716BA65}"/>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2C684982-F22F-371C-C7CB-1EFCEDA0F3BD}"/>
              </a:ext>
            </a:extLst>
          </p:cNvPr>
          <p:cNvSpPr>
            <a:spLocks noGrp="1"/>
          </p:cNvSpPr>
          <p:nvPr>
            <p:ph idx="1"/>
          </p:nvPr>
        </p:nvSpPr>
        <p:spPr>
          <a:xfrm>
            <a:off x="1024128" y="1977656"/>
            <a:ext cx="9720073" cy="4331704"/>
          </a:xfrm>
        </p:spPr>
        <p:txBody>
          <a:bodyPr>
            <a:normAutofit fontScale="25000" lnSpcReduction="20000"/>
          </a:bodyPr>
          <a:lstStyle/>
          <a:p>
            <a:pPr marL="457200" indent="-457200">
              <a:buClrTx/>
              <a:buFont typeface="+mj-lt"/>
              <a:buAutoNum type="arabicParenBoth"/>
            </a:pPr>
            <a:r>
              <a:rPr lang="de-DE" sz="7400" dirty="0"/>
              <a:t>Quernheim, German: Spielend anleiten und beraten. 6. Auflage. 2022</a:t>
            </a:r>
          </a:p>
          <a:p>
            <a:pPr marL="457200" indent="-457200">
              <a:buClrTx/>
              <a:buFont typeface="+mj-lt"/>
              <a:buAutoNum type="arabicParenBoth"/>
            </a:pPr>
            <a:r>
              <a:rPr lang="de-DE" sz="7400" dirty="0" err="1"/>
              <a:t>Kriesten</a:t>
            </a:r>
            <a:r>
              <a:rPr lang="de-DE" sz="7400" dirty="0"/>
              <a:t>, Ursula: Praxisanleitung – gesetzeskonform, methodenstark &amp; innovativ.  2021</a:t>
            </a:r>
          </a:p>
          <a:p>
            <a:pPr marL="457200" indent="-457200">
              <a:buClrTx/>
              <a:buFont typeface="+mj-lt"/>
              <a:buAutoNum type="arabicParenBoth"/>
            </a:pPr>
            <a:r>
              <a:rPr lang="de-DE" sz="7400" dirty="0">
                <a:effectLst/>
              </a:rPr>
              <a:t>Fachkommission (2020): Rahmenpläne der Fachkommission nach § 53 </a:t>
            </a:r>
            <a:r>
              <a:rPr lang="de-DE" sz="7400" dirty="0" err="1">
                <a:effectLst/>
              </a:rPr>
              <a:t>PflBG</a:t>
            </a:r>
            <a:r>
              <a:rPr lang="de-DE" sz="7400" dirty="0">
                <a:effectLst/>
              </a:rPr>
              <a:t>. o. O. [online] URL:</a:t>
            </a:r>
            <a:br>
              <a:rPr lang="de-DE" sz="7400" dirty="0"/>
            </a:br>
            <a:r>
              <a:rPr lang="de-DE" sz="7400" dirty="0">
                <a:effectLst/>
              </a:rPr>
              <a:t>https://www.bibb.de/dokumente/pdf/geschst_pflgb_rahmenplaene-der-fachkommission.pdf Stand 08.07.2020</a:t>
            </a:r>
          </a:p>
          <a:p>
            <a:pPr marL="457200" indent="-457200">
              <a:buClrTx/>
              <a:buFont typeface="+mj-lt"/>
              <a:buAutoNum type="arabicParenBoth"/>
            </a:pPr>
            <a:r>
              <a:rPr lang="de-DE" sz="7400" dirty="0">
                <a:effectLst/>
              </a:rPr>
              <a:t>Handbuch für die Pflegeausbildung nach dem </a:t>
            </a:r>
            <a:r>
              <a:rPr lang="de-DE" sz="7400" dirty="0" err="1">
                <a:effectLst/>
              </a:rPr>
              <a:t>Pflegeberufegesetz</a:t>
            </a:r>
            <a:r>
              <a:rPr lang="de-DE" sz="7400" dirty="0">
                <a:effectLst/>
              </a:rPr>
              <a:t> im Land Bremen</a:t>
            </a:r>
            <a:br>
              <a:rPr lang="de-DE" sz="7400" dirty="0"/>
            </a:br>
            <a:r>
              <a:rPr lang="de-DE" sz="7400" dirty="0">
                <a:effectLst/>
              </a:rPr>
              <a:t>Version 1.1 vom 19.02.2021</a:t>
            </a:r>
          </a:p>
          <a:p>
            <a:pPr marL="457200" indent="-457200">
              <a:buClrTx/>
              <a:buFont typeface="+mj-lt"/>
              <a:buAutoNum type="arabicParenBoth"/>
            </a:pPr>
            <a:r>
              <a:rPr lang="de-DE" sz="7400" dirty="0">
                <a:effectLst/>
              </a:rPr>
              <a:t>Ausbildungs- und Prüfungsverordnung für die Pflegeberufe (Pflegeberufe-Ausbildungs- und -Prüfungsverordnung - </a:t>
            </a:r>
            <a:r>
              <a:rPr lang="de-DE" sz="7400" dirty="0" err="1">
                <a:effectLst/>
              </a:rPr>
              <a:t>PflAPrV</a:t>
            </a:r>
            <a:r>
              <a:rPr lang="de-DE" sz="7400" dirty="0">
                <a:effectLst/>
              </a:rPr>
              <a:t>) Stand 2018</a:t>
            </a:r>
          </a:p>
          <a:p>
            <a:pPr marL="457200" indent="-457200">
              <a:buClrTx/>
              <a:buFont typeface="+mj-lt"/>
              <a:buAutoNum type="arabicParenBoth"/>
            </a:pPr>
            <a:r>
              <a:rPr lang="de-DE" sz="7400" dirty="0">
                <a:effectLst/>
              </a:rPr>
              <a:t>Gesetz über die Pflegeberufe (</a:t>
            </a:r>
            <a:r>
              <a:rPr lang="de-DE" sz="7400" dirty="0" err="1">
                <a:effectLst/>
              </a:rPr>
              <a:t>Pflegeberufegesetz</a:t>
            </a:r>
            <a:r>
              <a:rPr lang="de-DE" sz="7400" dirty="0">
                <a:effectLst/>
              </a:rPr>
              <a:t> - </a:t>
            </a:r>
            <a:r>
              <a:rPr lang="de-DE" sz="7400" dirty="0" err="1">
                <a:effectLst/>
              </a:rPr>
              <a:t>PflBG</a:t>
            </a:r>
            <a:r>
              <a:rPr lang="de-DE" sz="7400" dirty="0">
                <a:effectLst/>
              </a:rPr>
              <a:t>), Stand 2017</a:t>
            </a:r>
            <a:endParaRPr lang="de-DE" sz="7400" dirty="0"/>
          </a:p>
          <a:p>
            <a:pPr marL="457200" indent="-457200">
              <a:buClrTx/>
              <a:buFont typeface="+mj-lt"/>
              <a:buAutoNum type="arabicParenBoth"/>
            </a:pPr>
            <a:r>
              <a:rPr lang="de-DE" sz="7400" dirty="0">
                <a:hlinkClick r:id="rId2">
                  <a:extLst>
                    <a:ext uri="{A12FA001-AC4F-418D-AE19-62706E023703}">
                      <ahyp:hlinkClr xmlns:ahyp="http://schemas.microsoft.com/office/drawing/2018/hyperlinkcolor" val="tx"/>
                    </a:ext>
                  </a:extLst>
                </a:hlinkClick>
              </a:rPr>
              <a:t>https://cne.thieme.de</a:t>
            </a:r>
            <a:r>
              <a:rPr lang="de-DE" sz="7400" dirty="0"/>
              <a:t> DOI: 10.1055/s-0033-1355213, Lerneinheit Pflegekompetenz</a:t>
            </a:r>
          </a:p>
          <a:p>
            <a:pPr marL="457200" indent="-457200">
              <a:buClrTx/>
              <a:buFont typeface="+mj-lt"/>
              <a:buAutoNum type="arabicParenBoth"/>
            </a:pPr>
            <a:r>
              <a:rPr lang="de-DE" sz="7400" dirty="0">
                <a:effectLst/>
                <a:ea typeface="Times New Roman" panose="02020603050405020304" pitchFamily="18" charset="0"/>
              </a:rPr>
              <a:t>Walter, Anja: </a:t>
            </a:r>
            <a:r>
              <a:rPr lang="de-DE" sz="7400" dirty="0">
                <a:effectLst/>
                <a:ea typeface="Calibri" panose="020F0502020204030204" pitchFamily="34" charset="0"/>
                <a:cs typeface="Arial" panose="020B0604020202020204" pitchFamily="34" charset="0"/>
              </a:rPr>
              <a:t>Formulierungshilfen für anzubahnende Kompetenzen in der Pflegeausbildung für ausgewählte Lerngegenstände. </a:t>
            </a:r>
            <a:r>
              <a:rPr lang="de-DE" sz="7400" dirty="0">
                <a:effectLst/>
                <a:ea typeface="Times New Roman" panose="02020603050405020304" pitchFamily="18" charset="0"/>
              </a:rPr>
              <a:t>2019</a:t>
            </a:r>
          </a:p>
          <a:p>
            <a:pPr marL="457200" indent="-457200">
              <a:buClrTx/>
              <a:buFont typeface="+mj-lt"/>
              <a:buAutoNum type="arabicParenBoth"/>
            </a:pPr>
            <a:endParaRPr lang="de-DE" sz="7400" dirty="0">
              <a:effectLst/>
              <a:ea typeface="Calibri" panose="020F0502020204030204" pitchFamily="34" charset="0"/>
              <a:cs typeface="Times New Roman" panose="02020603050405020304" pitchFamily="18" charset="0"/>
            </a:endParaRPr>
          </a:p>
          <a:p>
            <a:pPr marL="457200" indent="-457200">
              <a:buClrTx/>
              <a:buFont typeface="+mj-lt"/>
              <a:buAutoNum type="arabicParenBoth"/>
            </a:pPr>
            <a:endParaRPr lang="de-DE" sz="7400" dirty="0"/>
          </a:p>
          <a:p>
            <a:pPr algn="l"/>
            <a:r>
              <a:rPr lang="de-DE" sz="1800" b="1" i="0" u="none" strike="noStrike" baseline="0" dirty="0" err="1">
                <a:solidFill>
                  <a:srgbClr val="FFFFFF"/>
                </a:solidFill>
                <a:latin typeface="Calibri-Bold"/>
              </a:rPr>
              <a:t>ulimpetenzorientierter</a:t>
            </a:r>
            <a:r>
              <a:rPr lang="de-DE" sz="1800" b="1" i="0" u="none" strike="noStrike" baseline="0" dirty="0">
                <a:solidFill>
                  <a:srgbClr val="FFFFFF"/>
                </a:solidFill>
                <a:latin typeface="Calibri-Bold"/>
              </a:rPr>
              <a:t> Lernziele</a:t>
            </a:r>
          </a:p>
          <a:p>
            <a:pPr algn="l"/>
            <a:r>
              <a:rPr lang="de-DE" sz="1800" b="1" i="0" u="none" strike="noStrike" baseline="0" dirty="0">
                <a:solidFill>
                  <a:srgbClr val="FFFFFF"/>
                </a:solidFill>
                <a:latin typeface="Calibri-Bold"/>
              </a:rPr>
              <a:t>auf Modulebene</a:t>
            </a:r>
            <a:endParaRPr lang="de-DE" dirty="0"/>
          </a:p>
        </p:txBody>
      </p:sp>
    </p:spTree>
    <p:extLst>
      <p:ext uri="{BB962C8B-B14F-4D97-AF65-F5344CB8AC3E}">
        <p14:creationId xmlns:p14="http://schemas.microsoft.com/office/powerpoint/2010/main" val="133278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8E89BC-938B-AC89-0F43-DD51956B9235}"/>
              </a:ext>
            </a:extLst>
          </p:cNvPr>
          <p:cNvSpPr>
            <a:spLocks noGrp="1"/>
          </p:cNvSpPr>
          <p:nvPr>
            <p:ph type="title"/>
          </p:nvPr>
        </p:nvSpPr>
        <p:spPr>
          <a:xfrm>
            <a:off x="964788" y="804333"/>
            <a:ext cx="3391900" cy="5249334"/>
          </a:xfrm>
        </p:spPr>
        <p:txBody>
          <a:bodyPr>
            <a:normAutofit/>
          </a:bodyPr>
          <a:lstStyle/>
          <a:p>
            <a:pPr algn="r"/>
            <a:r>
              <a:rPr lang="de-DE" sz="4600"/>
              <a:t>Pflegehandeln</a:t>
            </a:r>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Inhaltsplatzhalter 10">
            <a:extLst>
              <a:ext uri="{FF2B5EF4-FFF2-40B4-BE49-F238E27FC236}">
                <a16:creationId xmlns:a16="http://schemas.microsoft.com/office/drawing/2014/main" id="{53B756A3-5FB7-20DD-CCBD-4D7A4E6A0E22}"/>
              </a:ext>
            </a:extLst>
          </p:cNvPr>
          <p:cNvSpPr>
            <a:spLocks noGrp="1"/>
          </p:cNvSpPr>
          <p:nvPr>
            <p:ph idx="1"/>
          </p:nvPr>
        </p:nvSpPr>
        <p:spPr>
          <a:xfrm>
            <a:off x="4999330" y="804333"/>
            <a:ext cx="6257721" cy="5249334"/>
          </a:xfrm>
        </p:spPr>
        <p:txBody>
          <a:bodyPr anchor="ctr">
            <a:normAutofit/>
          </a:bodyPr>
          <a:lstStyle/>
          <a:p>
            <a:r>
              <a:rPr lang="de-DE" dirty="0"/>
              <a:t>Pflegepersonen handeln selbst als Subjekte und interagieren als Subjekte im Rahmen einer Situation</a:t>
            </a:r>
            <a:endParaRPr lang="en-US" dirty="0"/>
          </a:p>
          <a:p>
            <a:r>
              <a:rPr lang="de-DE" dirty="0"/>
              <a:t>Pflegehandeln hat eine Mehrperspektivität - Die Kompetenz von Pflegenden weist über eine nur die Handlung betreffende Perspektive hinaus</a:t>
            </a:r>
            <a:endParaRPr lang="en-US" dirty="0"/>
          </a:p>
          <a:p>
            <a:r>
              <a:rPr lang="de-DE" dirty="0"/>
              <a:t>Pflegehandeln gestaltet sich aus einem Prozess aus Dynamik, Kreativität, Offenheit und wechselseitiger Beziehung</a:t>
            </a:r>
            <a:endParaRPr lang="en-US" dirty="0"/>
          </a:p>
          <a:p>
            <a:endParaRPr lang="de-DE" dirty="0"/>
          </a:p>
        </p:txBody>
      </p:sp>
    </p:spTree>
    <p:extLst>
      <p:ext uri="{BB962C8B-B14F-4D97-AF65-F5344CB8AC3E}">
        <p14:creationId xmlns:p14="http://schemas.microsoft.com/office/powerpoint/2010/main" val="34753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B926C7-592A-F3D6-DEF5-660A051C1FE1}"/>
              </a:ext>
            </a:extLst>
          </p:cNvPr>
          <p:cNvSpPr>
            <a:spLocks noGrp="1"/>
          </p:cNvSpPr>
          <p:nvPr>
            <p:ph type="title"/>
          </p:nvPr>
        </p:nvSpPr>
        <p:spPr>
          <a:xfrm>
            <a:off x="875710" y="93726"/>
            <a:ext cx="9720072" cy="1499616"/>
          </a:xfrm>
        </p:spPr>
        <p:txBody>
          <a:bodyPr/>
          <a:lstStyle/>
          <a:p>
            <a:r>
              <a:rPr lang="de-DE" altLang="de-DE" dirty="0"/>
              <a:t>Definition Kompetenzbegriff</a:t>
            </a:r>
            <a:endParaRPr lang="de-DE" dirty="0"/>
          </a:p>
        </p:txBody>
      </p:sp>
      <p:pic>
        <p:nvPicPr>
          <p:cNvPr id="8" name="Inhaltsplatzhalter 7">
            <a:extLst>
              <a:ext uri="{FF2B5EF4-FFF2-40B4-BE49-F238E27FC236}">
                <a16:creationId xmlns:a16="http://schemas.microsoft.com/office/drawing/2014/main" id="{F929BEFB-1826-C24F-4BFF-D14D6337CBFB}"/>
              </a:ext>
            </a:extLst>
          </p:cNvPr>
          <p:cNvPicPr>
            <a:picLocks noGrp="1" noChangeAspect="1"/>
          </p:cNvPicPr>
          <p:nvPr>
            <p:ph idx="1"/>
          </p:nvPr>
        </p:nvPicPr>
        <p:blipFill>
          <a:blip r:embed="rId2"/>
          <a:stretch>
            <a:fillRect/>
          </a:stretch>
        </p:blipFill>
        <p:spPr>
          <a:xfrm>
            <a:off x="9404423" y="4455501"/>
            <a:ext cx="1981372" cy="1932599"/>
          </a:xfrm>
          <a:prstGeom prst="rect">
            <a:avLst/>
          </a:prstGeom>
        </p:spPr>
      </p:pic>
      <p:pic>
        <p:nvPicPr>
          <p:cNvPr id="6" name="Grafik 4">
            <a:extLst>
              <a:ext uri="{FF2B5EF4-FFF2-40B4-BE49-F238E27FC236}">
                <a16:creationId xmlns:a16="http://schemas.microsoft.com/office/drawing/2014/main" id="{04A6EE4C-DF55-F99A-BFE4-069E00F45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09" y="1708150"/>
            <a:ext cx="71596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D32E18E7-B803-644F-58E5-BCEC290FE0AA}"/>
              </a:ext>
            </a:extLst>
          </p:cNvPr>
          <p:cNvPicPr>
            <a:picLocks noChangeAspect="1"/>
          </p:cNvPicPr>
          <p:nvPr/>
        </p:nvPicPr>
        <p:blipFill>
          <a:blip r:embed="rId4"/>
          <a:stretch>
            <a:fillRect/>
          </a:stretch>
        </p:blipFill>
        <p:spPr>
          <a:xfrm>
            <a:off x="3391882" y="1708150"/>
            <a:ext cx="4791871" cy="4682134"/>
          </a:xfrm>
          <a:prstGeom prst="rect">
            <a:avLst/>
          </a:prstGeom>
        </p:spPr>
      </p:pic>
      <p:sp>
        <p:nvSpPr>
          <p:cNvPr id="9" name="Textfeld 8">
            <a:extLst>
              <a:ext uri="{FF2B5EF4-FFF2-40B4-BE49-F238E27FC236}">
                <a16:creationId xmlns:a16="http://schemas.microsoft.com/office/drawing/2014/main" id="{EE5B7A96-D00B-25D4-3143-4D8C60A81919}"/>
              </a:ext>
            </a:extLst>
          </p:cNvPr>
          <p:cNvSpPr txBox="1"/>
          <p:nvPr/>
        </p:nvSpPr>
        <p:spPr>
          <a:xfrm>
            <a:off x="9704070" y="6388100"/>
            <a:ext cx="1880521" cy="246221"/>
          </a:xfrm>
          <a:prstGeom prst="rect">
            <a:avLst/>
          </a:prstGeom>
          <a:noFill/>
        </p:spPr>
        <p:txBody>
          <a:bodyPr wrap="square" rtlCol="0">
            <a:spAutoFit/>
          </a:bodyPr>
          <a:lstStyle/>
          <a:p>
            <a:pPr eaLnBrk="1" hangingPunct="1"/>
            <a:r>
              <a:rPr lang="de-DE" altLang="de-DE" sz="1000" dirty="0"/>
              <a:t>Ministerium für Soziales 2020</a:t>
            </a:r>
          </a:p>
        </p:txBody>
      </p:sp>
    </p:spTree>
    <p:extLst>
      <p:ext uri="{BB962C8B-B14F-4D97-AF65-F5344CB8AC3E}">
        <p14:creationId xmlns:p14="http://schemas.microsoft.com/office/powerpoint/2010/main" val="39841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1B3D4-FC8C-A4C7-8775-3B14D7CB04AD}"/>
              </a:ext>
            </a:extLst>
          </p:cNvPr>
          <p:cNvSpPr>
            <a:spLocks noGrp="1"/>
          </p:cNvSpPr>
          <p:nvPr>
            <p:ph type="title"/>
          </p:nvPr>
        </p:nvSpPr>
        <p:spPr>
          <a:xfrm>
            <a:off x="1024128" y="585216"/>
            <a:ext cx="9720072" cy="1499616"/>
          </a:xfrm>
        </p:spPr>
        <p:txBody>
          <a:bodyPr>
            <a:normAutofit/>
          </a:bodyPr>
          <a:lstStyle/>
          <a:p>
            <a:r>
              <a:rPr lang="de-DE" altLang="de-DE"/>
              <a:t>Definition Kompetenzbegriff</a:t>
            </a:r>
            <a:endParaRPr lang="de-DE" dirty="0"/>
          </a:p>
        </p:txBody>
      </p:sp>
      <p:sp>
        <p:nvSpPr>
          <p:cNvPr id="3" name="Inhaltsplatzhalter 2">
            <a:extLst>
              <a:ext uri="{FF2B5EF4-FFF2-40B4-BE49-F238E27FC236}">
                <a16:creationId xmlns:a16="http://schemas.microsoft.com/office/drawing/2014/main" id="{944C8EF8-C8FD-F11F-C484-3665F51DE64F}"/>
              </a:ext>
            </a:extLst>
          </p:cNvPr>
          <p:cNvSpPr>
            <a:spLocks/>
          </p:cNvSpPr>
          <p:nvPr/>
        </p:nvSpPr>
        <p:spPr>
          <a:xfrm>
            <a:off x="1024799" y="2286000"/>
            <a:ext cx="9718539" cy="4022725"/>
          </a:xfrm>
          <a:prstGeom prst="rect">
            <a:avLst/>
          </a:prstGeom>
        </p:spPr>
        <p:txBody>
          <a:bodyPr/>
          <a:lstStyle/>
          <a:p>
            <a:pPr defTabSz="452628">
              <a:spcAft>
                <a:spcPts val="600"/>
              </a:spcAft>
            </a:pPr>
            <a:r>
              <a:rPr lang="de-DE" sz="2400" kern="1200" dirty="0">
                <a:solidFill>
                  <a:schemeClr val="tx1"/>
                </a:solidFill>
                <a:latin typeface="+mn-lt"/>
                <a:ea typeface="+mn-ea"/>
                <a:cs typeface="+mn-cs"/>
              </a:rPr>
              <a:t>„Kompetenz wird verstanden als die Fähigkeit und Bereitschaft, in komplexen Pflege- und Berufssituationen professionell zu handeln (…) . Kompetenz ist als Handlungsvoraussetzung des Einzelnen anzusehen, die nicht unmittelbar beobachtet werden kann, sich jedoch mittelbar im Handeln selbst zeigt. Das beobachtbare Handeln wird auch als Performanz bezeichnet. (…)“</a:t>
            </a:r>
            <a:endParaRPr lang="de-DE" sz="2400" dirty="0"/>
          </a:p>
        </p:txBody>
      </p:sp>
      <p:sp>
        <p:nvSpPr>
          <p:cNvPr id="4" name="Textfeld 3">
            <a:extLst>
              <a:ext uri="{FF2B5EF4-FFF2-40B4-BE49-F238E27FC236}">
                <a16:creationId xmlns:a16="http://schemas.microsoft.com/office/drawing/2014/main" id="{3973B3C0-4562-4C7E-40A8-7C8BC6030917}"/>
              </a:ext>
            </a:extLst>
          </p:cNvPr>
          <p:cNvSpPr txBox="1"/>
          <p:nvPr/>
        </p:nvSpPr>
        <p:spPr>
          <a:xfrm>
            <a:off x="8264832" y="4297362"/>
            <a:ext cx="2478506" cy="369332"/>
          </a:xfrm>
          <a:prstGeom prst="rect">
            <a:avLst/>
          </a:prstGeom>
          <a:noFill/>
        </p:spPr>
        <p:txBody>
          <a:bodyPr wrap="square" rtlCol="0">
            <a:spAutoFit/>
          </a:bodyPr>
          <a:lstStyle/>
          <a:p>
            <a:pPr defTabSz="452628">
              <a:spcAft>
                <a:spcPts val="600"/>
              </a:spcAft>
            </a:pPr>
            <a:r>
              <a:rPr lang="de-DE" sz="891" kern="1200" dirty="0">
                <a:solidFill>
                  <a:schemeClr val="tx1"/>
                </a:solidFill>
                <a:latin typeface="+mn-lt"/>
                <a:ea typeface="+mn-ea"/>
                <a:cs typeface="+mn-cs"/>
              </a:rPr>
              <a:t>Darmann-Fink/ </a:t>
            </a:r>
            <a:r>
              <a:rPr lang="de-DE" sz="891" kern="1200" dirty="0" err="1">
                <a:solidFill>
                  <a:schemeClr val="tx1"/>
                </a:solidFill>
                <a:latin typeface="+mn-lt"/>
                <a:ea typeface="+mn-ea"/>
                <a:cs typeface="+mn-cs"/>
              </a:rPr>
              <a:t>Hundenborn</a:t>
            </a:r>
            <a:r>
              <a:rPr lang="de-DE" sz="891" kern="1200" dirty="0">
                <a:solidFill>
                  <a:schemeClr val="tx1"/>
                </a:solidFill>
                <a:latin typeface="+mn-lt"/>
                <a:ea typeface="+mn-ea"/>
                <a:cs typeface="+mn-cs"/>
              </a:rPr>
              <a:t> </a:t>
            </a:r>
            <a:r>
              <a:rPr lang="de-DE" sz="891" kern="1200" dirty="0" err="1">
                <a:solidFill>
                  <a:schemeClr val="tx1"/>
                </a:solidFill>
                <a:latin typeface="+mn-lt"/>
                <a:ea typeface="+mn-ea"/>
                <a:cs typeface="+mn-cs"/>
              </a:rPr>
              <a:t>u.a</a:t>
            </a:r>
            <a:r>
              <a:rPr lang="de-DE" sz="891" kern="1200" dirty="0">
                <a:solidFill>
                  <a:schemeClr val="tx1"/>
                </a:solidFill>
                <a:latin typeface="+mn-lt"/>
                <a:ea typeface="+mn-ea"/>
                <a:cs typeface="+mn-cs"/>
              </a:rPr>
              <a:t> 2018, </a:t>
            </a:r>
            <a:r>
              <a:rPr lang="de-DE" sz="891" kern="1200" dirty="0" err="1">
                <a:solidFill>
                  <a:schemeClr val="tx1"/>
                </a:solidFill>
                <a:latin typeface="+mn-lt"/>
                <a:ea typeface="+mn-ea"/>
                <a:cs typeface="+mn-cs"/>
              </a:rPr>
              <a:t>zietiert</a:t>
            </a:r>
            <a:r>
              <a:rPr lang="de-DE" sz="891" kern="1200" dirty="0">
                <a:solidFill>
                  <a:schemeClr val="tx1"/>
                </a:solidFill>
                <a:latin typeface="+mn-lt"/>
                <a:ea typeface="+mn-ea"/>
                <a:cs typeface="+mn-cs"/>
              </a:rPr>
              <a:t> in </a:t>
            </a:r>
            <a:r>
              <a:rPr lang="de-DE" sz="891" kern="1200" dirty="0" err="1">
                <a:solidFill>
                  <a:schemeClr val="tx1"/>
                </a:solidFill>
                <a:latin typeface="+mn-lt"/>
                <a:ea typeface="+mn-ea"/>
                <a:cs typeface="+mn-cs"/>
              </a:rPr>
              <a:t>Rahmenlehepläne</a:t>
            </a:r>
            <a:r>
              <a:rPr lang="de-DE" sz="891" kern="1200" dirty="0">
                <a:solidFill>
                  <a:schemeClr val="tx1"/>
                </a:solidFill>
                <a:latin typeface="+mn-lt"/>
                <a:ea typeface="+mn-ea"/>
                <a:cs typeface="+mn-cs"/>
              </a:rPr>
              <a:t> 2019, S10)</a:t>
            </a:r>
            <a:endParaRPr lang="de-DE" sz="900" dirty="0"/>
          </a:p>
        </p:txBody>
      </p:sp>
    </p:spTree>
    <p:extLst>
      <p:ext uri="{BB962C8B-B14F-4D97-AF65-F5344CB8AC3E}">
        <p14:creationId xmlns:p14="http://schemas.microsoft.com/office/powerpoint/2010/main" val="374588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74"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276" name="Straight Connector 11275">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1278" name="Rectangle 11277">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Rectangle 11279">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2">
            <a:extLst>
              <a:ext uri="{FF2B5EF4-FFF2-40B4-BE49-F238E27FC236}">
                <a16:creationId xmlns:a16="http://schemas.microsoft.com/office/drawing/2014/main" id="{E5609F5C-641E-6704-0413-11009E30BBB2}"/>
              </a:ext>
            </a:extLst>
          </p:cNvPr>
          <p:cNvSpPr>
            <a:spLocks noGrp="1" noChangeArrowheads="1"/>
          </p:cNvSpPr>
          <p:nvPr>
            <p:ph type="title"/>
          </p:nvPr>
        </p:nvSpPr>
        <p:spPr>
          <a:xfrm>
            <a:off x="4365356" y="806365"/>
            <a:ext cx="7020747" cy="5229630"/>
          </a:xfrm>
        </p:spPr>
        <p:txBody>
          <a:bodyPr vert="horz" lIns="91440" tIns="45720" rIns="91440" bIns="45720" rtlCol="0" anchor="ctr">
            <a:normAutofit/>
          </a:bodyPr>
          <a:lstStyle/>
          <a:p>
            <a:r>
              <a:rPr lang="en-US" altLang="de-DE" sz="6600" spc="200"/>
              <a:t>Pflegekompetenz- ein Beispiel aus dem Alltag:</a:t>
            </a:r>
          </a:p>
        </p:txBody>
      </p:sp>
      <p:cxnSp>
        <p:nvCxnSpPr>
          <p:cNvPr id="11282" name="Straight Connector 11281">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7">
            <a:extLst>
              <a:ext uri="{FF2B5EF4-FFF2-40B4-BE49-F238E27FC236}">
                <a16:creationId xmlns:a16="http://schemas.microsoft.com/office/drawing/2014/main" id="{A9576B2D-3AE1-346E-8125-D59A89CAA3DF}"/>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defRPr/>
            </a:pPr>
            <a:fld id="{194F43A7-C0A3-4DF6-B021-7D2234D75389}" type="slidenum">
              <a:rPr lang="en-US" kern="1200" dirty="0">
                <a:solidFill>
                  <a:schemeClr val="tx1">
                    <a:lumMod val="95000"/>
                    <a:lumOff val="5000"/>
                  </a:schemeClr>
                </a:solidFill>
                <a:latin typeface="+mj-lt"/>
                <a:ea typeface="+mn-ea"/>
                <a:cs typeface="+mn-cs"/>
              </a:rPr>
              <a:pPr>
                <a:spcAft>
                  <a:spcPts val="600"/>
                </a:spcAft>
                <a:defRPr/>
              </a:pPr>
              <a:t>7</a:t>
            </a:fld>
            <a:endParaRPr lang="en-US" kern="1200" dirty="0">
              <a:solidFill>
                <a:schemeClr val="tx1">
                  <a:lumMod val="95000"/>
                  <a:lumOff val="5000"/>
                </a:schemeClr>
              </a:solidFill>
              <a:latin typeface="+mj-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8BCB6B0-0BC4-9E73-2096-E494DFDBE1CF}"/>
              </a:ext>
            </a:extLst>
          </p:cNvPr>
          <p:cNvGrpSpPr>
            <a:grpSpLocks/>
          </p:cNvGrpSpPr>
          <p:nvPr/>
        </p:nvGrpSpPr>
        <p:grpSpPr bwMode="auto">
          <a:xfrm>
            <a:off x="1331913" y="52388"/>
            <a:ext cx="3384550" cy="1081087"/>
            <a:chOff x="250825" y="476250"/>
            <a:chExt cx="3384550" cy="1081088"/>
          </a:xfrm>
        </p:grpSpPr>
        <p:pic>
          <p:nvPicPr>
            <p:cNvPr id="11" name="Grafik 9" descr="Ein Bild, das Text enthält.&#10;&#10;Automatisch generierte Beschreibung">
              <a:extLst>
                <a:ext uri="{FF2B5EF4-FFF2-40B4-BE49-F238E27FC236}">
                  <a16:creationId xmlns:a16="http://schemas.microsoft.com/office/drawing/2014/main" id="{47097112-0CA9-7E5E-A03C-020581B79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250825" y="476250"/>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
              <a:extLst>
                <a:ext uri="{FF2B5EF4-FFF2-40B4-BE49-F238E27FC236}">
                  <a16:creationId xmlns:a16="http://schemas.microsoft.com/office/drawing/2014/main" id="{393BBAD7-0B79-93A5-3F30-20493D021623}"/>
                </a:ext>
              </a:extLst>
            </p:cNvPr>
            <p:cNvSpPr>
              <a:spLocks noChangeArrowheads="1"/>
            </p:cNvSpPr>
            <p:nvPr/>
          </p:nvSpPr>
          <p:spPr bwMode="auto">
            <a:xfrm>
              <a:off x="1403350" y="549275"/>
              <a:ext cx="2232025" cy="1008063"/>
            </a:xfrm>
            <a:prstGeom prst="wedgeRoundRectCallout">
              <a:avLst>
                <a:gd name="adj1" fmla="val -71620"/>
                <a:gd name="adj2" fmla="val 2440"/>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Ich habe so einen Durst. Können Sie mir bitte noch etwas Wasser eingießen?</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grpSp>
      <p:grpSp>
        <p:nvGrpSpPr>
          <p:cNvPr id="13" name="Gruppieren 12">
            <a:extLst>
              <a:ext uri="{FF2B5EF4-FFF2-40B4-BE49-F238E27FC236}">
                <a16:creationId xmlns:a16="http://schemas.microsoft.com/office/drawing/2014/main" id="{38211459-EABE-5DA9-73C9-C67807F65036}"/>
              </a:ext>
            </a:extLst>
          </p:cNvPr>
          <p:cNvGrpSpPr>
            <a:grpSpLocks/>
          </p:cNvGrpSpPr>
          <p:nvPr/>
        </p:nvGrpSpPr>
        <p:grpSpPr bwMode="auto">
          <a:xfrm>
            <a:off x="4906963" y="-33338"/>
            <a:ext cx="3463925" cy="1935163"/>
            <a:chOff x="5427903" y="404813"/>
            <a:chExt cx="3463685" cy="1934765"/>
          </a:xfrm>
        </p:grpSpPr>
        <p:pic>
          <p:nvPicPr>
            <p:cNvPr id="14" name="Grafik 9" descr="Ein Bild, das Text enthält.&#10;&#10;Automatisch generierte Beschreibung">
              <a:extLst>
                <a:ext uri="{FF2B5EF4-FFF2-40B4-BE49-F238E27FC236}">
                  <a16:creationId xmlns:a16="http://schemas.microsoft.com/office/drawing/2014/main" id="{FFEF8624-9AFA-3B37-A3D4-5EBF09376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8027988" y="404813"/>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4">
              <a:extLst>
                <a:ext uri="{FF2B5EF4-FFF2-40B4-BE49-F238E27FC236}">
                  <a16:creationId xmlns:a16="http://schemas.microsoft.com/office/drawing/2014/main" id="{146378D0-73A6-721D-6230-A28FB0A6E405}"/>
                </a:ext>
              </a:extLst>
            </p:cNvPr>
            <p:cNvSpPr>
              <a:spLocks noChangeArrowheads="1"/>
            </p:cNvSpPr>
            <p:nvPr/>
          </p:nvSpPr>
          <p:spPr bwMode="auto">
            <a:xfrm>
              <a:off x="5427903" y="1331516"/>
              <a:ext cx="2017713" cy="1008062"/>
            </a:xfrm>
            <a:prstGeom prst="wedgeRoundRectCallout">
              <a:avLst>
                <a:gd name="adj1" fmla="val 75898"/>
                <a:gd name="adj2" fmla="val -91028"/>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Hm, Sie wissen ja, dass Sie am Tag nur 1,5l trinken sollen, nicht wahr?</a:t>
              </a:r>
            </a:p>
          </p:txBody>
        </p:sp>
      </p:grpSp>
      <p:grpSp>
        <p:nvGrpSpPr>
          <p:cNvPr id="16" name="Gruppieren 15">
            <a:extLst>
              <a:ext uri="{FF2B5EF4-FFF2-40B4-BE49-F238E27FC236}">
                <a16:creationId xmlns:a16="http://schemas.microsoft.com/office/drawing/2014/main" id="{E68CF3C4-B3A1-B29A-8F03-4F56545D2414}"/>
              </a:ext>
            </a:extLst>
          </p:cNvPr>
          <p:cNvGrpSpPr>
            <a:grpSpLocks/>
          </p:cNvGrpSpPr>
          <p:nvPr/>
        </p:nvGrpSpPr>
        <p:grpSpPr bwMode="auto">
          <a:xfrm>
            <a:off x="404813" y="1397000"/>
            <a:ext cx="2800350" cy="1012825"/>
            <a:chOff x="323850" y="2055924"/>
            <a:chExt cx="2800287" cy="1012714"/>
          </a:xfrm>
        </p:grpSpPr>
        <p:pic>
          <p:nvPicPr>
            <p:cNvPr id="17" name="Grafik 9" descr="Ein Bild, das Text enthält.&#10;&#10;Automatisch generierte Beschreibung">
              <a:extLst>
                <a:ext uri="{FF2B5EF4-FFF2-40B4-BE49-F238E27FC236}">
                  <a16:creationId xmlns:a16="http://schemas.microsoft.com/office/drawing/2014/main" id="{21BEA045-2F0A-CFDB-B676-777752251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323850" y="2133600"/>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8">
              <a:extLst>
                <a:ext uri="{FF2B5EF4-FFF2-40B4-BE49-F238E27FC236}">
                  <a16:creationId xmlns:a16="http://schemas.microsoft.com/office/drawing/2014/main" id="{02489884-0584-7CDC-0237-70BAB6E2BBD8}"/>
                </a:ext>
              </a:extLst>
            </p:cNvPr>
            <p:cNvSpPr>
              <a:spLocks noChangeArrowheads="1"/>
            </p:cNvSpPr>
            <p:nvPr/>
          </p:nvSpPr>
          <p:spPr bwMode="auto">
            <a:xfrm>
              <a:off x="1684275" y="2055924"/>
              <a:ext cx="1439862" cy="360362"/>
            </a:xfrm>
            <a:prstGeom prst="wedgeRoundRectCallout">
              <a:avLst>
                <a:gd name="adj1" fmla="val -86713"/>
                <a:gd name="adj2" fmla="val 139426"/>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prstClr val="black"/>
                  </a:solidFill>
                  <a:effectLst/>
                  <a:uLnTx/>
                  <a:uFillTx/>
                  <a:latin typeface="Arial" panose="020B0604020202020204" pitchFamily="34" charset="0"/>
                </a:rPr>
                <a:t>Ja ja, ich weiß</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19" name="Gruppieren 18">
            <a:extLst>
              <a:ext uri="{FF2B5EF4-FFF2-40B4-BE49-F238E27FC236}">
                <a16:creationId xmlns:a16="http://schemas.microsoft.com/office/drawing/2014/main" id="{FB24E5AF-A362-CFB5-9C20-6A10ADB1F855}"/>
              </a:ext>
            </a:extLst>
          </p:cNvPr>
          <p:cNvGrpSpPr>
            <a:grpSpLocks/>
          </p:cNvGrpSpPr>
          <p:nvPr/>
        </p:nvGrpSpPr>
        <p:grpSpPr bwMode="auto">
          <a:xfrm>
            <a:off x="5002213" y="2062163"/>
            <a:ext cx="2806700" cy="1079500"/>
            <a:chOff x="6084888" y="0"/>
            <a:chExt cx="2806700" cy="1079500"/>
          </a:xfrm>
        </p:grpSpPr>
        <p:pic>
          <p:nvPicPr>
            <p:cNvPr id="20" name="Grafik 9" descr="Ein Bild, das Text enthält.&#10;&#10;Automatisch generierte Beschreibung">
              <a:extLst>
                <a:ext uri="{FF2B5EF4-FFF2-40B4-BE49-F238E27FC236}">
                  <a16:creationId xmlns:a16="http://schemas.microsoft.com/office/drawing/2014/main" id="{E041D272-DBAE-3CAA-6C38-26BF31244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8027988" y="0"/>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3">
              <a:extLst>
                <a:ext uri="{FF2B5EF4-FFF2-40B4-BE49-F238E27FC236}">
                  <a16:creationId xmlns:a16="http://schemas.microsoft.com/office/drawing/2014/main" id="{1C18F063-7527-4B20-A6BF-830E0ADA3066}"/>
                </a:ext>
              </a:extLst>
            </p:cNvPr>
            <p:cNvSpPr>
              <a:spLocks noChangeArrowheads="1"/>
            </p:cNvSpPr>
            <p:nvPr/>
          </p:nvSpPr>
          <p:spPr bwMode="auto">
            <a:xfrm>
              <a:off x="6084888" y="144463"/>
              <a:ext cx="1727200" cy="576262"/>
            </a:xfrm>
            <a:prstGeom prst="wedgeRoundRectCallout">
              <a:avLst>
                <a:gd name="adj1" fmla="val 73898"/>
                <a:gd name="adj2" fmla="val 29889"/>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prstClr val="black"/>
                  </a:solidFill>
                  <a:effectLst/>
                  <a:uLnTx/>
                  <a:uFillTx/>
                  <a:latin typeface="Arial" panose="020B0604020202020204" pitchFamily="34" charset="0"/>
                </a:rPr>
                <a:t>Wie geht es Ihnen damit?</a:t>
              </a:r>
            </a:p>
          </p:txBody>
        </p:sp>
      </p:grpSp>
      <p:grpSp>
        <p:nvGrpSpPr>
          <p:cNvPr id="22" name="Gruppieren 21">
            <a:extLst>
              <a:ext uri="{FF2B5EF4-FFF2-40B4-BE49-F238E27FC236}">
                <a16:creationId xmlns:a16="http://schemas.microsoft.com/office/drawing/2014/main" id="{E5FD8EAB-0341-6EFF-5C17-57978EA39607}"/>
              </a:ext>
            </a:extLst>
          </p:cNvPr>
          <p:cNvGrpSpPr>
            <a:grpSpLocks/>
          </p:cNvGrpSpPr>
          <p:nvPr/>
        </p:nvGrpSpPr>
        <p:grpSpPr bwMode="auto">
          <a:xfrm>
            <a:off x="1352550" y="2398713"/>
            <a:ext cx="3168650" cy="1150937"/>
            <a:chOff x="611188" y="333375"/>
            <a:chExt cx="3168650" cy="1150938"/>
          </a:xfrm>
        </p:grpSpPr>
        <p:pic>
          <p:nvPicPr>
            <p:cNvPr id="23" name="Grafik 9" descr="Ein Bild, das Text enthält.&#10;&#10;Automatisch generierte Beschreibung">
              <a:extLst>
                <a:ext uri="{FF2B5EF4-FFF2-40B4-BE49-F238E27FC236}">
                  <a16:creationId xmlns:a16="http://schemas.microsoft.com/office/drawing/2014/main" id="{59E3C143-E788-276A-F447-F9C236C83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611188" y="549275"/>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5">
              <a:extLst>
                <a:ext uri="{FF2B5EF4-FFF2-40B4-BE49-F238E27FC236}">
                  <a16:creationId xmlns:a16="http://schemas.microsoft.com/office/drawing/2014/main" id="{4548ED61-0765-770C-40F7-5FF60AD473A7}"/>
                </a:ext>
              </a:extLst>
            </p:cNvPr>
            <p:cNvSpPr>
              <a:spLocks noChangeArrowheads="1"/>
            </p:cNvSpPr>
            <p:nvPr/>
          </p:nvSpPr>
          <p:spPr bwMode="auto">
            <a:xfrm>
              <a:off x="1763713" y="333375"/>
              <a:ext cx="2016125" cy="1008063"/>
            </a:xfrm>
            <a:prstGeom prst="wedgeRoundRectCallout">
              <a:avLst>
                <a:gd name="adj1" fmla="val -76065"/>
                <a:gd name="adj2" fmla="val 29843"/>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prstClr val="black"/>
                  </a:solidFill>
                  <a:effectLst/>
                  <a:uLnTx/>
                  <a:uFillTx/>
                  <a:latin typeface="Arial" panose="020B0604020202020204" pitchFamily="34" charset="0"/>
                </a:rPr>
                <a:t>Ach naja, das fällt mir schon oft schwer. Ich hab halt so einen Durst</a:t>
              </a:r>
            </a:p>
          </p:txBody>
        </p:sp>
      </p:grpSp>
      <p:grpSp>
        <p:nvGrpSpPr>
          <p:cNvPr id="25" name="Gruppieren 24">
            <a:extLst>
              <a:ext uri="{FF2B5EF4-FFF2-40B4-BE49-F238E27FC236}">
                <a16:creationId xmlns:a16="http://schemas.microsoft.com/office/drawing/2014/main" id="{7E758EC8-A576-FE69-4A48-32EB4D014847}"/>
              </a:ext>
            </a:extLst>
          </p:cNvPr>
          <p:cNvGrpSpPr>
            <a:grpSpLocks/>
          </p:cNvGrpSpPr>
          <p:nvPr/>
        </p:nvGrpSpPr>
        <p:grpSpPr bwMode="auto">
          <a:xfrm>
            <a:off x="5002213" y="3022600"/>
            <a:ext cx="3530600" cy="1441450"/>
            <a:chOff x="5435600" y="1700213"/>
            <a:chExt cx="3529013" cy="1441450"/>
          </a:xfrm>
        </p:grpSpPr>
        <p:pic>
          <p:nvPicPr>
            <p:cNvPr id="26" name="Grafik 9" descr="Ein Bild, das Text enthält.&#10;&#10;Automatisch generierte Beschreibung">
              <a:extLst>
                <a:ext uri="{FF2B5EF4-FFF2-40B4-BE49-F238E27FC236}">
                  <a16:creationId xmlns:a16="http://schemas.microsoft.com/office/drawing/2014/main" id="{ECB2CE0F-0366-3499-8C56-0105215E0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8101013" y="1700213"/>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8">
              <a:extLst>
                <a:ext uri="{FF2B5EF4-FFF2-40B4-BE49-F238E27FC236}">
                  <a16:creationId xmlns:a16="http://schemas.microsoft.com/office/drawing/2014/main" id="{3671B5D0-374A-3591-E17E-3A834D715E94}"/>
                </a:ext>
              </a:extLst>
            </p:cNvPr>
            <p:cNvSpPr>
              <a:spLocks noChangeArrowheads="1"/>
            </p:cNvSpPr>
            <p:nvPr/>
          </p:nvSpPr>
          <p:spPr bwMode="auto">
            <a:xfrm>
              <a:off x="5435600" y="2349500"/>
              <a:ext cx="2520950" cy="792163"/>
            </a:xfrm>
            <a:prstGeom prst="wedgeRoundRectCallout">
              <a:avLst>
                <a:gd name="adj1" fmla="val 60833"/>
                <a:gd name="adj2" fmla="val -51602"/>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prstClr val="black"/>
                  </a:solidFill>
                  <a:effectLst/>
                  <a:uLnTx/>
                  <a:uFillTx/>
                  <a:latin typeface="Arial" panose="020B0604020202020204" pitchFamily="34" charset="0"/>
                </a:rPr>
                <a:t>Ja, das verstehe ich. Und trinken Sie dann schon mal mehr als Sie dürfen?</a:t>
              </a:r>
            </a:p>
          </p:txBody>
        </p:sp>
      </p:grpSp>
      <p:grpSp>
        <p:nvGrpSpPr>
          <p:cNvPr id="28" name="Gruppieren 27">
            <a:extLst>
              <a:ext uri="{FF2B5EF4-FFF2-40B4-BE49-F238E27FC236}">
                <a16:creationId xmlns:a16="http://schemas.microsoft.com/office/drawing/2014/main" id="{638A1F5B-980D-0889-7CB9-D2AC1153E9C2}"/>
              </a:ext>
            </a:extLst>
          </p:cNvPr>
          <p:cNvGrpSpPr>
            <a:grpSpLocks/>
          </p:cNvGrpSpPr>
          <p:nvPr/>
        </p:nvGrpSpPr>
        <p:grpSpPr bwMode="auto">
          <a:xfrm>
            <a:off x="3205163" y="4837113"/>
            <a:ext cx="3024187" cy="935037"/>
            <a:chOff x="684213" y="2205038"/>
            <a:chExt cx="3024187" cy="935037"/>
          </a:xfrm>
        </p:grpSpPr>
        <p:pic>
          <p:nvPicPr>
            <p:cNvPr id="29" name="Grafik 9" descr="Ein Bild, das Text enthält.&#10;&#10;Automatisch generierte Beschreibung">
              <a:extLst>
                <a:ext uri="{FF2B5EF4-FFF2-40B4-BE49-F238E27FC236}">
                  <a16:creationId xmlns:a16="http://schemas.microsoft.com/office/drawing/2014/main" id="{ABDA2DE9-CDA0-50BA-9203-C7C717B48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684213" y="2205038"/>
              <a:ext cx="863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10">
              <a:extLst>
                <a:ext uri="{FF2B5EF4-FFF2-40B4-BE49-F238E27FC236}">
                  <a16:creationId xmlns:a16="http://schemas.microsoft.com/office/drawing/2014/main" id="{21A33BBA-FFCB-4E1C-764D-771FE3462B5A}"/>
                </a:ext>
              </a:extLst>
            </p:cNvPr>
            <p:cNvSpPr>
              <a:spLocks noChangeArrowheads="1"/>
            </p:cNvSpPr>
            <p:nvPr/>
          </p:nvSpPr>
          <p:spPr bwMode="auto">
            <a:xfrm>
              <a:off x="1692275" y="2565400"/>
              <a:ext cx="2016125" cy="431800"/>
            </a:xfrm>
            <a:prstGeom prst="wedgeRoundRectCallout">
              <a:avLst>
                <a:gd name="adj1" fmla="val -66144"/>
                <a:gd name="adj2" fmla="val 8454"/>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prstClr val="black"/>
                  </a:solidFill>
                  <a:effectLst/>
                  <a:uLnTx/>
                  <a:uFillTx/>
                  <a:latin typeface="Arial" panose="020B0604020202020204" pitchFamily="34" charset="0"/>
                </a:rPr>
                <a:t>Ja, vielleicht…</a:t>
              </a:r>
            </a:p>
          </p:txBody>
        </p:sp>
      </p:grpSp>
      <p:grpSp>
        <p:nvGrpSpPr>
          <p:cNvPr id="31" name="Gruppieren 30">
            <a:extLst>
              <a:ext uri="{FF2B5EF4-FFF2-40B4-BE49-F238E27FC236}">
                <a16:creationId xmlns:a16="http://schemas.microsoft.com/office/drawing/2014/main" id="{0E48C390-90AC-E856-00A4-8C749970C6F2}"/>
              </a:ext>
            </a:extLst>
          </p:cNvPr>
          <p:cNvGrpSpPr>
            <a:grpSpLocks/>
          </p:cNvGrpSpPr>
          <p:nvPr/>
        </p:nvGrpSpPr>
        <p:grpSpPr bwMode="auto">
          <a:xfrm>
            <a:off x="6446838" y="4164013"/>
            <a:ext cx="2663825" cy="2232025"/>
            <a:chOff x="6227763" y="3860800"/>
            <a:chExt cx="2663825" cy="2232025"/>
          </a:xfrm>
        </p:grpSpPr>
        <p:pic>
          <p:nvPicPr>
            <p:cNvPr id="32" name="Grafik 9" descr="Ein Bild, das Text enthält.&#10;&#10;Automatisch generierte Beschreibung">
              <a:extLst>
                <a:ext uri="{FF2B5EF4-FFF2-40B4-BE49-F238E27FC236}">
                  <a16:creationId xmlns:a16="http://schemas.microsoft.com/office/drawing/2014/main" id="{1B4A1505-F3C3-4266-1078-6351874D2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8027988" y="3860800"/>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3">
              <a:extLst>
                <a:ext uri="{FF2B5EF4-FFF2-40B4-BE49-F238E27FC236}">
                  <a16:creationId xmlns:a16="http://schemas.microsoft.com/office/drawing/2014/main" id="{D392AEDE-EDFD-BCCB-7E5C-8E2CAA67259F}"/>
                </a:ext>
              </a:extLst>
            </p:cNvPr>
            <p:cNvSpPr>
              <a:spLocks noChangeArrowheads="1"/>
            </p:cNvSpPr>
            <p:nvPr/>
          </p:nvSpPr>
          <p:spPr bwMode="auto">
            <a:xfrm>
              <a:off x="6227763" y="5300663"/>
              <a:ext cx="2592387" cy="792162"/>
            </a:xfrm>
            <a:prstGeom prst="wedgeRoundRectCallout">
              <a:avLst>
                <a:gd name="adj1" fmla="val 30588"/>
                <a:gd name="adj2" fmla="val -125750"/>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Wie teilen Sie sich denn Ihre Trinkmenge über den Tag ein?</a:t>
              </a:r>
            </a:p>
          </p:txBody>
        </p:sp>
      </p:grpSp>
      <p:sp>
        <p:nvSpPr>
          <p:cNvPr id="34" name="Textfeld 33">
            <a:extLst>
              <a:ext uri="{FF2B5EF4-FFF2-40B4-BE49-F238E27FC236}">
                <a16:creationId xmlns:a16="http://schemas.microsoft.com/office/drawing/2014/main" id="{3528987E-538F-BDC9-A1C0-0CB95F7BA8C8}"/>
              </a:ext>
            </a:extLst>
          </p:cNvPr>
          <p:cNvSpPr txBox="1"/>
          <p:nvPr/>
        </p:nvSpPr>
        <p:spPr>
          <a:xfrm>
            <a:off x="10265664" y="6396038"/>
            <a:ext cx="1470005" cy="215444"/>
          </a:xfrm>
          <a:prstGeom prst="rect">
            <a:avLst/>
          </a:prstGeom>
          <a:noFill/>
        </p:spPr>
        <p:txBody>
          <a:bodyPr wrap="square" rtlCol="0">
            <a:spAutoFit/>
          </a:bodyPr>
          <a:lstStyle/>
          <a:p>
            <a:pPr eaLnBrk="1" hangingPunct="1"/>
            <a:r>
              <a:rPr lang="de-DE" altLang="de-DE" sz="800" dirty="0"/>
              <a:t>Ministerium für Soziales 2020</a:t>
            </a:r>
          </a:p>
        </p:txBody>
      </p:sp>
    </p:spTree>
    <p:extLst>
      <p:ext uri="{BB962C8B-B14F-4D97-AF65-F5344CB8AC3E}">
        <p14:creationId xmlns:p14="http://schemas.microsoft.com/office/powerpoint/2010/main" val="34434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9" descr="Ein Bild, das Text enthält.&#10;&#10;Automatisch generierte Beschreibung">
            <a:extLst>
              <a:ext uri="{FF2B5EF4-FFF2-40B4-BE49-F238E27FC236}">
                <a16:creationId xmlns:a16="http://schemas.microsoft.com/office/drawing/2014/main" id="{7183653F-6CF6-EB79-B353-896F77115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250825" y="476250"/>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a:extLst>
              <a:ext uri="{FF2B5EF4-FFF2-40B4-BE49-F238E27FC236}">
                <a16:creationId xmlns:a16="http://schemas.microsoft.com/office/drawing/2014/main" id="{646CE523-3CEA-00DC-5342-5039ECD4B5BF}"/>
              </a:ext>
            </a:extLst>
          </p:cNvPr>
          <p:cNvSpPr>
            <a:spLocks noChangeArrowheads="1"/>
          </p:cNvSpPr>
          <p:nvPr/>
        </p:nvSpPr>
        <p:spPr bwMode="auto">
          <a:xfrm>
            <a:off x="1403350" y="549275"/>
            <a:ext cx="2232025" cy="1008063"/>
          </a:xfrm>
          <a:prstGeom prst="wedgeRoundRectCallout">
            <a:avLst>
              <a:gd name="adj1" fmla="val -71620"/>
              <a:gd name="adj2" fmla="val 2440"/>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Ich habe so einen Durst. Können Sie mir bitte noch etwas Wasser eingießen?</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pic>
        <p:nvPicPr>
          <p:cNvPr id="7" name="Grafik 9" descr="Ein Bild, das Text enthält.&#10;&#10;Automatisch generierte Beschreibung">
            <a:extLst>
              <a:ext uri="{FF2B5EF4-FFF2-40B4-BE49-F238E27FC236}">
                <a16:creationId xmlns:a16="http://schemas.microsoft.com/office/drawing/2014/main" id="{55F6F397-7747-9CB1-8280-CBC848428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8027988" y="404813"/>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DDEB4121-1882-51A7-E8B8-6E1DB3BA2299}"/>
              </a:ext>
            </a:extLst>
          </p:cNvPr>
          <p:cNvSpPr>
            <a:spLocks noChangeArrowheads="1"/>
          </p:cNvSpPr>
          <p:nvPr/>
        </p:nvSpPr>
        <p:spPr bwMode="auto">
          <a:xfrm>
            <a:off x="4572000" y="188913"/>
            <a:ext cx="2808288" cy="1844675"/>
          </a:xfrm>
          <a:prstGeom prst="cloudCallout">
            <a:avLst>
              <a:gd name="adj1" fmla="val 78773"/>
              <a:gd name="adj2" fmla="val -29602"/>
            </a:avLst>
          </a:prstGeom>
          <a:solidFill>
            <a:srgbClr val="FF66CC"/>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Frau Müller hat eine schwere Herzinsuffizienz und soll nur 1,5l am Tag trinken. Das weiß sie doch, oder?</a:t>
            </a:r>
          </a:p>
        </p:txBody>
      </p:sp>
      <p:sp>
        <p:nvSpPr>
          <p:cNvPr id="9" name="AutoShape 4">
            <a:extLst>
              <a:ext uri="{FF2B5EF4-FFF2-40B4-BE49-F238E27FC236}">
                <a16:creationId xmlns:a16="http://schemas.microsoft.com/office/drawing/2014/main" id="{2F8F958C-B2B4-7FCA-ECD3-B9B683118FCE}"/>
              </a:ext>
            </a:extLst>
          </p:cNvPr>
          <p:cNvSpPr>
            <a:spLocks noChangeArrowheads="1"/>
          </p:cNvSpPr>
          <p:nvPr/>
        </p:nvSpPr>
        <p:spPr bwMode="auto">
          <a:xfrm>
            <a:off x="6877050" y="1989138"/>
            <a:ext cx="2017713" cy="1008062"/>
          </a:xfrm>
          <a:prstGeom prst="wedgeRoundRectCallout">
            <a:avLst>
              <a:gd name="adj1" fmla="val 22306"/>
              <a:gd name="adj2" fmla="val -135199"/>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Hm, Sie wissen ja, dass Sie am Tag nur 1,5l trinken sollen, nicht wahr?</a:t>
            </a:r>
          </a:p>
        </p:txBody>
      </p:sp>
      <p:pic>
        <p:nvPicPr>
          <p:cNvPr id="10" name="Grafik 9" descr="Ein Bild, das Text enthält.&#10;&#10;Automatisch generierte Beschreibung">
            <a:extLst>
              <a:ext uri="{FF2B5EF4-FFF2-40B4-BE49-F238E27FC236}">
                <a16:creationId xmlns:a16="http://schemas.microsoft.com/office/drawing/2014/main" id="{9F8E6730-53AD-1204-8C60-1EEFB8C75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33" t="13589" r="73112" b="71393"/>
          <a:stretch>
            <a:fillRect/>
          </a:stretch>
        </p:blipFill>
        <p:spPr bwMode="auto">
          <a:xfrm>
            <a:off x="323850" y="2133600"/>
            <a:ext cx="863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a:extLst>
              <a:ext uri="{FF2B5EF4-FFF2-40B4-BE49-F238E27FC236}">
                <a16:creationId xmlns:a16="http://schemas.microsoft.com/office/drawing/2014/main" id="{323EE4DE-FF86-31CE-BFA4-66258C08AAAA}"/>
              </a:ext>
            </a:extLst>
          </p:cNvPr>
          <p:cNvSpPr>
            <a:spLocks noChangeArrowheads="1"/>
          </p:cNvSpPr>
          <p:nvPr/>
        </p:nvSpPr>
        <p:spPr bwMode="auto">
          <a:xfrm>
            <a:off x="1547813" y="1989138"/>
            <a:ext cx="1439862" cy="360362"/>
          </a:xfrm>
          <a:prstGeom prst="wedgeRoundRectCallout">
            <a:avLst>
              <a:gd name="adj1" fmla="val -86713"/>
              <a:gd name="adj2" fmla="val 139426"/>
              <a:gd name="adj3" fmla="val 16667"/>
            </a:avLst>
          </a:prstGeom>
          <a:solidFill>
            <a:srgbClr val="85DFD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Ja </a:t>
            </a:r>
            <a:r>
              <a:rPr kumimoji="0" lang="de-DE" altLang="de-DE" sz="1400" b="0" i="0" u="none" strike="noStrike" kern="0" cap="none" spc="0" normalizeH="0" baseline="0" noProof="0" dirty="0" err="1">
                <a:ln>
                  <a:noFill/>
                </a:ln>
                <a:solidFill>
                  <a:prstClr val="black"/>
                </a:solidFill>
                <a:effectLst/>
                <a:uLnTx/>
                <a:uFillTx/>
                <a:latin typeface="Arial" panose="020B0604020202020204" pitchFamily="34" charset="0"/>
              </a:rPr>
              <a:t>ja</a:t>
            </a: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 ich weiß</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dirty="0">
              <a:ln>
                <a:noFill/>
              </a:ln>
              <a:solidFill>
                <a:prstClr val="black"/>
              </a:solidFill>
              <a:effectLst/>
              <a:uLnTx/>
              <a:uFillTx/>
              <a:latin typeface="Arial" panose="020B0604020202020204" pitchFamily="34" charset="0"/>
            </a:endParaRPr>
          </a:p>
        </p:txBody>
      </p:sp>
      <p:pic>
        <p:nvPicPr>
          <p:cNvPr id="12" name="Grafik 9" descr="Ein Bild, das Text enthält.&#10;&#10;Automatisch generierte Beschreibung">
            <a:extLst>
              <a:ext uri="{FF2B5EF4-FFF2-40B4-BE49-F238E27FC236}">
                <a16:creationId xmlns:a16="http://schemas.microsoft.com/office/drawing/2014/main" id="{8DEA710F-8033-3D0B-3740-C2ABAD33E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907" t="31947" r="539" b="50714"/>
          <a:stretch>
            <a:fillRect/>
          </a:stretch>
        </p:blipFill>
        <p:spPr bwMode="auto">
          <a:xfrm>
            <a:off x="7812088" y="4868863"/>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a:extLst>
              <a:ext uri="{FF2B5EF4-FFF2-40B4-BE49-F238E27FC236}">
                <a16:creationId xmlns:a16="http://schemas.microsoft.com/office/drawing/2014/main" id="{D849F26D-F1C7-C956-C0CF-23C4DD1B017D}"/>
              </a:ext>
            </a:extLst>
          </p:cNvPr>
          <p:cNvSpPr>
            <a:spLocks noChangeArrowheads="1"/>
          </p:cNvSpPr>
          <p:nvPr/>
        </p:nvSpPr>
        <p:spPr bwMode="auto">
          <a:xfrm>
            <a:off x="250825" y="2420938"/>
            <a:ext cx="7200900" cy="4176712"/>
          </a:xfrm>
          <a:prstGeom prst="cloudCallout">
            <a:avLst>
              <a:gd name="adj1" fmla="val 59963"/>
              <a:gd name="adj2" fmla="val 7088"/>
            </a:avLst>
          </a:prstGeom>
          <a:solidFill>
            <a:srgbClr val="FF66CC"/>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eaLnBrk="1" fontAlgn="base" latinLnBrk="0" hangingPunct="1">
              <a:lnSpc>
                <a:spcPct val="100000"/>
              </a:lnSpc>
              <a:spcBef>
                <a:spcPct val="0"/>
              </a:spcBef>
              <a:spcAft>
                <a:spcPct val="0"/>
              </a:spcAft>
              <a:buClrTx/>
              <a:buSzTx/>
              <a:buFontTx/>
              <a:buChar char="•"/>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 von den Pflegetheorien –z.B. von Orem oder Riegel- habe ich gelernt, wie wichtig es ist, dass Menschen selbst Verantwortung für ihre Gesundheit übernehmen und ihr Selbstpflegemanagement gestalten…</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 das Health- Belief- Modell zum Gesundheitsverhalten besagt, dass der Vorteil der Verhaltensänderung größer sein muss als die Barriere…</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Die Selbstwirksamkeitstheorie von Bandura sagt, dass Menschen die Überzeugung brauchen, dass ihr Handeln etwas bewirkt und sinnvoll ist…</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Aus der Leitlinie zu Therapie von Herzinsuffizienz weiß ich, wie wichtig es ist, auf die Trinkmenge zu achten…</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rPr>
              <a:t>Aus dem Unterricht über das Erleben von Durst weiß ich, dass das sehr quälend sein kann…</a:t>
            </a:r>
          </a:p>
          <a:p>
            <a:pPr marL="0" marR="0" lvl="0" indent="0" algn="ctr" defTabSz="914400" eaLnBrk="1" fontAlgn="base" latinLnBrk="0" hangingPunct="1">
              <a:lnSpc>
                <a:spcPct val="100000"/>
              </a:lnSpc>
              <a:spcBef>
                <a:spcPct val="0"/>
              </a:spcBef>
              <a:spcAft>
                <a:spcPct val="0"/>
              </a:spcAft>
              <a:buClrTx/>
              <a:buSzTx/>
              <a:buFontTx/>
              <a:buChar char="•"/>
              <a:tabLst/>
              <a:defRPr/>
            </a:pPr>
            <a:endPar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Char char="•"/>
              <a:tabLst/>
              <a:defRPr/>
            </a:pPr>
            <a:endParaRPr kumimoji="0" lang="de-DE" altLang="de-DE" sz="14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4" name="Textfeld 13">
            <a:extLst>
              <a:ext uri="{FF2B5EF4-FFF2-40B4-BE49-F238E27FC236}">
                <a16:creationId xmlns:a16="http://schemas.microsoft.com/office/drawing/2014/main" id="{EB2D2A2D-502A-2A77-7BA2-7555EBBFC445}"/>
              </a:ext>
            </a:extLst>
          </p:cNvPr>
          <p:cNvSpPr txBox="1"/>
          <p:nvPr/>
        </p:nvSpPr>
        <p:spPr>
          <a:xfrm>
            <a:off x="9036051" y="3314591"/>
            <a:ext cx="2921635" cy="31085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 weiteren Gespräch geht es darum, welche Strategien Frau Müller hat, sich an die Restriktion zu halten, wann es ihr gelingt, wann nicht und woran das liegt. Die Auszubildende spricht mit Frau Müller ebenso über mögliche Folgen einer zu hohen Trinkmenge und woran Frau Müller diese bemerken könnte. Beide besprechen, welche weiteren Informationen, welche Unterstützung und welche Hilfsmittel Frau Müller benötigt.</a:t>
            </a:r>
          </a:p>
        </p:txBody>
      </p:sp>
      <p:sp>
        <p:nvSpPr>
          <p:cNvPr id="15" name="Textfeld 14">
            <a:extLst>
              <a:ext uri="{FF2B5EF4-FFF2-40B4-BE49-F238E27FC236}">
                <a16:creationId xmlns:a16="http://schemas.microsoft.com/office/drawing/2014/main" id="{1AAB6D07-755C-E96B-986C-F44D7358AE70}"/>
              </a:ext>
            </a:extLst>
          </p:cNvPr>
          <p:cNvSpPr txBox="1"/>
          <p:nvPr/>
        </p:nvSpPr>
        <p:spPr>
          <a:xfrm>
            <a:off x="10449561" y="6633666"/>
            <a:ext cx="1714500" cy="215444"/>
          </a:xfrm>
          <a:prstGeom prst="rect">
            <a:avLst/>
          </a:prstGeom>
          <a:noFill/>
        </p:spPr>
        <p:txBody>
          <a:bodyPr wrap="square" rtlCol="0">
            <a:spAutoFit/>
          </a:bodyPr>
          <a:lstStyle/>
          <a:p>
            <a:pPr eaLnBrk="1" hangingPunct="1"/>
            <a:r>
              <a:rPr lang="de-DE" altLang="de-DE" sz="800" dirty="0"/>
              <a:t>Ministerium für Soziales 2020</a:t>
            </a:r>
          </a:p>
        </p:txBody>
      </p:sp>
    </p:spTree>
    <p:extLst>
      <p:ext uri="{BB962C8B-B14F-4D97-AF65-F5344CB8AC3E}">
        <p14:creationId xmlns:p14="http://schemas.microsoft.com/office/powerpoint/2010/main" val="40901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3722</Words>
  <Application>Microsoft Office PowerPoint</Application>
  <PresentationFormat>Breitbild</PresentationFormat>
  <Paragraphs>320</Paragraphs>
  <Slides>37</Slides>
  <Notes>10</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37</vt:i4>
      </vt:variant>
    </vt:vector>
  </HeadingPairs>
  <TitlesOfParts>
    <vt:vector size="47" baseType="lpstr">
      <vt:lpstr>Arial</vt:lpstr>
      <vt:lpstr>Calibri</vt:lpstr>
      <vt:lpstr>Calibri-Bold</vt:lpstr>
      <vt:lpstr>Constantia</vt:lpstr>
      <vt:lpstr>Times New Roman</vt:lpstr>
      <vt:lpstr>Tw Cen MT</vt:lpstr>
      <vt:lpstr>Tw Cen MT Condensed</vt:lpstr>
      <vt:lpstr>Wingdings 2</vt:lpstr>
      <vt:lpstr>Wingdings 3</vt:lpstr>
      <vt:lpstr>Integral</vt:lpstr>
      <vt:lpstr>Kompetenzen</vt:lpstr>
      <vt:lpstr>Inhalt der Lerneinheit</vt:lpstr>
      <vt:lpstr>Lernen</vt:lpstr>
      <vt:lpstr>Pflegehandeln</vt:lpstr>
      <vt:lpstr>Definition Kompetenzbegriff</vt:lpstr>
      <vt:lpstr>Definition Kompetenzbegriff</vt:lpstr>
      <vt:lpstr>Pflegekompetenz- ein Beispiel aus dem Alltag:</vt:lpstr>
      <vt:lpstr>PowerPoint-Präsentation</vt:lpstr>
      <vt:lpstr>PowerPoint-Präsentation</vt:lpstr>
      <vt:lpstr>PowerPoint-Präsentation</vt:lpstr>
      <vt:lpstr>Kompetenz vs. Performanz</vt:lpstr>
      <vt:lpstr>Pflegekompetenz</vt:lpstr>
      <vt:lpstr>PowerPoint-Präsentation</vt:lpstr>
      <vt:lpstr>PowerPoint-Präsentation</vt:lpstr>
      <vt:lpstr>Warum die Veränderungen?</vt:lpstr>
      <vt:lpstr>Notwendigkeit der Kompetenzorientierung</vt:lpstr>
      <vt:lpstr>Notwendigkeit der Kompetenzorientierung</vt:lpstr>
      <vt:lpstr>Notwendigkeit der Kompetenzorientierung</vt:lpstr>
      <vt:lpstr>Gesetzliche Vorgaben: Aufgaben der Praxisanleitung</vt:lpstr>
      <vt:lpstr>Gesetzliche Vorgaben: Ausbildungsziel</vt:lpstr>
      <vt:lpstr>Kompetenzorientierung - Anforderungsorientierung</vt:lpstr>
      <vt:lpstr> Gesetzliche Vorgaben bzgl. Kompetenzen  In der PflAPrV werden die Kompetenzen in fünf Bereiche (I - V) eingeteilt. Jeder Bereich ist in mehrere Kompetenzschwerpunkte (1, 2, 3 …) gegliedert. Zu jedem Kompetenzschwerpunkt gehören wiederum mehrere Einzelkompetenzen (a, b, c …). </vt:lpstr>
      <vt:lpstr>PowerPoint-Präsentation</vt:lpstr>
      <vt:lpstr>Kompetenz als Ausbildungsziel</vt:lpstr>
      <vt:lpstr>PowerPoint-Präsentation</vt:lpstr>
      <vt:lpstr>PowerPoint-Präsentation</vt:lpstr>
      <vt:lpstr>PowerPoint-Präsentation</vt:lpstr>
      <vt:lpstr>PowerPoint-Präsentation</vt:lpstr>
      <vt:lpstr>Man kann nicht nicht kompetenzorientiert anleiten! Lernende werden immer kompetenter – Kompetenzentwicklung ist nicht zu verhindern </vt:lpstr>
      <vt:lpstr>Übertragung der Kompetenzen auf die PA-Arbeit</vt:lpstr>
      <vt:lpstr>I.2 Pflegeprozesse und Pflegediagnostik bei Menschen aller Altersstufen mit gesundheitlichen Problemlagen planen, organisieren, gestalten, durchführen, steuern und evaluieren (bewerten) unter dem besonderen Fokus von Gesundheitsförderung und Prävention. </vt:lpstr>
      <vt:lpstr>I.4  In lebensbedrohlichen sowie in Krisen- oder Katastrophen-situationen zielgerichtet handeln. </vt:lpstr>
      <vt:lpstr>II.1 Kommunikation und Interaktion mit Menschen aller Altersstufen und ihren Bezugspersonen personen- und situationsbezogen gestalten und eine angemessene Information sicherstellen</vt:lpstr>
      <vt:lpstr>II.2  Information, Schulung und Beratung bei Menschen aller Altersstufen/ Kindern und Jugendlichen/ alten Menschen verantwortlich organisieren, gestalten, steuern und evaluieren (bewerten).</vt:lpstr>
      <vt:lpstr>III.2  Ärztliche Anordnungen im Pflegekontext eigenständig durchführen. </vt:lpstr>
      <vt:lpstr>PowerPoint-Präsentation</vt:lpstr>
      <vt:lpstr>Literatur</vt:lpstr>
    </vt:vector>
  </TitlesOfParts>
  <Company>St. Franziskus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Kompetenzen</dc:title>
  <dc:creator>Warrings, Dörthe</dc:creator>
  <cp:lastModifiedBy>Warrings, Dörthe</cp:lastModifiedBy>
  <cp:revision>54</cp:revision>
  <dcterms:created xsi:type="dcterms:W3CDTF">2023-01-05T08:09:03Z</dcterms:created>
  <dcterms:modified xsi:type="dcterms:W3CDTF">2024-03-12T12:05:37Z</dcterms:modified>
</cp:coreProperties>
</file>