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4"/>
  </p:sldMasterIdLst>
  <p:notesMasterIdLst>
    <p:notesMasterId r:id="rId14"/>
  </p:notesMasterIdLst>
  <p:sldIdLst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D8890-40B4-412A-9207-401D3A3E88F1}" type="datetimeFigureOut">
              <a:rPr lang="de-DE" smtClean="0"/>
              <a:t>17.11.2021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FE8043-FA69-49E8-A12A-B32363BA6A9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6281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715" y="2427006"/>
            <a:ext cx="8471726" cy="2213360"/>
          </a:xfrm>
          <a:effectLst/>
        </p:spPr>
        <p:txBody>
          <a:bodyPr anchor="ctr">
            <a:normAutofit/>
          </a:bodyPr>
          <a:lstStyle>
            <a:lvl1pPr>
              <a:defRPr sz="4000" cap="none" baseline="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4715" y="4988176"/>
            <a:ext cx="8471726" cy="1079338"/>
          </a:xfrm>
        </p:spPr>
        <p:txBody>
          <a:bodyPr anchor="ctr">
            <a:normAutofit/>
          </a:bodyPr>
          <a:lstStyle>
            <a:lvl1pPr marL="0" indent="0" algn="r">
              <a:buNone/>
              <a:defRPr sz="2400" b="0" i="1" cap="none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4DBEE75-7FB1-49C5-9940-6EA437B1262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749" y="743213"/>
            <a:ext cx="3813692" cy="1538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0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34900" y="1648444"/>
            <a:ext cx="847420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95EB8B10-F923-4919-87A8-E27480C324FB}" type="datetime1">
              <a:rPr lang="de-DE" smtClean="0"/>
              <a:t>17.11.2021</a:t>
            </a:fld>
            <a:endParaRPr lang="de-D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Weiterbildung Praxisanleitung 2021/2022</a:t>
            </a:r>
            <a:endParaRPr lang="de-DE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31683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/>
          </p:nvPr>
        </p:nvSpPr>
        <p:spPr>
          <a:xfrm>
            <a:off x="334900" y="4406902"/>
            <a:ext cx="8474200" cy="1677705"/>
          </a:xfrm>
        </p:spPr>
        <p:txBody>
          <a:bodyPr anchor="t">
            <a:noAutofit/>
          </a:bodyPr>
          <a:lstStyle>
            <a:lvl1pPr algn="l" defTabSz="342900" rtl="0" eaLnBrk="1" latinLnBrk="0" hangingPunct="1">
              <a:spcBef>
                <a:spcPct val="0"/>
              </a:spcBef>
              <a:buNone/>
              <a:defRPr lang="de-DE" sz="3600" b="1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9" name="Textplatzhalter 2"/>
          <p:cNvSpPr>
            <a:spLocks noGrp="1"/>
          </p:cNvSpPr>
          <p:nvPr>
            <p:ph type="body" idx="1"/>
          </p:nvPr>
        </p:nvSpPr>
        <p:spPr>
          <a:xfrm>
            <a:off x="334900" y="2906713"/>
            <a:ext cx="8474200" cy="1500187"/>
          </a:xfrm>
        </p:spPr>
        <p:txBody>
          <a:bodyPr anchor="b"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+mj-lt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322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334900" y="1648444"/>
            <a:ext cx="417728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A85FE29D-9E9C-49BE-A85C-9CD9DA5AB4A7}" type="datetime1">
              <a:rPr lang="de-DE" smtClean="0"/>
              <a:t>17.11.2021</a:t>
            </a:fld>
            <a:endParaRPr lang="de-D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Weiterbildung Praxisanleitung 2021/2022</a:t>
            </a:r>
            <a:endParaRPr lang="de-DE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3" name="Text Placeholder 2"/>
          <p:cNvSpPr>
            <a:spLocks noGrp="1"/>
          </p:cNvSpPr>
          <p:nvPr>
            <p:ph idx="10"/>
          </p:nvPr>
        </p:nvSpPr>
        <p:spPr>
          <a:xfrm>
            <a:off x="4631820" y="1648442"/>
            <a:ext cx="417728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245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9" name="Text Placeholder 2"/>
          <p:cNvSpPr>
            <a:spLocks noGrp="1"/>
          </p:cNvSpPr>
          <p:nvPr>
            <p:ph idx="1" hasCustomPrompt="1"/>
          </p:nvPr>
        </p:nvSpPr>
        <p:spPr>
          <a:xfrm>
            <a:off x="334900" y="2427006"/>
            <a:ext cx="4177280" cy="3819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9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1pPr>
            <a:lvl2pPr marL="472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2pPr>
            <a:lvl3pPr marL="675000" marR="0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3pPr>
            <a:lvl4pPr marL="93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4pPr>
            <a:lvl5pPr marL="120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5pPr>
          </a:lstStyle>
          <a:p>
            <a:pPr marL="229500" marR="0" lvl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Formatvorlagen des Textmasters bearbeiten</a:t>
            </a:r>
          </a:p>
          <a:p>
            <a:pPr marL="472500" marR="0" lvl="1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675000" marR="0" lvl="2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931500" marR="0" lvl="3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1201500" marR="0" lvl="4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4F78150-7CFF-498A-803C-EBD653D42D09}" type="datetime1">
              <a:rPr lang="de-DE" smtClean="0"/>
              <a:t>17.11.2021</a:t>
            </a:fld>
            <a:endParaRPr lang="de-DE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Weiterbildung Praxisanleitung 2021/2022</a:t>
            </a:r>
            <a:endParaRPr lang="de-DE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ext Placeholder 2"/>
          <p:cNvSpPr>
            <a:spLocks noGrp="1"/>
          </p:cNvSpPr>
          <p:nvPr>
            <p:ph type="body" idx="11"/>
          </p:nvPr>
        </p:nvSpPr>
        <p:spPr>
          <a:xfrm>
            <a:off x="334900" y="1652682"/>
            <a:ext cx="4177280" cy="77432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idx="12" hasCustomPrompt="1"/>
          </p:nvPr>
        </p:nvSpPr>
        <p:spPr>
          <a:xfrm>
            <a:off x="4631820" y="2427006"/>
            <a:ext cx="4177280" cy="3819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9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1pPr>
            <a:lvl2pPr marL="472500" marR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2pPr>
            <a:lvl3pPr marL="675000" marR="0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3pPr>
            <a:lvl4pPr marL="93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4pPr>
            <a:lvl5pPr marL="1201500" marR="0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lvl5pPr>
          </a:lstStyle>
          <a:p>
            <a:pPr marL="229500" marR="0" lvl="0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Formatvorlagen des Textmasters bearbeiten</a:t>
            </a:r>
          </a:p>
          <a:p>
            <a:pPr marL="472500" marR="0" lvl="1" indent="-229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Zweite Ebene</a:t>
            </a:r>
          </a:p>
          <a:p>
            <a:pPr marL="675000" marR="0" lvl="2" indent="-202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3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Dritte Ebene</a:t>
            </a:r>
          </a:p>
          <a:p>
            <a:pPr marL="931500" marR="0" lvl="3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Vierte Ebene</a:t>
            </a:r>
          </a:p>
          <a:p>
            <a:pPr marL="1201500" marR="0" lvl="4" indent="-175500" algn="l" defTabSz="3429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450"/>
              </a:spcAft>
              <a:buClr>
                <a:srgbClr val="ED7D31"/>
              </a:buClr>
              <a:buSzPct val="92000"/>
              <a:buFont typeface="Wingdings 2" panose="05020102010507070707" pitchFamily="18" charset="2"/>
              <a:buChar char=""/>
              <a:tabLst/>
              <a:defRPr/>
            </a:pPr>
            <a:r>
              <a:rPr kumimoji="0" lang="de-DE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Fünfte Ebene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4619002" y="1652682"/>
            <a:ext cx="4177280" cy="774324"/>
          </a:xfrm>
        </p:spPr>
        <p:txBody>
          <a:bodyPr anchor="b"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15934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FA827-1D0D-4364-9434-6EA5CEC42A7E}" type="datetime1">
              <a:rPr lang="de-DE" smtClean="0"/>
              <a:t>17.11.2021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66BB-27D7-4591-AE45-5A531AA4960C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9852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5E256-372D-426C-B546-6977E1863607}" type="datetime1">
              <a:rPr lang="de-DE" smtClean="0"/>
              <a:t>17.11.2021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666BB-27D7-4591-AE45-5A531AA496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6556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900" y="705125"/>
            <a:ext cx="8474200" cy="7903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900" y="1648444"/>
            <a:ext cx="8474200" cy="459853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355447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2A2CA486-E7E6-4829-BC4F-642B66A0741F}" type="datetime1">
              <a:rPr lang="de-DE" smtClean="0"/>
              <a:t>17.11.2021</a:t>
            </a:fld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900" y="6355447"/>
            <a:ext cx="528890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cap="none" baseline="0">
                <a:solidFill>
                  <a:schemeClr val="accent2"/>
                </a:solidFill>
              </a:defRPr>
            </a:lvl1pPr>
          </a:lstStyle>
          <a:p>
            <a:r>
              <a:rPr lang="de-DE"/>
              <a:t>Weiterbildung Praxisanleitung 2021/2022</a:t>
            </a:r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355446"/>
            <a:ext cx="890375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560666BB-27D7-4591-AE45-5A531AA4960C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9" name="Rectangle 8"/>
          <p:cNvSpPr/>
          <p:nvPr/>
        </p:nvSpPr>
        <p:spPr>
          <a:xfrm>
            <a:off x="334901" y="457200"/>
            <a:ext cx="277749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031610" y="453643"/>
            <a:ext cx="277749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181373" y="457200"/>
            <a:ext cx="277749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11840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6" r:id="rId4"/>
    <p:sldLayoutId id="2147483698" r:id="rId5"/>
    <p:sldLayoutId id="2147483699" r:id="rId6"/>
    <p:sldLayoutId id="2147483691" r:id="rId7"/>
  </p:sldLayoutIdLst>
  <p:hf sldNum="0" hdr="0" dt="0"/>
  <p:txStyles>
    <p:titleStyle>
      <a:lvl1pPr algn="l" defTabSz="342900" rtl="0" eaLnBrk="1" latinLnBrk="0" hangingPunct="1">
        <a:spcBef>
          <a:spcPct val="0"/>
        </a:spcBef>
        <a:buNone/>
        <a:defRPr sz="2800" b="1" kern="1200" cap="all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9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72500" indent="-229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75000" indent="-202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3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01500" indent="-17550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2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6pPr>
      <a:lvl7pPr marL="165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7pPr>
      <a:lvl8pPr marL="1875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8pPr>
      <a:lvl9pPr marL="210000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9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Rhetorik</a:t>
            </a:r>
          </a:p>
        </p:txBody>
      </p:sp>
      <p:sp>
        <p:nvSpPr>
          <p:cNvPr id="4" name="Unt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Die Kunst der Rede</a:t>
            </a:r>
          </a:p>
        </p:txBody>
      </p:sp>
    </p:spTree>
    <p:extLst>
      <p:ext uri="{BB962C8B-B14F-4D97-AF65-F5344CB8AC3E}">
        <p14:creationId xmlns:p14="http://schemas.microsoft.com/office/powerpoint/2010/main" val="867452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Gliederung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B51D4C99-8A55-4F21-82D6-E9742222E3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Begriffsklärung und Bedeutung von Rhetorik</a:t>
            </a:r>
          </a:p>
          <a:p>
            <a:r>
              <a:rPr lang="de-DE" dirty="0"/>
              <a:t>Drei Wirkweisen einer Rede</a:t>
            </a:r>
          </a:p>
          <a:p>
            <a:r>
              <a:rPr lang="de-DE" dirty="0"/>
              <a:t>Bestandteile einer guten Rede</a:t>
            </a:r>
          </a:p>
          <a:p>
            <a:r>
              <a:rPr lang="de-DE" dirty="0"/>
              <a:t>Vorbereitung einer Rede</a:t>
            </a:r>
          </a:p>
          <a:p>
            <a:r>
              <a:rPr lang="de-DE" dirty="0"/>
              <a:t>Fünf Schritte zur Erstellung einer guten Rede</a:t>
            </a:r>
          </a:p>
          <a:p>
            <a:r>
              <a:rPr lang="de-DE" dirty="0"/>
              <a:t>Praktische Übung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25364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E4B463-FE4A-4E33-AEC6-75500DD37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" dirty="0"/>
              <a:t>Begriffsklärung und Bedeutung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C27942A-4C5B-468E-A1AF-5F64B8B30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rtl="0"/>
            <a:r>
              <a:rPr lang="de" dirty="0"/>
              <a:t>Rhetorik kommt aus dem altgriechischen und bedeutet so viel wie „Redekunst“</a:t>
            </a:r>
          </a:p>
          <a:p>
            <a:pPr rtl="0"/>
            <a:r>
              <a:rPr lang="de" dirty="0"/>
              <a:t>Die redegewandten Griechen waren die ersten, die die Kunst der Rede professionalisierten.</a:t>
            </a:r>
          </a:p>
          <a:p>
            <a:pPr rtl="0"/>
            <a:r>
              <a:rPr lang="de-DE" dirty="0"/>
              <a:t>I</a:t>
            </a:r>
            <a:r>
              <a:rPr lang="de" dirty="0"/>
              <a:t>m antiken Griechenland wurden rechtliche Streitereien mündlich vor Gericht ausgetragen. Je überzeugender man war, desto größer die Wahrscheinlichkeit recht zu bekommen.</a:t>
            </a:r>
          </a:p>
          <a:p>
            <a:pPr rtl="0"/>
            <a:r>
              <a:rPr lang="de" dirty="0"/>
              <a:t>Mit guter Rhetorik ist es möglich, Menschen wirklich von einer Aussage zu überzeugen</a:t>
            </a:r>
          </a:p>
          <a:p>
            <a:pPr rtl="0"/>
            <a:r>
              <a:rPr lang="de" dirty="0"/>
              <a:t>Die Kunst liegt darin, die Adressaten so zu überzeugen, dass sie nicht nur eine Merinung übernehmen, sondern anschließend auch danach handeln</a:t>
            </a:r>
          </a:p>
          <a:p>
            <a:pPr rtl="0"/>
            <a:r>
              <a:rPr lang="de" dirty="0"/>
              <a:t>Bei guter Rhetorik geht es nicht vorrangig darum, tatsächlich die besten Inhalte zu präsentieren, sondern um Überzeugung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198B092-AA76-4EA8-8722-7CA46C60B8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58034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CE1E61-2A5E-4C62-95C9-301E9D78E0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Drei Wirkweisen einer Rede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40E6325-E101-41DC-8CA2-FDA2536A8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Docere</a:t>
            </a:r>
            <a:r>
              <a:rPr lang="de-DE" dirty="0"/>
              <a:t> – belehren, unterrichten</a:t>
            </a:r>
          </a:p>
          <a:p>
            <a:r>
              <a:rPr lang="de-DE" dirty="0" err="1"/>
              <a:t>Delactare</a:t>
            </a:r>
            <a:r>
              <a:rPr lang="de-DE" dirty="0"/>
              <a:t> – erfreuen</a:t>
            </a:r>
          </a:p>
          <a:p>
            <a:r>
              <a:rPr lang="de-DE" dirty="0" err="1"/>
              <a:t>Movere</a:t>
            </a:r>
            <a:r>
              <a:rPr lang="de-DE" dirty="0"/>
              <a:t> – bewegen, erschüttern, z.B. Hass erwecken</a:t>
            </a:r>
          </a:p>
          <a:p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E8032BE-F08C-4D13-8883-9453FB7CC5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48274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95087C-B74C-4EAC-AC6D-720B9D6F4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Bestandteile einer (guten) Rede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8B7FFC6-6268-4748-9A63-9D08D975E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Proemium</a:t>
            </a:r>
            <a:r>
              <a:rPr lang="de-DE" dirty="0"/>
              <a:t> (Einleitung)</a:t>
            </a:r>
          </a:p>
          <a:p>
            <a:r>
              <a:rPr lang="de-DE" dirty="0" err="1"/>
              <a:t>Narratio</a:t>
            </a:r>
            <a:r>
              <a:rPr lang="de-DE" dirty="0"/>
              <a:t> (Darstellung der Situation/des Sachverhalts</a:t>
            </a:r>
          </a:p>
          <a:p>
            <a:r>
              <a:rPr lang="de-DE" dirty="0"/>
              <a:t>Argumentation (Beweis der These oder Widerlegung der Gegenargumente)</a:t>
            </a:r>
          </a:p>
          <a:p>
            <a:r>
              <a:rPr lang="de-DE" dirty="0" err="1"/>
              <a:t>Disgressio</a:t>
            </a:r>
            <a:r>
              <a:rPr lang="de-DE" dirty="0"/>
              <a:t> (Exkurs und weitere Erklärungen)</a:t>
            </a:r>
          </a:p>
          <a:p>
            <a:r>
              <a:rPr lang="de-DE" dirty="0" err="1"/>
              <a:t>Peroratio</a:t>
            </a:r>
            <a:r>
              <a:rPr lang="de-DE" dirty="0"/>
              <a:t> (abschließender Dialog)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8E8F995-D31C-4F19-9F7E-1DFFBCBD3E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8743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44FC94-316B-4FF7-9B34-1EE867ADE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" dirty="0"/>
              <a:t>Vorbereitung einer Rede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014339E-83C3-4374-9364-622EEB14C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Was ist die grundlegende Fragestellung</a:t>
            </a:r>
          </a:p>
          <a:p>
            <a:r>
              <a:rPr lang="de-DE" dirty="0"/>
              <a:t>Welche Punkte sind für meine Rede besonders relevant?</a:t>
            </a:r>
          </a:p>
          <a:p>
            <a:r>
              <a:rPr lang="de-DE" dirty="0"/>
              <a:t>Wie könnte ich meine Rede gliedern?</a:t>
            </a:r>
          </a:p>
          <a:p>
            <a:r>
              <a:rPr lang="de-DE" dirty="0"/>
              <a:t>An wen ist die Rede gerichtet?</a:t>
            </a:r>
          </a:p>
          <a:p>
            <a:r>
              <a:rPr lang="de-DE" dirty="0"/>
              <a:t>Über welche Informationen/Einstellungen verfügt das Publikum?</a:t>
            </a:r>
          </a:p>
          <a:p>
            <a:r>
              <a:rPr lang="de-DE" dirty="0"/>
              <a:t>Wie könnte ich das Publikum überzeugen?</a:t>
            </a:r>
          </a:p>
          <a:p>
            <a:r>
              <a:rPr lang="de-DE" dirty="0"/>
              <a:t>Welche Fragen oder Gegenargumente könnten aufkommen?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96DF374-4EFE-4361-A7FA-C0A5F801A7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8039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96C2E5-0FC7-42BA-B9FF-5F05D2F00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" dirty="0"/>
              <a:t>Fünf Schritte zur Erstellung einer guten Rede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5CBA668-D08C-4CDB-818D-23978D8630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Inventio</a:t>
            </a:r>
            <a:r>
              <a:rPr lang="de-DE" dirty="0"/>
              <a:t> (</a:t>
            </a:r>
            <a:r>
              <a:rPr lang="de-DE" dirty="0" err="1"/>
              <a:t>Argumentsfindung</a:t>
            </a:r>
            <a:r>
              <a:rPr lang="de-DE" dirty="0"/>
              <a:t>)</a:t>
            </a:r>
          </a:p>
          <a:p>
            <a:r>
              <a:rPr lang="de-DE" dirty="0" err="1"/>
              <a:t>Dispositio</a:t>
            </a:r>
            <a:r>
              <a:rPr lang="de-DE" dirty="0"/>
              <a:t> (Gliederung)</a:t>
            </a:r>
          </a:p>
          <a:p>
            <a:r>
              <a:rPr lang="de-DE" dirty="0" err="1"/>
              <a:t>Elocutio</a:t>
            </a:r>
            <a:r>
              <a:rPr lang="de-DE" dirty="0"/>
              <a:t> (Sprachgestaltung, Wortwahl, Pausen, etc.)</a:t>
            </a:r>
          </a:p>
          <a:p>
            <a:r>
              <a:rPr lang="de-DE" dirty="0"/>
              <a:t>Memoria (Auswendiglernen oder Einprägen der Rede)</a:t>
            </a:r>
          </a:p>
          <a:p>
            <a:r>
              <a:rPr lang="de-DE" dirty="0" err="1"/>
              <a:t>Pronuntiatio</a:t>
            </a:r>
            <a:r>
              <a:rPr lang="de-DE" dirty="0"/>
              <a:t> (Vortrag, stimmliche Ausführung, Körpersprache</a:t>
            </a:r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2A8BAC4-E637-4578-9FA3-0023B7D61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5608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7E543B-2F1B-4C28-9116-7A322F09D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Praktische Übung 1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F77888-11A2-40A7-8455-A67D8DA3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Ich fahre heute nach Berlin</a:t>
            </a:r>
          </a:p>
          <a:p>
            <a:r>
              <a:rPr lang="de-DE" dirty="0"/>
              <a:t>Heute ist ein schöner Tag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0BA5AE-5B89-41ED-AD69-3ADE56ADFC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7213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8FA29D-F0ED-4FA8-ABE8-1A0D2EE48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Praktische Übung 2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397F4D2-E54E-4ED0-96D2-FBBE68EF2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Die Rede!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53C685A-0098-4490-9444-0EA2BDC7A2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/>
              <a:t>Weiterbildung Praxisanleitung 2021/2022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29333786"/>
      </p:ext>
    </p:extLst>
  </p:cSld>
  <p:clrMapOvr>
    <a:masterClrMapping/>
  </p:clrMapOvr>
</p:sld>
</file>

<file path=ppt/theme/theme1.xml><?xml version="1.0" encoding="utf-8"?>
<a:theme xmlns:a="http://schemas.openxmlformats.org/drawingml/2006/main" name="BPZB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Dividend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e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PZP_VorlageGillSans_4-3" id="{FB073BC5-16CF-44D6-9248-E2DB869D37D5}" vid="{7E31D060-B4E1-4436-816E-FD6D6539228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6A5941E2CE22440B33138B8BE58080F" ma:contentTypeVersion="5" ma:contentTypeDescription="Ein neues Dokument erstellen." ma:contentTypeScope="" ma:versionID="9dbdde163e5b4c481faff8055e28b8de">
  <xsd:schema xmlns:xsd="http://www.w3.org/2001/XMLSchema" xmlns:xs="http://www.w3.org/2001/XMLSchema" xmlns:p="http://schemas.microsoft.com/office/2006/metadata/properties" xmlns:ns3="cb3b2490-7335-4d01-a5e7-0ff0aed03084" xmlns:ns4="b05479e6-a446-44ec-9ebc-bf76835873bf" targetNamespace="http://schemas.microsoft.com/office/2006/metadata/properties" ma:root="true" ma:fieldsID="f4da9acf530af81191b309702977a68c" ns3:_="" ns4:_="">
    <xsd:import namespace="cb3b2490-7335-4d01-a5e7-0ff0aed03084"/>
    <xsd:import namespace="b05479e6-a446-44ec-9ebc-bf76835873b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3b2490-7335-4d01-a5e7-0ff0aed030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5479e6-a446-44ec-9ebc-bf76835873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Freigabehinweis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328C9A5-5DA9-4232-9C38-AED2984515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3b2490-7335-4d01-a5e7-0ff0aed03084"/>
    <ds:schemaRef ds:uri="b05479e6-a446-44ec-9ebc-bf76835873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30B363-C32C-4CE0-A608-920FAF0FF2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5D627B-58CE-444B-B778-7A44F5A76DF9}">
  <ds:schemaRefs>
    <ds:schemaRef ds:uri="http://www.w3.org/XML/1998/namespace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cb3b2490-7335-4d01-a5e7-0ff0aed03084"/>
    <ds:schemaRef ds:uri="http://purl.org/dc/elements/1.1/"/>
    <ds:schemaRef ds:uri="http://schemas.microsoft.com/office/infopath/2007/PartnerControls"/>
    <ds:schemaRef ds:uri="b05479e6-a446-44ec-9ebc-bf76835873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BPZP_Vorlage_4-3</Template>
  <TotalTime>0</TotalTime>
  <Words>345</Words>
  <Application>Microsoft Office PowerPoint</Application>
  <PresentationFormat>Bildschirmpräsentation (4:3)</PresentationFormat>
  <Paragraphs>53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Calibri</vt:lpstr>
      <vt:lpstr>Gill Sans MT</vt:lpstr>
      <vt:lpstr>Wingdings 2</vt:lpstr>
      <vt:lpstr>BPZB</vt:lpstr>
      <vt:lpstr>Rhetorik</vt:lpstr>
      <vt:lpstr>Gliederung</vt:lpstr>
      <vt:lpstr>Begriffsklärung und Bedeutung</vt:lpstr>
      <vt:lpstr>Drei Wirkweisen einer Rede</vt:lpstr>
      <vt:lpstr>Bestandteile einer (guten) Rede</vt:lpstr>
      <vt:lpstr>Vorbereitung einer Rede</vt:lpstr>
      <vt:lpstr>Fünf Schritte zur Erstellung einer guten Rede</vt:lpstr>
      <vt:lpstr>Praktische Übung 1</vt:lpstr>
      <vt:lpstr>Praktische Übung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Rhetorik</dc:title>
  <dc:creator>Daniela Reinhardt</dc:creator>
  <cp:lastModifiedBy>Daniela Reinhardt</cp:lastModifiedBy>
  <cp:revision>1</cp:revision>
  <dcterms:created xsi:type="dcterms:W3CDTF">2021-11-17T10:46:25Z</dcterms:created>
  <dcterms:modified xsi:type="dcterms:W3CDTF">2021-11-17T10:55:13Z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0x010100C6A5941E2CE22440B33138B8BE58080F</vt:lpwstr>
  </property>
</Properties>
</file>